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53"/>
  </p:notesMasterIdLst>
  <p:sldIdLst>
    <p:sldId id="256" r:id="rId2"/>
    <p:sldId id="257" r:id="rId3"/>
    <p:sldId id="258" r:id="rId4"/>
    <p:sldId id="390" r:id="rId5"/>
    <p:sldId id="259" r:id="rId6"/>
    <p:sldId id="260" r:id="rId7"/>
    <p:sldId id="391" r:id="rId8"/>
    <p:sldId id="261" r:id="rId9"/>
    <p:sldId id="262" r:id="rId10"/>
    <p:sldId id="263" r:id="rId11"/>
    <p:sldId id="264" r:id="rId12"/>
    <p:sldId id="548" r:id="rId13"/>
    <p:sldId id="549" r:id="rId14"/>
    <p:sldId id="550" r:id="rId15"/>
    <p:sldId id="537" r:id="rId16"/>
    <p:sldId id="538" r:id="rId17"/>
    <p:sldId id="540" r:id="rId18"/>
    <p:sldId id="541" r:id="rId19"/>
    <p:sldId id="400" r:id="rId20"/>
    <p:sldId id="542" r:id="rId21"/>
    <p:sldId id="403" r:id="rId22"/>
    <p:sldId id="404" r:id="rId23"/>
    <p:sldId id="405" r:id="rId24"/>
    <p:sldId id="406" r:id="rId25"/>
    <p:sldId id="407" r:id="rId26"/>
    <p:sldId id="408" r:id="rId27"/>
    <p:sldId id="409" r:id="rId28"/>
    <p:sldId id="410" r:id="rId29"/>
    <p:sldId id="411" r:id="rId30"/>
    <p:sldId id="412" r:id="rId31"/>
    <p:sldId id="413" r:id="rId32"/>
    <p:sldId id="414" r:id="rId33"/>
    <p:sldId id="415" r:id="rId34"/>
    <p:sldId id="416" r:id="rId35"/>
    <p:sldId id="418" r:id="rId36"/>
    <p:sldId id="539" r:id="rId37"/>
    <p:sldId id="419" r:id="rId38"/>
    <p:sldId id="551" r:id="rId39"/>
    <p:sldId id="420" r:id="rId40"/>
    <p:sldId id="422" r:id="rId41"/>
    <p:sldId id="423" r:id="rId42"/>
    <p:sldId id="426" r:id="rId43"/>
    <p:sldId id="427" r:id="rId44"/>
    <p:sldId id="428" r:id="rId45"/>
    <p:sldId id="429" r:id="rId46"/>
    <p:sldId id="430" r:id="rId47"/>
    <p:sldId id="431" r:id="rId48"/>
    <p:sldId id="432" r:id="rId49"/>
    <p:sldId id="433" r:id="rId50"/>
    <p:sldId id="434" r:id="rId51"/>
    <p:sldId id="435" r:id="rId52"/>
    <p:sldId id="436" r:id="rId53"/>
    <p:sldId id="437" r:id="rId54"/>
    <p:sldId id="438" r:id="rId55"/>
    <p:sldId id="439" r:id="rId56"/>
    <p:sldId id="440" r:id="rId57"/>
    <p:sldId id="441" r:id="rId58"/>
    <p:sldId id="442" r:id="rId59"/>
    <p:sldId id="443" r:id="rId60"/>
    <p:sldId id="444" r:id="rId61"/>
    <p:sldId id="445" r:id="rId62"/>
    <p:sldId id="446" r:id="rId63"/>
    <p:sldId id="447" r:id="rId64"/>
    <p:sldId id="448" r:id="rId65"/>
    <p:sldId id="449" r:id="rId66"/>
    <p:sldId id="450" r:id="rId67"/>
    <p:sldId id="451" r:id="rId68"/>
    <p:sldId id="452" r:id="rId69"/>
    <p:sldId id="453" r:id="rId70"/>
    <p:sldId id="454" r:id="rId71"/>
    <p:sldId id="455" r:id="rId72"/>
    <p:sldId id="456" r:id="rId73"/>
    <p:sldId id="457" r:id="rId74"/>
    <p:sldId id="458" r:id="rId75"/>
    <p:sldId id="459" r:id="rId76"/>
    <p:sldId id="460" r:id="rId77"/>
    <p:sldId id="461" r:id="rId78"/>
    <p:sldId id="462" r:id="rId79"/>
    <p:sldId id="463" r:id="rId80"/>
    <p:sldId id="464" r:id="rId81"/>
    <p:sldId id="465" r:id="rId82"/>
    <p:sldId id="466" r:id="rId83"/>
    <p:sldId id="467" r:id="rId84"/>
    <p:sldId id="468" r:id="rId85"/>
    <p:sldId id="469" r:id="rId86"/>
    <p:sldId id="470" r:id="rId87"/>
    <p:sldId id="471" r:id="rId88"/>
    <p:sldId id="472" r:id="rId89"/>
    <p:sldId id="473" r:id="rId90"/>
    <p:sldId id="474" r:id="rId91"/>
    <p:sldId id="475" r:id="rId92"/>
    <p:sldId id="546" r:id="rId93"/>
    <p:sldId id="476" r:id="rId94"/>
    <p:sldId id="477" r:id="rId95"/>
    <p:sldId id="478" r:id="rId96"/>
    <p:sldId id="479" r:id="rId97"/>
    <p:sldId id="480" r:id="rId98"/>
    <p:sldId id="481" r:id="rId99"/>
    <p:sldId id="482" r:id="rId100"/>
    <p:sldId id="483" r:id="rId101"/>
    <p:sldId id="484" r:id="rId102"/>
    <p:sldId id="485" r:id="rId103"/>
    <p:sldId id="486" r:id="rId104"/>
    <p:sldId id="487" r:id="rId105"/>
    <p:sldId id="488" r:id="rId106"/>
    <p:sldId id="489" r:id="rId107"/>
    <p:sldId id="490" r:id="rId108"/>
    <p:sldId id="491" r:id="rId109"/>
    <p:sldId id="492" r:id="rId110"/>
    <p:sldId id="493" r:id="rId111"/>
    <p:sldId id="494" r:id="rId112"/>
    <p:sldId id="544" r:id="rId113"/>
    <p:sldId id="495" r:id="rId114"/>
    <p:sldId id="496" r:id="rId115"/>
    <p:sldId id="497" r:id="rId116"/>
    <p:sldId id="498" r:id="rId117"/>
    <p:sldId id="499" r:id="rId118"/>
    <p:sldId id="500" r:id="rId119"/>
    <p:sldId id="501" r:id="rId120"/>
    <p:sldId id="502" r:id="rId121"/>
    <p:sldId id="503" r:id="rId122"/>
    <p:sldId id="504" r:id="rId123"/>
    <p:sldId id="505" r:id="rId124"/>
    <p:sldId id="506" r:id="rId125"/>
    <p:sldId id="507" r:id="rId126"/>
    <p:sldId id="508" r:id="rId127"/>
    <p:sldId id="509" r:id="rId128"/>
    <p:sldId id="510" r:id="rId129"/>
    <p:sldId id="547" r:id="rId130"/>
    <p:sldId id="511" r:id="rId131"/>
    <p:sldId id="512" r:id="rId132"/>
    <p:sldId id="513" r:id="rId133"/>
    <p:sldId id="514" r:id="rId134"/>
    <p:sldId id="515" r:id="rId135"/>
    <p:sldId id="516" r:id="rId136"/>
    <p:sldId id="517" r:id="rId137"/>
    <p:sldId id="518" r:id="rId138"/>
    <p:sldId id="523" r:id="rId139"/>
    <p:sldId id="524" r:id="rId140"/>
    <p:sldId id="525" r:id="rId141"/>
    <p:sldId id="526" r:id="rId142"/>
    <p:sldId id="527" r:id="rId143"/>
    <p:sldId id="528" r:id="rId144"/>
    <p:sldId id="529" r:id="rId145"/>
    <p:sldId id="530" r:id="rId146"/>
    <p:sldId id="531" r:id="rId147"/>
    <p:sldId id="532" r:id="rId148"/>
    <p:sldId id="533" r:id="rId149"/>
    <p:sldId id="534" r:id="rId150"/>
    <p:sldId id="535" r:id="rId151"/>
    <p:sldId id="536" r:id="rId152"/>
  </p:sldIdLst>
  <p:sldSz cx="12192000" cy="6858000"/>
  <p:notesSz cx="6761163" cy="9942513"/>
  <p:embeddedFontLst>
    <p:embeddedFont>
      <p:font typeface="Arial Black" panose="020B0604020202020204" pitchFamily="34" charset="0"/>
      <p:bold r:id="rId154"/>
    </p:embeddedFont>
    <p:embeddedFont>
      <p:font typeface="Bodoni MT" panose="02070603080606020203" pitchFamily="18" charset="0"/>
      <p:regular r:id="rId155"/>
      <p:bold r:id="rId156"/>
      <p:italic r:id="rId157"/>
      <p:boldItalic r:id="rId158"/>
    </p:embeddedFont>
    <p:embeddedFont>
      <p:font typeface="Bookman Old Style" panose="02050604050505020204" pitchFamily="18" charset="0"/>
      <p:regular r:id="rId159"/>
      <p:bold r:id="rId160"/>
      <p:italic r:id="rId161"/>
      <p:boldItalic r:id="rId162"/>
    </p:embeddedFont>
    <p:embeddedFont>
      <p:font typeface="Calibri" panose="020F0502020204030204" pitchFamily="34" charset="0"/>
      <p:regular r:id="rId163"/>
      <p:bold r:id="rId164"/>
      <p:italic r:id="rId165"/>
      <p:boldItalic r:id="rId166"/>
    </p:embeddedFont>
    <p:embeddedFont>
      <p:font typeface="Comic Sans MS" panose="030F0702030302020204" pitchFamily="66" charset="0"/>
      <p:regular r:id="rId167"/>
      <p:bold r:id="rId168"/>
      <p:italic r:id="rId169"/>
      <p:boldItalic r:id="rId170"/>
    </p:embeddedFont>
    <p:embeddedFont>
      <p:font typeface="Copperplate Gothic Bold" panose="02000000000000000000" pitchFamily="2" charset="0"/>
      <p:regular r:id="rId171"/>
    </p:embeddedFont>
    <p:embeddedFont>
      <p:font typeface="Open Sans" panose="02000000000000000000" pitchFamily="2" charset="0"/>
      <p:regular r:id="rId1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5" roundtripDataSignature="AMtx7mgvsFy0VvXLY/95hzWvdyIWT7sY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9F5039-4D17-48DC-BD20-591D85D52A92}">
  <a:tblStyle styleId="{579F5039-4D17-48DC-BD20-591D85D52A9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BFC1A338-938E-43E4-9E1D-C66B53A013B0}"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20000"/>
            </a:schemeClr>
          </a:solidFill>
        </a:fill>
      </a:tcStyle>
    </a:band1H>
    <a:band2H>
      <a:tcTxStyle/>
      <a:tcStyle>
        <a:tcBdr/>
      </a:tcStyle>
    </a:band2H>
    <a:band1V>
      <a:tcTxStyle/>
      <a:tcStyle>
        <a:tcBdr/>
        <a:fill>
          <a:solidFill>
            <a:schemeClr val="accent6">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6"/>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6"/>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4" y="72"/>
      </p:cViewPr>
      <p:guideLst>
        <p:guide orient="horz" pos="2160"/>
        <p:guide pos="3840"/>
      </p:guideLst>
    </p:cSldViewPr>
  </p:slideViewPr>
  <p:notesTextViewPr>
    <p:cViewPr>
      <p:scale>
        <a:sx n="1" d="1"/>
        <a:sy n="1" d="1"/>
      </p:scale>
      <p:origin x="0" y="0"/>
    </p:cViewPr>
  </p:notesTextViewPr>
  <p:sorterViewPr>
    <p:cViewPr>
      <p:scale>
        <a:sx n="100" d="100"/>
        <a:sy n="100" d="100"/>
      </p:scale>
      <p:origin x="0" y="-694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slide" Target="slides/slide137.xml" /><Relationship Id="rId154" Type="http://schemas.openxmlformats.org/officeDocument/2006/relationships/font" Target="fonts/font1.fntdata" /><Relationship Id="rId159" Type="http://schemas.openxmlformats.org/officeDocument/2006/relationships/font" Target="fonts/font6.fntdata" /><Relationship Id="rId175" Type="http://customschemas.google.com/relationships/presentationmetadata" Target="metadata" /><Relationship Id="rId170" Type="http://schemas.openxmlformats.org/officeDocument/2006/relationships/font" Target="fonts/font17.fntdata"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slide" Target="slides/slide143.xml" /><Relationship Id="rId149" Type="http://schemas.openxmlformats.org/officeDocument/2006/relationships/slide" Target="slides/slide148.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160" Type="http://schemas.openxmlformats.org/officeDocument/2006/relationships/font" Target="fonts/font7.fntdata" /><Relationship Id="rId165" Type="http://schemas.openxmlformats.org/officeDocument/2006/relationships/font" Target="fonts/font12.fntdata"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font" Target="fonts/font2.fntdata" /><Relationship Id="rId171" Type="http://schemas.openxmlformats.org/officeDocument/2006/relationships/font" Target="fonts/font18.fntdata" /><Relationship Id="rId176" Type="http://schemas.openxmlformats.org/officeDocument/2006/relationships/presProps" Target="presProps.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font" Target="fonts/font8.fntdata" /><Relationship Id="rId166" Type="http://schemas.openxmlformats.org/officeDocument/2006/relationships/font" Target="fonts/font13.fntdata" /><Relationship Id="rId1" Type="http://schemas.openxmlformats.org/officeDocument/2006/relationships/slideMaster" Target="slideMasters/slideMaster1.xml" /><Relationship Id="rId6" Type="http://schemas.openxmlformats.org/officeDocument/2006/relationships/slide" Target="slides/slide5.xml"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143" Type="http://schemas.openxmlformats.org/officeDocument/2006/relationships/slide" Target="slides/slide142.xml" /><Relationship Id="rId148" Type="http://schemas.openxmlformats.org/officeDocument/2006/relationships/slide" Target="slides/slide147.xml" /><Relationship Id="rId151" Type="http://schemas.openxmlformats.org/officeDocument/2006/relationships/slide" Target="slides/slide150.xml" /><Relationship Id="rId156" Type="http://schemas.openxmlformats.org/officeDocument/2006/relationships/font" Target="fonts/font3.fntdata" /><Relationship Id="rId164" Type="http://schemas.openxmlformats.org/officeDocument/2006/relationships/font" Target="fonts/font11.fntdata" /><Relationship Id="rId169" Type="http://schemas.openxmlformats.org/officeDocument/2006/relationships/font" Target="fonts/font16.fntdata" /><Relationship Id="rId177"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72" Type="http://schemas.openxmlformats.org/officeDocument/2006/relationships/font" Target="fonts/font19.fntdata"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font" Target="fonts/font14.fntdata"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font" Target="fonts/font9.fntdata"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font" Target="fonts/font4.fntdata" /><Relationship Id="rId178" Type="http://schemas.openxmlformats.org/officeDocument/2006/relationships/theme" Target="theme/theme1.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font" Target="fonts/font15.fntdata"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font" Target="fonts/font10.fntdata" /><Relationship Id="rId3" Type="http://schemas.openxmlformats.org/officeDocument/2006/relationships/slide" Target="slides/slide2.xml"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font" Target="fonts/font5.fntdata"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notesMaster" Target="notesMasters/notesMaster1.xml" /><Relationship Id="rId179" Type="http://schemas.openxmlformats.org/officeDocument/2006/relationships/tableStyles" Target="tableStyles.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3ABCC0-B964-4FAA-8794-D0F8B5FF47A9}" type="doc">
      <dgm:prSet loTypeId="urn:microsoft.com/office/officeart/2008/layout/AlternatingHexagons" loCatId="list" qsTypeId="urn:microsoft.com/office/officeart/2005/8/quickstyle/simple3" qsCatId="simple" csTypeId="urn:microsoft.com/office/officeart/2005/8/colors/colorful5" csCatId="colorful" phldr="1"/>
      <dgm:spPr/>
      <dgm:t>
        <a:bodyPr/>
        <a:lstStyle/>
        <a:p>
          <a:endParaRPr lang="en-IN"/>
        </a:p>
      </dgm:t>
    </dgm:pt>
    <dgm:pt modelId="{B80F06F0-7FA5-4FE9-8375-BEFECDA69DFC}">
      <dgm:prSet phldrT="[Text]" custT="1"/>
      <dgm:spPr/>
      <dgm:t>
        <a:bodyPr/>
        <a:lstStyle/>
        <a:p>
          <a:r>
            <a:rPr lang="en-US" sz="2400" b="1" dirty="0"/>
            <a:t>Index </a:t>
          </a:r>
          <a:r>
            <a:rPr lang="en-US" sz="1900" b="1" dirty="0"/>
            <a:t>Registers</a:t>
          </a:r>
          <a:endParaRPr lang="en-IN" sz="1900" b="1" dirty="0"/>
        </a:p>
      </dgm:t>
    </dgm:pt>
    <dgm:pt modelId="{3823613D-AE1A-4FD9-ADD7-DF70CA82A577}" type="parTrans" cxnId="{6E82A1F3-7E8F-4508-BB87-EC71FB2876AF}">
      <dgm:prSet/>
      <dgm:spPr/>
      <dgm:t>
        <a:bodyPr/>
        <a:lstStyle/>
        <a:p>
          <a:endParaRPr lang="en-IN"/>
        </a:p>
      </dgm:t>
    </dgm:pt>
    <dgm:pt modelId="{251BFD16-3B70-43DB-B125-954E4E73412F}" type="sibTrans" cxnId="{6E82A1F3-7E8F-4508-BB87-EC71FB2876AF}">
      <dgm:prSet/>
      <dgm:spPr/>
      <dgm:t>
        <a:bodyPr/>
        <a:lstStyle/>
        <a:p>
          <a:r>
            <a:rPr lang="en-US" b="1" dirty="0"/>
            <a:t>Debug Registers</a:t>
          </a:r>
          <a:endParaRPr lang="en-IN" b="1" dirty="0"/>
        </a:p>
      </dgm:t>
    </dgm:pt>
    <dgm:pt modelId="{75662702-3EFE-46CF-8974-51F99A80A346}">
      <dgm:prSet phldrT="[Text]"/>
      <dgm:spPr/>
      <dgm:t>
        <a:bodyPr/>
        <a:lstStyle/>
        <a:p>
          <a:r>
            <a:rPr lang="en-US" b="1" dirty="0"/>
            <a:t>Pointer Registers</a:t>
          </a:r>
          <a:endParaRPr lang="en-IN" b="1" dirty="0"/>
        </a:p>
      </dgm:t>
    </dgm:pt>
    <dgm:pt modelId="{36035890-7EC7-4167-8D9F-C4B8BBA5D556}" type="parTrans" cxnId="{60A78D60-989D-4DAC-8883-C79AFE20D9D3}">
      <dgm:prSet/>
      <dgm:spPr/>
      <dgm:t>
        <a:bodyPr/>
        <a:lstStyle/>
        <a:p>
          <a:endParaRPr lang="en-IN"/>
        </a:p>
      </dgm:t>
    </dgm:pt>
    <dgm:pt modelId="{2A4C8256-EFD0-4365-81D4-0730BB0224F2}" type="sibTrans" cxnId="{60A78D60-989D-4DAC-8883-C79AFE20D9D3}">
      <dgm:prSet/>
      <dgm:spPr/>
      <dgm:t>
        <a:bodyPr/>
        <a:lstStyle/>
        <a:p>
          <a:r>
            <a:rPr lang="en-US" b="1" dirty="0"/>
            <a:t>Segment Registers</a:t>
          </a:r>
          <a:endParaRPr lang="en-IN" b="1" dirty="0"/>
        </a:p>
      </dgm:t>
    </dgm:pt>
    <dgm:pt modelId="{BA3CD646-8843-48AD-9FD5-CC43213333D2}">
      <dgm:prSet phldrT="[Text]"/>
      <dgm:spPr/>
      <dgm:t>
        <a:bodyPr/>
        <a:lstStyle/>
        <a:p>
          <a:endParaRPr lang="en-IN" dirty="0"/>
        </a:p>
      </dgm:t>
    </dgm:pt>
    <dgm:pt modelId="{8B48688A-D719-4EB9-AFBF-B29DC7788E9B}" type="parTrans" cxnId="{A39A45DF-B7DA-457B-8485-7119C2A4BDD3}">
      <dgm:prSet/>
      <dgm:spPr/>
      <dgm:t>
        <a:bodyPr/>
        <a:lstStyle/>
        <a:p>
          <a:endParaRPr lang="en-IN"/>
        </a:p>
      </dgm:t>
    </dgm:pt>
    <dgm:pt modelId="{4913EBD0-368A-48FB-8AC3-D9F2A1F80382}" type="sibTrans" cxnId="{A39A45DF-B7DA-457B-8485-7119C2A4BDD3}">
      <dgm:prSet/>
      <dgm:spPr/>
      <dgm:t>
        <a:bodyPr/>
        <a:lstStyle/>
        <a:p>
          <a:endParaRPr lang="en-IN"/>
        </a:p>
      </dgm:t>
    </dgm:pt>
    <dgm:pt modelId="{ABE741E3-E078-433F-B12D-B611135F0391}">
      <dgm:prSet phldrT="[Text]" custT="1"/>
      <dgm:spPr/>
      <dgm:t>
        <a:bodyPr/>
        <a:lstStyle/>
        <a:p>
          <a:r>
            <a:rPr lang="en-US" sz="2400" b="1" dirty="0"/>
            <a:t>Memory </a:t>
          </a:r>
          <a:r>
            <a:rPr lang="en-US" sz="1400" b="1" dirty="0"/>
            <a:t>Management </a:t>
          </a:r>
          <a:r>
            <a:rPr lang="en-US" sz="2000" b="1" dirty="0"/>
            <a:t>Registers </a:t>
          </a:r>
          <a:endParaRPr lang="en-IN" sz="2400" b="1" dirty="0"/>
        </a:p>
      </dgm:t>
    </dgm:pt>
    <dgm:pt modelId="{9E215D99-4338-4135-82C2-E16F3AA2CAB7}" type="parTrans" cxnId="{B2F26756-68AD-43E7-BFEA-E5DAF50EECED}">
      <dgm:prSet/>
      <dgm:spPr/>
      <dgm:t>
        <a:bodyPr/>
        <a:lstStyle/>
        <a:p>
          <a:endParaRPr lang="en-IN"/>
        </a:p>
      </dgm:t>
    </dgm:pt>
    <dgm:pt modelId="{2AAC7568-0E42-4AF7-8EC0-7D00CF38D88F}" type="sibTrans" cxnId="{B2F26756-68AD-43E7-BFEA-E5DAF50EECED}">
      <dgm:prSet/>
      <dgm:spPr/>
      <dgm:t>
        <a:bodyPr/>
        <a:lstStyle/>
        <a:p>
          <a:r>
            <a:rPr lang="en-US" b="1" dirty="0"/>
            <a:t>Control Registers</a:t>
          </a:r>
          <a:endParaRPr lang="en-IN" b="1" dirty="0"/>
        </a:p>
      </dgm:t>
    </dgm:pt>
    <dgm:pt modelId="{D533F7FB-C3F1-46BC-8FF7-6811E7C2B285}">
      <dgm:prSet/>
      <dgm:spPr/>
      <dgm:t>
        <a:bodyPr/>
        <a:lstStyle/>
        <a:p>
          <a:r>
            <a:rPr lang="en-US" b="1" dirty="0"/>
            <a:t>General Purpose Registers</a:t>
          </a:r>
          <a:endParaRPr lang="en-IN" b="1" dirty="0"/>
        </a:p>
      </dgm:t>
    </dgm:pt>
    <dgm:pt modelId="{6F70E5C0-C5E4-4D3D-818D-70A41D5745CC}" type="sibTrans" cxnId="{35705CBF-3705-40C6-BCD2-0A97CE0F1EA2}">
      <dgm:prSet/>
      <dgm:spPr/>
      <dgm:t>
        <a:bodyPr/>
        <a:lstStyle/>
        <a:p>
          <a:r>
            <a:rPr lang="en-US" b="1" dirty="0"/>
            <a:t>Flag Registers</a:t>
          </a:r>
          <a:endParaRPr lang="en-IN" b="1" dirty="0"/>
        </a:p>
      </dgm:t>
    </dgm:pt>
    <dgm:pt modelId="{04186E7B-5935-43B7-B824-3CEDFBE0F0A4}" type="parTrans" cxnId="{35705CBF-3705-40C6-BCD2-0A97CE0F1EA2}">
      <dgm:prSet/>
      <dgm:spPr/>
      <dgm:t>
        <a:bodyPr/>
        <a:lstStyle/>
        <a:p>
          <a:endParaRPr lang="en-IN"/>
        </a:p>
      </dgm:t>
    </dgm:pt>
    <dgm:pt modelId="{B24FCFE7-FB75-4FD2-B31E-543248B2D9B9}" type="pres">
      <dgm:prSet presAssocID="{003ABCC0-B964-4FAA-8794-D0F8B5FF47A9}" presName="Name0" presStyleCnt="0">
        <dgm:presLayoutVars>
          <dgm:chMax/>
          <dgm:chPref/>
          <dgm:dir/>
          <dgm:animLvl val="lvl"/>
        </dgm:presLayoutVars>
      </dgm:prSet>
      <dgm:spPr/>
    </dgm:pt>
    <dgm:pt modelId="{42F0B905-C63E-4BF6-97FA-CB8CB7FB5ACF}" type="pres">
      <dgm:prSet presAssocID="{D533F7FB-C3F1-46BC-8FF7-6811E7C2B285}" presName="composite" presStyleCnt="0"/>
      <dgm:spPr/>
    </dgm:pt>
    <dgm:pt modelId="{877FA587-18BD-42B7-B152-26FF483B2B00}" type="pres">
      <dgm:prSet presAssocID="{D533F7FB-C3F1-46BC-8FF7-6811E7C2B285}" presName="Parent1" presStyleLbl="node1" presStyleIdx="0" presStyleCnt="8" custLinFactX="5264" custLinFactY="64462" custLinFactNeighborX="100000" custLinFactNeighborY="100000">
        <dgm:presLayoutVars>
          <dgm:chMax val="1"/>
          <dgm:chPref val="1"/>
          <dgm:bulletEnabled val="1"/>
        </dgm:presLayoutVars>
      </dgm:prSet>
      <dgm:spPr/>
    </dgm:pt>
    <dgm:pt modelId="{5E356BF1-95A6-4533-A623-6265FF027A34}" type="pres">
      <dgm:prSet presAssocID="{D533F7FB-C3F1-46BC-8FF7-6811E7C2B285}" presName="Childtext1" presStyleLbl="revTx" presStyleIdx="0" presStyleCnt="4">
        <dgm:presLayoutVars>
          <dgm:chMax val="0"/>
          <dgm:chPref val="0"/>
          <dgm:bulletEnabled val="1"/>
        </dgm:presLayoutVars>
      </dgm:prSet>
      <dgm:spPr/>
    </dgm:pt>
    <dgm:pt modelId="{6949F436-C352-4408-9A6A-98F24BA732A4}" type="pres">
      <dgm:prSet presAssocID="{D533F7FB-C3F1-46BC-8FF7-6811E7C2B285}" presName="BalanceSpacing" presStyleCnt="0"/>
      <dgm:spPr/>
    </dgm:pt>
    <dgm:pt modelId="{F188EF74-C8D0-44EC-9E00-B9DCF5DE5CC6}" type="pres">
      <dgm:prSet presAssocID="{D533F7FB-C3F1-46BC-8FF7-6811E7C2B285}" presName="BalanceSpacing1" presStyleCnt="0"/>
      <dgm:spPr/>
    </dgm:pt>
    <dgm:pt modelId="{EC11C785-FC14-40CC-928A-0C2483FFB428}" type="pres">
      <dgm:prSet presAssocID="{6F70E5C0-C5E4-4D3D-818D-70A41D5745CC}" presName="Accent1Text" presStyleLbl="node1" presStyleIdx="1" presStyleCnt="8" custLinFactY="100000" custLinFactNeighborX="53159" custLinFactNeighborY="154642"/>
      <dgm:spPr/>
    </dgm:pt>
    <dgm:pt modelId="{CC5DFD0C-FB84-47DC-8AFB-230DB317E7F0}" type="pres">
      <dgm:prSet presAssocID="{6F70E5C0-C5E4-4D3D-818D-70A41D5745CC}" presName="spaceBetweenRectangles" presStyleCnt="0"/>
      <dgm:spPr/>
    </dgm:pt>
    <dgm:pt modelId="{11FEF470-29FC-4BC0-A87E-F1DB7ECE290D}" type="pres">
      <dgm:prSet presAssocID="{B80F06F0-7FA5-4FE9-8375-BEFECDA69DFC}" presName="composite" presStyleCnt="0"/>
      <dgm:spPr/>
    </dgm:pt>
    <dgm:pt modelId="{433C675F-165C-40CB-A3B7-D2C9E24C788B}" type="pres">
      <dgm:prSet presAssocID="{B80F06F0-7FA5-4FE9-8375-BEFECDA69DFC}" presName="Parent1" presStyleLbl="node1" presStyleIdx="2" presStyleCnt="8" custScaleX="108245" custLinFactNeighborX="1573" custLinFactNeighborY="-1268">
        <dgm:presLayoutVars>
          <dgm:chMax val="1"/>
          <dgm:chPref val="1"/>
          <dgm:bulletEnabled val="1"/>
        </dgm:presLayoutVars>
      </dgm:prSet>
      <dgm:spPr/>
    </dgm:pt>
    <dgm:pt modelId="{55CE6D1D-4E89-4612-997B-662342EC876A}" type="pres">
      <dgm:prSet presAssocID="{B80F06F0-7FA5-4FE9-8375-BEFECDA69DFC}" presName="Childtext1" presStyleLbl="revTx" presStyleIdx="1" presStyleCnt="4">
        <dgm:presLayoutVars>
          <dgm:chMax val="0"/>
          <dgm:chPref val="0"/>
          <dgm:bulletEnabled val="1"/>
        </dgm:presLayoutVars>
      </dgm:prSet>
      <dgm:spPr/>
    </dgm:pt>
    <dgm:pt modelId="{C98EC4CD-1505-493B-A7D6-40BD7AC165FC}" type="pres">
      <dgm:prSet presAssocID="{B80F06F0-7FA5-4FE9-8375-BEFECDA69DFC}" presName="BalanceSpacing" presStyleCnt="0"/>
      <dgm:spPr/>
    </dgm:pt>
    <dgm:pt modelId="{44AEA92C-D87A-4C0B-B174-B048B31252F1}" type="pres">
      <dgm:prSet presAssocID="{B80F06F0-7FA5-4FE9-8375-BEFECDA69DFC}" presName="BalanceSpacing1" presStyleCnt="0"/>
      <dgm:spPr/>
    </dgm:pt>
    <dgm:pt modelId="{003D9E7E-0FAC-40A5-BEFC-09CD171FAA5C}" type="pres">
      <dgm:prSet presAssocID="{251BFD16-3B70-43DB-B125-954E4E73412F}" presName="Accent1Text" presStyleLbl="node1" presStyleIdx="3" presStyleCnt="8" custLinFactNeighborX="1573" custLinFactNeighborY="-1268"/>
      <dgm:spPr/>
    </dgm:pt>
    <dgm:pt modelId="{9AD1E15C-482E-473F-A9A0-72B1D7BBA042}" type="pres">
      <dgm:prSet presAssocID="{251BFD16-3B70-43DB-B125-954E4E73412F}" presName="spaceBetweenRectangles" presStyleCnt="0"/>
      <dgm:spPr/>
    </dgm:pt>
    <dgm:pt modelId="{6F6D2C77-0155-42C7-8F3F-E69C3CF23445}" type="pres">
      <dgm:prSet presAssocID="{75662702-3EFE-46CF-8974-51F99A80A346}" presName="composite" presStyleCnt="0"/>
      <dgm:spPr/>
    </dgm:pt>
    <dgm:pt modelId="{9E8C2C25-1558-4E64-8DA2-B203030B086D}" type="pres">
      <dgm:prSet presAssocID="{75662702-3EFE-46CF-8974-51F99A80A346}" presName="Parent1" presStyleLbl="node1" presStyleIdx="4" presStyleCnt="8" custLinFactNeighborX="1573" custLinFactNeighborY="-1268">
        <dgm:presLayoutVars>
          <dgm:chMax val="1"/>
          <dgm:chPref val="1"/>
          <dgm:bulletEnabled val="1"/>
        </dgm:presLayoutVars>
      </dgm:prSet>
      <dgm:spPr/>
    </dgm:pt>
    <dgm:pt modelId="{4C85310A-6FB1-49FC-8794-35A652473793}" type="pres">
      <dgm:prSet presAssocID="{75662702-3EFE-46CF-8974-51F99A80A346}" presName="Childtext1" presStyleLbl="revTx" presStyleIdx="2" presStyleCnt="4">
        <dgm:presLayoutVars>
          <dgm:chMax val="0"/>
          <dgm:chPref val="0"/>
          <dgm:bulletEnabled val="1"/>
        </dgm:presLayoutVars>
      </dgm:prSet>
      <dgm:spPr/>
    </dgm:pt>
    <dgm:pt modelId="{155F733F-13B8-4805-B952-856B62BF679B}" type="pres">
      <dgm:prSet presAssocID="{75662702-3EFE-46CF-8974-51F99A80A346}" presName="BalanceSpacing" presStyleCnt="0"/>
      <dgm:spPr/>
    </dgm:pt>
    <dgm:pt modelId="{42DD9B47-5246-4C39-B648-62920E025AD6}" type="pres">
      <dgm:prSet presAssocID="{75662702-3EFE-46CF-8974-51F99A80A346}" presName="BalanceSpacing1" presStyleCnt="0"/>
      <dgm:spPr/>
    </dgm:pt>
    <dgm:pt modelId="{6B836FBA-A9A2-419C-B2EF-2AD02AB4904A}" type="pres">
      <dgm:prSet presAssocID="{2A4C8256-EFD0-4365-81D4-0730BB0224F2}" presName="Accent1Text" presStyleLbl="node1" presStyleIdx="5" presStyleCnt="8" custLinFactNeighborX="1573" custLinFactNeighborY="-1268"/>
      <dgm:spPr/>
    </dgm:pt>
    <dgm:pt modelId="{6D42CEC2-B1DD-40C9-AA2B-B11482C74282}" type="pres">
      <dgm:prSet presAssocID="{2A4C8256-EFD0-4365-81D4-0730BB0224F2}" presName="spaceBetweenRectangles" presStyleCnt="0"/>
      <dgm:spPr/>
    </dgm:pt>
    <dgm:pt modelId="{1B649A33-C1B8-4B87-BD2A-3158C80F776C}" type="pres">
      <dgm:prSet presAssocID="{ABE741E3-E078-433F-B12D-B611135F0391}" presName="composite" presStyleCnt="0"/>
      <dgm:spPr/>
    </dgm:pt>
    <dgm:pt modelId="{AD7BE5CB-B6F6-46AC-AC6D-60BCDCA6442B}" type="pres">
      <dgm:prSet presAssocID="{ABE741E3-E078-433F-B12D-B611135F0391}" presName="Parent1" presStyleLbl="node1" presStyleIdx="6" presStyleCnt="8" custScaleX="119427" custLinFactX="100000" custLinFactNeighborX="120402" custLinFactNeighborY="-11474">
        <dgm:presLayoutVars>
          <dgm:chMax val="1"/>
          <dgm:chPref val="1"/>
          <dgm:bulletEnabled val="1"/>
        </dgm:presLayoutVars>
      </dgm:prSet>
      <dgm:spPr/>
    </dgm:pt>
    <dgm:pt modelId="{DD2387AD-C392-4F06-9910-4E2C4091B3E1}" type="pres">
      <dgm:prSet presAssocID="{ABE741E3-E078-433F-B12D-B611135F0391}" presName="Childtext1" presStyleLbl="revTx" presStyleIdx="3" presStyleCnt="4" custLinFactY="-47921" custLinFactNeighborX="-97524" custLinFactNeighborY="-100000">
        <dgm:presLayoutVars>
          <dgm:chMax val="0"/>
          <dgm:chPref val="0"/>
          <dgm:bulletEnabled val="1"/>
        </dgm:presLayoutVars>
      </dgm:prSet>
      <dgm:spPr/>
    </dgm:pt>
    <dgm:pt modelId="{1F07861F-6081-47FC-955C-9104547142BA}" type="pres">
      <dgm:prSet presAssocID="{ABE741E3-E078-433F-B12D-B611135F0391}" presName="BalanceSpacing" presStyleCnt="0"/>
      <dgm:spPr/>
    </dgm:pt>
    <dgm:pt modelId="{A69A8F44-FAAC-4BA5-8E6A-64C08AC993C5}" type="pres">
      <dgm:prSet presAssocID="{ABE741E3-E078-433F-B12D-B611135F0391}" presName="BalanceSpacing1" presStyleCnt="0"/>
      <dgm:spPr/>
    </dgm:pt>
    <dgm:pt modelId="{8BA7E9E9-33DC-472D-8296-D5F65F2288CF}" type="pres">
      <dgm:prSet presAssocID="{2AAC7568-0E42-4AF7-8EC0-7D00CF38D88F}" presName="Accent1Text" presStyleLbl="node1" presStyleIdx="7" presStyleCnt="8"/>
      <dgm:spPr/>
    </dgm:pt>
  </dgm:ptLst>
  <dgm:cxnLst>
    <dgm:cxn modelId="{7DF4BC31-5342-4A1A-BB70-851E227A9DB5}" type="presOf" srcId="{6F70E5C0-C5E4-4D3D-818D-70A41D5745CC}" destId="{EC11C785-FC14-40CC-928A-0C2483FFB428}" srcOrd="0" destOrd="0" presId="urn:microsoft.com/office/officeart/2008/layout/AlternatingHexagons"/>
    <dgm:cxn modelId="{38874337-BF26-4C54-99BB-96100F69864C}" type="presOf" srcId="{ABE741E3-E078-433F-B12D-B611135F0391}" destId="{AD7BE5CB-B6F6-46AC-AC6D-60BCDCA6442B}" srcOrd="0" destOrd="0" presId="urn:microsoft.com/office/officeart/2008/layout/AlternatingHexagons"/>
    <dgm:cxn modelId="{18E2AB3C-B970-4746-817B-B6BAAEBC1D60}" type="presOf" srcId="{75662702-3EFE-46CF-8974-51F99A80A346}" destId="{9E8C2C25-1558-4E64-8DA2-B203030B086D}" srcOrd="0" destOrd="0" presId="urn:microsoft.com/office/officeart/2008/layout/AlternatingHexagons"/>
    <dgm:cxn modelId="{60A78D60-989D-4DAC-8883-C79AFE20D9D3}" srcId="{003ABCC0-B964-4FAA-8794-D0F8B5FF47A9}" destId="{75662702-3EFE-46CF-8974-51F99A80A346}" srcOrd="2" destOrd="0" parTransId="{36035890-7EC7-4167-8D9F-C4B8BBA5D556}" sibTransId="{2A4C8256-EFD0-4365-81D4-0730BB0224F2}"/>
    <dgm:cxn modelId="{383D3241-EE9A-494A-9529-3011E321D1A6}" type="presOf" srcId="{003ABCC0-B964-4FAA-8794-D0F8B5FF47A9}" destId="{B24FCFE7-FB75-4FD2-B31E-543248B2D9B9}" srcOrd="0" destOrd="0" presId="urn:microsoft.com/office/officeart/2008/layout/AlternatingHexagons"/>
    <dgm:cxn modelId="{C6FCF574-9FDE-43E4-8E64-D762B433C530}" type="presOf" srcId="{D533F7FB-C3F1-46BC-8FF7-6811E7C2B285}" destId="{877FA587-18BD-42B7-B152-26FF483B2B00}" srcOrd="0" destOrd="0" presId="urn:microsoft.com/office/officeart/2008/layout/AlternatingHexagons"/>
    <dgm:cxn modelId="{B2F26756-68AD-43E7-BFEA-E5DAF50EECED}" srcId="{003ABCC0-B964-4FAA-8794-D0F8B5FF47A9}" destId="{ABE741E3-E078-433F-B12D-B611135F0391}" srcOrd="3" destOrd="0" parTransId="{9E215D99-4338-4135-82C2-E16F3AA2CAB7}" sibTransId="{2AAC7568-0E42-4AF7-8EC0-7D00CF38D88F}"/>
    <dgm:cxn modelId="{364BA38E-BA5C-46E1-9210-9B031483A620}" type="presOf" srcId="{2AAC7568-0E42-4AF7-8EC0-7D00CF38D88F}" destId="{8BA7E9E9-33DC-472D-8296-D5F65F2288CF}" srcOrd="0" destOrd="0" presId="urn:microsoft.com/office/officeart/2008/layout/AlternatingHexagons"/>
    <dgm:cxn modelId="{01FC99AC-19A4-4C87-9FF4-79A1FC055235}" type="presOf" srcId="{2A4C8256-EFD0-4365-81D4-0730BB0224F2}" destId="{6B836FBA-A9A2-419C-B2EF-2AD02AB4904A}" srcOrd="0" destOrd="0" presId="urn:microsoft.com/office/officeart/2008/layout/AlternatingHexagons"/>
    <dgm:cxn modelId="{35705CBF-3705-40C6-BCD2-0A97CE0F1EA2}" srcId="{003ABCC0-B964-4FAA-8794-D0F8B5FF47A9}" destId="{D533F7FB-C3F1-46BC-8FF7-6811E7C2B285}" srcOrd="0" destOrd="0" parTransId="{04186E7B-5935-43B7-B824-3CEDFBE0F0A4}" sibTransId="{6F70E5C0-C5E4-4D3D-818D-70A41D5745CC}"/>
    <dgm:cxn modelId="{8A06F9D5-158F-481B-B832-FBD8591548D9}" type="presOf" srcId="{BA3CD646-8843-48AD-9FD5-CC43213333D2}" destId="{4C85310A-6FB1-49FC-8794-35A652473793}" srcOrd="0" destOrd="0" presId="urn:microsoft.com/office/officeart/2008/layout/AlternatingHexagons"/>
    <dgm:cxn modelId="{A39A45DF-B7DA-457B-8485-7119C2A4BDD3}" srcId="{75662702-3EFE-46CF-8974-51F99A80A346}" destId="{BA3CD646-8843-48AD-9FD5-CC43213333D2}" srcOrd="0" destOrd="0" parTransId="{8B48688A-D719-4EB9-AFBF-B29DC7788E9B}" sibTransId="{4913EBD0-368A-48FB-8AC3-D9F2A1F80382}"/>
    <dgm:cxn modelId="{BC0C3AE5-D27C-45FC-A3E8-B6A3740D27C2}" type="presOf" srcId="{251BFD16-3B70-43DB-B125-954E4E73412F}" destId="{003D9E7E-0FAC-40A5-BEFC-09CD171FAA5C}" srcOrd="0" destOrd="0" presId="urn:microsoft.com/office/officeart/2008/layout/AlternatingHexagons"/>
    <dgm:cxn modelId="{52B6E1E6-58A0-498A-A5A0-D48335014CDF}" type="presOf" srcId="{B80F06F0-7FA5-4FE9-8375-BEFECDA69DFC}" destId="{433C675F-165C-40CB-A3B7-D2C9E24C788B}" srcOrd="0" destOrd="0" presId="urn:microsoft.com/office/officeart/2008/layout/AlternatingHexagons"/>
    <dgm:cxn modelId="{6E82A1F3-7E8F-4508-BB87-EC71FB2876AF}" srcId="{003ABCC0-B964-4FAA-8794-D0F8B5FF47A9}" destId="{B80F06F0-7FA5-4FE9-8375-BEFECDA69DFC}" srcOrd="1" destOrd="0" parTransId="{3823613D-AE1A-4FD9-ADD7-DF70CA82A577}" sibTransId="{251BFD16-3B70-43DB-B125-954E4E73412F}"/>
    <dgm:cxn modelId="{FAD63F83-ABCA-4FBB-851E-7FE5395653D0}" type="presParOf" srcId="{B24FCFE7-FB75-4FD2-B31E-543248B2D9B9}" destId="{42F0B905-C63E-4BF6-97FA-CB8CB7FB5ACF}" srcOrd="0" destOrd="0" presId="urn:microsoft.com/office/officeart/2008/layout/AlternatingHexagons"/>
    <dgm:cxn modelId="{723A0F7B-7D7A-4402-83CF-A848D833AFF0}" type="presParOf" srcId="{42F0B905-C63E-4BF6-97FA-CB8CB7FB5ACF}" destId="{877FA587-18BD-42B7-B152-26FF483B2B00}" srcOrd="0" destOrd="0" presId="urn:microsoft.com/office/officeart/2008/layout/AlternatingHexagons"/>
    <dgm:cxn modelId="{D0848278-5F49-4F53-A570-7E0C432930D5}" type="presParOf" srcId="{42F0B905-C63E-4BF6-97FA-CB8CB7FB5ACF}" destId="{5E356BF1-95A6-4533-A623-6265FF027A34}" srcOrd="1" destOrd="0" presId="urn:microsoft.com/office/officeart/2008/layout/AlternatingHexagons"/>
    <dgm:cxn modelId="{76985AC1-E1AC-4255-B62B-F8604DAF7410}" type="presParOf" srcId="{42F0B905-C63E-4BF6-97FA-CB8CB7FB5ACF}" destId="{6949F436-C352-4408-9A6A-98F24BA732A4}" srcOrd="2" destOrd="0" presId="urn:microsoft.com/office/officeart/2008/layout/AlternatingHexagons"/>
    <dgm:cxn modelId="{81A1D855-EBBD-405F-8A70-99DCC6F04010}" type="presParOf" srcId="{42F0B905-C63E-4BF6-97FA-CB8CB7FB5ACF}" destId="{F188EF74-C8D0-44EC-9E00-B9DCF5DE5CC6}" srcOrd="3" destOrd="0" presId="urn:microsoft.com/office/officeart/2008/layout/AlternatingHexagons"/>
    <dgm:cxn modelId="{D3419AD3-3E63-4221-ADA3-4C2D14698F41}" type="presParOf" srcId="{42F0B905-C63E-4BF6-97FA-CB8CB7FB5ACF}" destId="{EC11C785-FC14-40CC-928A-0C2483FFB428}" srcOrd="4" destOrd="0" presId="urn:microsoft.com/office/officeart/2008/layout/AlternatingHexagons"/>
    <dgm:cxn modelId="{A41D5B02-E56D-46DA-9AF0-503DEA0C38E8}" type="presParOf" srcId="{B24FCFE7-FB75-4FD2-B31E-543248B2D9B9}" destId="{CC5DFD0C-FB84-47DC-8AFB-230DB317E7F0}" srcOrd="1" destOrd="0" presId="urn:microsoft.com/office/officeart/2008/layout/AlternatingHexagons"/>
    <dgm:cxn modelId="{25A4F8F5-BBFA-4556-B459-C1FF6D3DBE12}" type="presParOf" srcId="{B24FCFE7-FB75-4FD2-B31E-543248B2D9B9}" destId="{11FEF470-29FC-4BC0-A87E-F1DB7ECE290D}" srcOrd="2" destOrd="0" presId="urn:microsoft.com/office/officeart/2008/layout/AlternatingHexagons"/>
    <dgm:cxn modelId="{9A1D6914-096A-4A77-BBB3-8E38DB684E88}" type="presParOf" srcId="{11FEF470-29FC-4BC0-A87E-F1DB7ECE290D}" destId="{433C675F-165C-40CB-A3B7-D2C9E24C788B}" srcOrd="0" destOrd="0" presId="urn:microsoft.com/office/officeart/2008/layout/AlternatingHexagons"/>
    <dgm:cxn modelId="{74C6A253-44D3-4192-A408-034A8B151528}" type="presParOf" srcId="{11FEF470-29FC-4BC0-A87E-F1DB7ECE290D}" destId="{55CE6D1D-4E89-4612-997B-662342EC876A}" srcOrd="1" destOrd="0" presId="urn:microsoft.com/office/officeart/2008/layout/AlternatingHexagons"/>
    <dgm:cxn modelId="{F2A86EA5-CE2F-4264-9BB1-9916EA8B9A9C}" type="presParOf" srcId="{11FEF470-29FC-4BC0-A87E-F1DB7ECE290D}" destId="{C98EC4CD-1505-493B-A7D6-40BD7AC165FC}" srcOrd="2" destOrd="0" presId="urn:microsoft.com/office/officeart/2008/layout/AlternatingHexagons"/>
    <dgm:cxn modelId="{925AD24F-B6FB-4509-A573-C794C4553D40}" type="presParOf" srcId="{11FEF470-29FC-4BC0-A87E-F1DB7ECE290D}" destId="{44AEA92C-D87A-4C0B-B174-B048B31252F1}" srcOrd="3" destOrd="0" presId="urn:microsoft.com/office/officeart/2008/layout/AlternatingHexagons"/>
    <dgm:cxn modelId="{1EE734C8-DBBE-445E-B700-8DCB51174597}" type="presParOf" srcId="{11FEF470-29FC-4BC0-A87E-F1DB7ECE290D}" destId="{003D9E7E-0FAC-40A5-BEFC-09CD171FAA5C}" srcOrd="4" destOrd="0" presId="urn:microsoft.com/office/officeart/2008/layout/AlternatingHexagons"/>
    <dgm:cxn modelId="{180FA2F9-D6FF-4FDD-9AD4-2A8BB6264967}" type="presParOf" srcId="{B24FCFE7-FB75-4FD2-B31E-543248B2D9B9}" destId="{9AD1E15C-482E-473F-A9A0-72B1D7BBA042}" srcOrd="3" destOrd="0" presId="urn:microsoft.com/office/officeart/2008/layout/AlternatingHexagons"/>
    <dgm:cxn modelId="{A0A6871D-89FA-438F-B46C-515002B3D0F6}" type="presParOf" srcId="{B24FCFE7-FB75-4FD2-B31E-543248B2D9B9}" destId="{6F6D2C77-0155-42C7-8F3F-E69C3CF23445}" srcOrd="4" destOrd="0" presId="urn:microsoft.com/office/officeart/2008/layout/AlternatingHexagons"/>
    <dgm:cxn modelId="{18DE7D1B-FA34-476F-B5DF-4A128DBD1E0A}" type="presParOf" srcId="{6F6D2C77-0155-42C7-8F3F-E69C3CF23445}" destId="{9E8C2C25-1558-4E64-8DA2-B203030B086D}" srcOrd="0" destOrd="0" presId="urn:microsoft.com/office/officeart/2008/layout/AlternatingHexagons"/>
    <dgm:cxn modelId="{A5289395-B555-4EA1-8055-04F64689418D}" type="presParOf" srcId="{6F6D2C77-0155-42C7-8F3F-E69C3CF23445}" destId="{4C85310A-6FB1-49FC-8794-35A652473793}" srcOrd="1" destOrd="0" presId="urn:microsoft.com/office/officeart/2008/layout/AlternatingHexagons"/>
    <dgm:cxn modelId="{5A5308F4-1ACC-4CD0-9D83-91607F0AB6F0}" type="presParOf" srcId="{6F6D2C77-0155-42C7-8F3F-E69C3CF23445}" destId="{155F733F-13B8-4805-B952-856B62BF679B}" srcOrd="2" destOrd="0" presId="urn:microsoft.com/office/officeart/2008/layout/AlternatingHexagons"/>
    <dgm:cxn modelId="{B422CD97-762C-40FC-B0E1-8AD7F7F87849}" type="presParOf" srcId="{6F6D2C77-0155-42C7-8F3F-E69C3CF23445}" destId="{42DD9B47-5246-4C39-B648-62920E025AD6}" srcOrd="3" destOrd="0" presId="urn:microsoft.com/office/officeart/2008/layout/AlternatingHexagons"/>
    <dgm:cxn modelId="{46710482-A83D-4F45-833B-EBD4183C56AF}" type="presParOf" srcId="{6F6D2C77-0155-42C7-8F3F-E69C3CF23445}" destId="{6B836FBA-A9A2-419C-B2EF-2AD02AB4904A}" srcOrd="4" destOrd="0" presId="urn:microsoft.com/office/officeart/2008/layout/AlternatingHexagons"/>
    <dgm:cxn modelId="{65B4312F-6A73-49A4-A52E-B78A514515BD}" type="presParOf" srcId="{B24FCFE7-FB75-4FD2-B31E-543248B2D9B9}" destId="{6D42CEC2-B1DD-40C9-AA2B-B11482C74282}" srcOrd="5" destOrd="0" presId="urn:microsoft.com/office/officeart/2008/layout/AlternatingHexagons"/>
    <dgm:cxn modelId="{16FCD2B9-6291-492B-B257-CC20B5E44CE6}" type="presParOf" srcId="{B24FCFE7-FB75-4FD2-B31E-543248B2D9B9}" destId="{1B649A33-C1B8-4B87-BD2A-3158C80F776C}" srcOrd="6" destOrd="0" presId="urn:microsoft.com/office/officeart/2008/layout/AlternatingHexagons"/>
    <dgm:cxn modelId="{91567F45-3859-4F1C-B58E-3D83060EBB48}" type="presParOf" srcId="{1B649A33-C1B8-4B87-BD2A-3158C80F776C}" destId="{AD7BE5CB-B6F6-46AC-AC6D-60BCDCA6442B}" srcOrd="0" destOrd="0" presId="urn:microsoft.com/office/officeart/2008/layout/AlternatingHexagons"/>
    <dgm:cxn modelId="{23E0A27E-258C-4C40-A858-F1BFC61F6683}" type="presParOf" srcId="{1B649A33-C1B8-4B87-BD2A-3158C80F776C}" destId="{DD2387AD-C392-4F06-9910-4E2C4091B3E1}" srcOrd="1" destOrd="0" presId="urn:microsoft.com/office/officeart/2008/layout/AlternatingHexagons"/>
    <dgm:cxn modelId="{638C80D6-9631-4B08-B82B-37F657766C76}" type="presParOf" srcId="{1B649A33-C1B8-4B87-BD2A-3158C80F776C}" destId="{1F07861F-6081-47FC-955C-9104547142BA}" srcOrd="2" destOrd="0" presId="urn:microsoft.com/office/officeart/2008/layout/AlternatingHexagons"/>
    <dgm:cxn modelId="{5FA4CED2-5D89-4F1A-98A4-B70A27169A22}" type="presParOf" srcId="{1B649A33-C1B8-4B87-BD2A-3158C80F776C}" destId="{A69A8F44-FAAC-4BA5-8E6A-64C08AC993C5}" srcOrd="3" destOrd="0" presId="urn:microsoft.com/office/officeart/2008/layout/AlternatingHexagons"/>
    <dgm:cxn modelId="{6A5D63E6-E699-4239-A943-2C3EAD779A56}" type="presParOf" srcId="{1B649A33-C1B8-4B87-BD2A-3158C80F776C}" destId="{8BA7E9E9-33DC-472D-8296-D5F65F2288CF}"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FA587-18BD-42B7-B152-26FF483B2B00}">
      <dsp:nvSpPr>
        <dsp:cNvPr id="0" name=""/>
        <dsp:cNvSpPr/>
      </dsp:nvSpPr>
      <dsp:spPr>
        <a:xfrm rot="5400000">
          <a:off x="7509555" y="3503035"/>
          <a:ext cx="2048993" cy="1782623"/>
        </a:xfrm>
        <a:prstGeom prst="hexagon">
          <a:avLst>
            <a:gd name="adj" fmla="val 25000"/>
            <a:gd name="vf" fmla="val 11547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General Purpose Registers</a:t>
          </a:r>
          <a:endParaRPr lang="en-IN" sz="1800" b="1" kern="1200" dirty="0"/>
        </a:p>
      </dsp:txBody>
      <dsp:txXfrm rot="-5400000">
        <a:off x="7920532" y="3689151"/>
        <a:ext cx="1227039" cy="1410391"/>
      </dsp:txXfrm>
    </dsp:sp>
    <dsp:sp modelId="{5E356BF1-95A6-4533-A623-6265FF027A34}">
      <dsp:nvSpPr>
        <dsp:cNvPr id="0" name=""/>
        <dsp:cNvSpPr/>
      </dsp:nvSpPr>
      <dsp:spPr>
        <a:xfrm>
          <a:off x="7602995" y="409834"/>
          <a:ext cx="2286676" cy="1229395"/>
        </a:xfrm>
        <a:prstGeom prst="rect">
          <a:avLst/>
        </a:prstGeom>
        <a:noFill/>
        <a:ln>
          <a:noFill/>
        </a:ln>
        <a:effectLst/>
      </dsp:spPr>
      <dsp:style>
        <a:lnRef idx="0">
          <a:scrgbClr r="0" g="0" b="0"/>
        </a:lnRef>
        <a:fillRef idx="0">
          <a:scrgbClr r="0" g="0" b="0"/>
        </a:fillRef>
        <a:effectRef idx="0">
          <a:scrgbClr r="0" g="0" b="0"/>
        </a:effectRef>
        <a:fontRef idx="minor"/>
      </dsp:style>
    </dsp:sp>
    <dsp:sp modelId="{EC11C785-FC14-40CC-928A-0C2483FFB428}">
      <dsp:nvSpPr>
        <dsp:cNvPr id="0" name=""/>
        <dsp:cNvSpPr/>
      </dsp:nvSpPr>
      <dsp:spPr>
        <a:xfrm rot="5400000">
          <a:off x="4655484" y="5350812"/>
          <a:ext cx="2048993" cy="1782623"/>
        </a:xfrm>
        <a:prstGeom prst="hexagon">
          <a:avLst>
            <a:gd name="adj" fmla="val 25000"/>
            <a:gd name="vf" fmla="val 115470"/>
          </a:avLst>
        </a:prstGeom>
        <a:gradFill rotWithShape="0">
          <a:gsLst>
            <a:gs pos="0">
              <a:schemeClr val="accent5">
                <a:hueOff val="-1050478"/>
                <a:satOff val="-1461"/>
                <a:lumOff val="-560"/>
                <a:alphaOff val="0"/>
                <a:tint val="50000"/>
                <a:satMod val="300000"/>
              </a:schemeClr>
            </a:gs>
            <a:gs pos="35000">
              <a:schemeClr val="accent5">
                <a:hueOff val="-1050478"/>
                <a:satOff val="-1461"/>
                <a:lumOff val="-560"/>
                <a:alphaOff val="0"/>
                <a:tint val="37000"/>
                <a:satMod val="300000"/>
              </a:schemeClr>
            </a:gs>
            <a:gs pos="100000">
              <a:schemeClr val="accent5">
                <a:hueOff val="-1050478"/>
                <a:satOff val="-1461"/>
                <a:lumOff val="-56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t>Flag Registers</a:t>
          </a:r>
          <a:endParaRPr lang="en-IN" sz="2100" b="1" kern="1200" dirty="0"/>
        </a:p>
      </dsp:txBody>
      <dsp:txXfrm rot="-5400000">
        <a:off x="5066461" y="5536928"/>
        <a:ext cx="1227039" cy="1410391"/>
      </dsp:txXfrm>
    </dsp:sp>
    <dsp:sp modelId="{433C675F-165C-40CB-A3B7-D2C9E24C788B}">
      <dsp:nvSpPr>
        <dsp:cNvPr id="0" name=""/>
        <dsp:cNvSpPr/>
      </dsp:nvSpPr>
      <dsp:spPr>
        <a:xfrm rot="5400000">
          <a:off x="4694829" y="1772935"/>
          <a:ext cx="2048993" cy="1929601"/>
        </a:xfrm>
        <a:prstGeom prst="hexagon">
          <a:avLst>
            <a:gd name="adj" fmla="val 25000"/>
            <a:gd name="vf" fmla="val 115470"/>
          </a:avLst>
        </a:prstGeom>
        <a:gradFill rotWithShape="0">
          <a:gsLst>
            <a:gs pos="0">
              <a:schemeClr val="accent5">
                <a:hueOff val="-2100956"/>
                <a:satOff val="-2922"/>
                <a:lumOff val="-1121"/>
                <a:alphaOff val="0"/>
                <a:tint val="50000"/>
                <a:satMod val="300000"/>
              </a:schemeClr>
            </a:gs>
            <a:gs pos="35000">
              <a:schemeClr val="accent5">
                <a:hueOff val="-2100956"/>
                <a:satOff val="-2922"/>
                <a:lumOff val="-1121"/>
                <a:alphaOff val="0"/>
                <a:tint val="37000"/>
                <a:satMod val="300000"/>
              </a:schemeClr>
            </a:gs>
            <a:gs pos="100000">
              <a:schemeClr val="accent5">
                <a:hueOff val="-2100956"/>
                <a:satOff val="-2922"/>
                <a:lumOff val="-112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Index </a:t>
          </a:r>
          <a:r>
            <a:rPr lang="en-US" sz="1900" b="1" kern="1200" dirty="0"/>
            <a:t>Registers</a:t>
          </a:r>
          <a:endParaRPr lang="en-IN" sz="1900" b="1" kern="1200" dirty="0"/>
        </a:p>
      </dsp:txBody>
      <dsp:txXfrm rot="-5400000">
        <a:off x="5066756" y="2044790"/>
        <a:ext cx="1305139" cy="1385894"/>
      </dsp:txXfrm>
    </dsp:sp>
    <dsp:sp modelId="{55CE6D1D-4E89-4612-997B-662342EC876A}">
      <dsp:nvSpPr>
        <dsp:cNvPr id="0" name=""/>
        <dsp:cNvSpPr/>
      </dsp:nvSpPr>
      <dsp:spPr>
        <a:xfrm>
          <a:off x="2513296" y="2149019"/>
          <a:ext cx="2212912" cy="1229395"/>
        </a:xfrm>
        <a:prstGeom prst="rect">
          <a:avLst/>
        </a:prstGeom>
        <a:noFill/>
        <a:ln>
          <a:noFill/>
        </a:ln>
        <a:effectLst/>
      </dsp:spPr>
      <dsp:style>
        <a:lnRef idx="0">
          <a:scrgbClr r="0" g="0" b="0"/>
        </a:lnRef>
        <a:fillRef idx="0">
          <a:scrgbClr r="0" g="0" b="0"/>
        </a:fillRef>
        <a:effectRef idx="0">
          <a:scrgbClr r="0" g="0" b="0"/>
        </a:effectRef>
        <a:fontRef idx="minor"/>
      </dsp:style>
    </dsp:sp>
    <dsp:sp modelId="{003D9E7E-0FAC-40A5-BEFC-09CD171FAA5C}">
      <dsp:nvSpPr>
        <dsp:cNvPr id="0" name=""/>
        <dsp:cNvSpPr/>
      </dsp:nvSpPr>
      <dsp:spPr>
        <a:xfrm rot="5400000">
          <a:off x="6620063" y="1846424"/>
          <a:ext cx="2048993" cy="1782623"/>
        </a:xfrm>
        <a:prstGeom prst="hexagon">
          <a:avLst>
            <a:gd name="adj" fmla="val 25000"/>
            <a:gd name="vf" fmla="val 115470"/>
          </a:avLst>
        </a:prstGeom>
        <a:gradFill rotWithShape="0">
          <a:gsLst>
            <a:gs pos="0">
              <a:schemeClr val="accent5">
                <a:hueOff val="-3151433"/>
                <a:satOff val="-4383"/>
                <a:lumOff val="-1681"/>
                <a:alphaOff val="0"/>
                <a:tint val="50000"/>
                <a:satMod val="300000"/>
              </a:schemeClr>
            </a:gs>
            <a:gs pos="35000">
              <a:schemeClr val="accent5">
                <a:hueOff val="-3151433"/>
                <a:satOff val="-4383"/>
                <a:lumOff val="-1681"/>
                <a:alphaOff val="0"/>
                <a:tint val="37000"/>
                <a:satMod val="300000"/>
              </a:schemeClr>
            </a:gs>
            <a:gs pos="100000">
              <a:schemeClr val="accent5">
                <a:hueOff val="-3151433"/>
                <a:satOff val="-4383"/>
                <a:lumOff val="-168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t>Debug Registers</a:t>
          </a:r>
          <a:endParaRPr lang="en-IN" sz="2100" b="1" kern="1200" dirty="0"/>
        </a:p>
      </dsp:txBody>
      <dsp:txXfrm rot="-5400000">
        <a:off x="7031040" y="2032540"/>
        <a:ext cx="1227039" cy="1410391"/>
      </dsp:txXfrm>
    </dsp:sp>
    <dsp:sp modelId="{9E8C2C25-1558-4E64-8DA2-B203030B086D}">
      <dsp:nvSpPr>
        <dsp:cNvPr id="0" name=""/>
        <dsp:cNvSpPr/>
      </dsp:nvSpPr>
      <dsp:spPr>
        <a:xfrm rot="5400000">
          <a:off x="5661134" y="3585609"/>
          <a:ext cx="2048993" cy="1782623"/>
        </a:xfrm>
        <a:prstGeom prst="hexagon">
          <a:avLst>
            <a:gd name="adj" fmla="val 25000"/>
            <a:gd name="vf" fmla="val 115470"/>
          </a:avLst>
        </a:prstGeom>
        <a:gradFill rotWithShape="0">
          <a:gsLst>
            <a:gs pos="0">
              <a:schemeClr val="accent5">
                <a:hueOff val="-4201911"/>
                <a:satOff val="-5845"/>
                <a:lumOff val="-2241"/>
                <a:alphaOff val="0"/>
                <a:tint val="50000"/>
                <a:satMod val="300000"/>
              </a:schemeClr>
            </a:gs>
            <a:gs pos="35000">
              <a:schemeClr val="accent5">
                <a:hueOff val="-4201911"/>
                <a:satOff val="-5845"/>
                <a:lumOff val="-2241"/>
                <a:alphaOff val="0"/>
                <a:tint val="37000"/>
                <a:satMod val="300000"/>
              </a:schemeClr>
            </a:gs>
            <a:gs pos="100000">
              <a:schemeClr val="accent5">
                <a:hueOff val="-4201911"/>
                <a:satOff val="-5845"/>
                <a:lumOff val="-224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Pointer Registers</a:t>
          </a:r>
          <a:endParaRPr lang="en-IN" sz="1800" b="1" kern="1200" dirty="0"/>
        </a:p>
      </dsp:txBody>
      <dsp:txXfrm rot="-5400000">
        <a:off x="6072111" y="3771725"/>
        <a:ext cx="1227039" cy="1410391"/>
      </dsp:txXfrm>
    </dsp:sp>
    <dsp:sp modelId="{4C85310A-6FB1-49FC-8794-35A652473793}">
      <dsp:nvSpPr>
        <dsp:cNvPr id="0" name=""/>
        <dsp:cNvSpPr/>
      </dsp:nvSpPr>
      <dsp:spPr>
        <a:xfrm>
          <a:off x="7602995" y="3888205"/>
          <a:ext cx="2286676" cy="1229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en-IN" sz="1800" kern="1200" dirty="0"/>
        </a:p>
      </dsp:txBody>
      <dsp:txXfrm>
        <a:off x="7602995" y="3888205"/>
        <a:ext cx="2286676" cy="1229395"/>
      </dsp:txXfrm>
    </dsp:sp>
    <dsp:sp modelId="{6B836FBA-A9A2-419C-B2EF-2AD02AB4904A}">
      <dsp:nvSpPr>
        <dsp:cNvPr id="0" name=""/>
        <dsp:cNvSpPr/>
      </dsp:nvSpPr>
      <dsp:spPr>
        <a:xfrm rot="5400000">
          <a:off x="3735900" y="3585609"/>
          <a:ext cx="2048993" cy="1782623"/>
        </a:xfrm>
        <a:prstGeom prst="hexagon">
          <a:avLst>
            <a:gd name="adj" fmla="val 25000"/>
            <a:gd name="vf" fmla="val 115470"/>
          </a:avLst>
        </a:prstGeom>
        <a:gradFill rotWithShape="0">
          <a:gsLst>
            <a:gs pos="0">
              <a:schemeClr val="accent5">
                <a:hueOff val="-5252389"/>
                <a:satOff val="-7306"/>
                <a:lumOff val="-2801"/>
                <a:alphaOff val="0"/>
                <a:tint val="50000"/>
                <a:satMod val="300000"/>
              </a:schemeClr>
            </a:gs>
            <a:gs pos="35000">
              <a:schemeClr val="accent5">
                <a:hueOff val="-5252389"/>
                <a:satOff val="-7306"/>
                <a:lumOff val="-2801"/>
                <a:alphaOff val="0"/>
                <a:tint val="37000"/>
                <a:satMod val="300000"/>
              </a:schemeClr>
            </a:gs>
            <a:gs pos="100000">
              <a:schemeClr val="accent5">
                <a:hueOff val="-5252389"/>
                <a:satOff val="-7306"/>
                <a:lumOff val="-280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t>Segment Registers</a:t>
          </a:r>
          <a:endParaRPr lang="en-IN" sz="2100" b="1" kern="1200" dirty="0"/>
        </a:p>
      </dsp:txBody>
      <dsp:txXfrm rot="-5400000">
        <a:off x="4146877" y="3771725"/>
        <a:ext cx="1227039" cy="1410391"/>
      </dsp:txXfrm>
    </dsp:sp>
    <dsp:sp modelId="{AD7BE5CB-B6F6-46AC-AC6D-60BCDCA6442B}">
      <dsp:nvSpPr>
        <dsp:cNvPr id="0" name=""/>
        <dsp:cNvSpPr/>
      </dsp:nvSpPr>
      <dsp:spPr>
        <a:xfrm rot="5400000">
          <a:off x="8595727" y="4942519"/>
          <a:ext cx="2048993" cy="2128934"/>
        </a:xfrm>
        <a:prstGeom prst="hexagon">
          <a:avLst>
            <a:gd name="adj" fmla="val 25000"/>
            <a:gd name="vf" fmla="val 115470"/>
          </a:avLst>
        </a:prstGeom>
        <a:gradFill rotWithShape="0">
          <a:gsLst>
            <a:gs pos="0">
              <a:schemeClr val="accent5">
                <a:hueOff val="-6302867"/>
                <a:satOff val="-8767"/>
                <a:lumOff val="-3362"/>
                <a:alphaOff val="0"/>
                <a:tint val="50000"/>
                <a:satMod val="300000"/>
              </a:schemeClr>
            </a:gs>
            <a:gs pos="35000">
              <a:schemeClr val="accent5">
                <a:hueOff val="-6302867"/>
                <a:satOff val="-8767"/>
                <a:lumOff val="-3362"/>
                <a:alphaOff val="0"/>
                <a:tint val="37000"/>
                <a:satMod val="300000"/>
              </a:schemeClr>
            </a:gs>
            <a:gs pos="100000">
              <a:schemeClr val="accent5">
                <a:hueOff val="-6302867"/>
                <a:satOff val="-8767"/>
                <a:lumOff val="-336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Memory </a:t>
          </a:r>
          <a:r>
            <a:rPr lang="en-US" sz="1400" b="1" kern="1200" dirty="0"/>
            <a:t>Management </a:t>
          </a:r>
          <a:r>
            <a:rPr lang="en-US" sz="2000" b="1" kern="1200" dirty="0"/>
            <a:t>Registers </a:t>
          </a:r>
          <a:endParaRPr lang="en-IN" sz="2400" b="1" kern="1200" dirty="0"/>
        </a:p>
      </dsp:txBody>
      <dsp:txXfrm rot="-5400000">
        <a:off x="8910579" y="5323988"/>
        <a:ext cx="1419290" cy="1365995"/>
      </dsp:txXfrm>
    </dsp:sp>
    <dsp:sp modelId="{DD2387AD-C392-4F06-9910-4E2C4091B3E1}">
      <dsp:nvSpPr>
        <dsp:cNvPr id="0" name=""/>
        <dsp:cNvSpPr/>
      </dsp:nvSpPr>
      <dsp:spPr>
        <a:xfrm>
          <a:off x="355176" y="3808855"/>
          <a:ext cx="2212912" cy="1229395"/>
        </a:xfrm>
        <a:prstGeom prst="rect">
          <a:avLst/>
        </a:prstGeom>
        <a:noFill/>
        <a:ln>
          <a:noFill/>
        </a:ln>
        <a:effectLst/>
      </dsp:spPr>
      <dsp:style>
        <a:lnRef idx="0">
          <a:scrgbClr r="0" g="0" b="0"/>
        </a:lnRef>
        <a:fillRef idx="0">
          <a:scrgbClr r="0" g="0" b="0"/>
        </a:fillRef>
        <a:effectRef idx="0">
          <a:scrgbClr r="0" g="0" b="0"/>
        </a:effectRef>
        <a:fontRef idx="minor"/>
      </dsp:style>
    </dsp:sp>
    <dsp:sp modelId="{8BA7E9E9-33DC-472D-8296-D5F65F2288CF}">
      <dsp:nvSpPr>
        <dsp:cNvPr id="0" name=""/>
        <dsp:cNvSpPr/>
      </dsp:nvSpPr>
      <dsp:spPr>
        <a:xfrm rot="5400000">
          <a:off x="6592022" y="5350776"/>
          <a:ext cx="2048993" cy="1782623"/>
        </a:xfrm>
        <a:prstGeom prst="hexagon">
          <a:avLst>
            <a:gd name="adj" fmla="val 25000"/>
            <a:gd name="vf" fmla="val 115470"/>
          </a:avLst>
        </a:prstGeom>
        <a:gradFill rotWithShape="0">
          <a:gsLst>
            <a:gs pos="0">
              <a:schemeClr val="accent5">
                <a:hueOff val="-7353344"/>
                <a:satOff val="-10228"/>
                <a:lumOff val="-3922"/>
                <a:alphaOff val="0"/>
                <a:tint val="50000"/>
                <a:satMod val="300000"/>
              </a:schemeClr>
            </a:gs>
            <a:gs pos="35000">
              <a:schemeClr val="accent5">
                <a:hueOff val="-7353344"/>
                <a:satOff val="-10228"/>
                <a:lumOff val="-3922"/>
                <a:alphaOff val="0"/>
                <a:tint val="37000"/>
                <a:satMod val="300000"/>
              </a:schemeClr>
            </a:gs>
            <a:gs pos="100000">
              <a:schemeClr val="accent5">
                <a:hueOff val="-7353344"/>
                <a:satOff val="-10228"/>
                <a:lumOff val="-392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t>Control Registers</a:t>
          </a:r>
          <a:endParaRPr lang="en-IN" sz="2100" b="1" kern="1200" dirty="0"/>
        </a:p>
      </dsp:txBody>
      <dsp:txXfrm rot="-5400000">
        <a:off x="7002999" y="5536892"/>
        <a:ext cx="1227039" cy="141039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29837" cy="49885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29761" y="0"/>
            <a:ext cx="2929837" cy="498852"/>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43662"/>
            <a:ext cx="2929837" cy="49885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
        <p:nvSpPr>
          <p:cNvPr id="98" name="Google Shape;98;p1: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5" name="Google Shape;205;p8: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8: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10</a:t>
            </a:fld>
            <a:endParaRPr>
              <a:solidFill>
                <a:srgbClr val="000000"/>
              </a:solidFill>
            </a:endParaRPr>
          </a:p>
        </p:txBody>
      </p:sp>
      <p:sp>
        <p:nvSpPr>
          <p:cNvPr id="207" name="Google Shape;207;p8: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1" name="Google Shape;221;p9: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9: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
        <p:nvSpPr>
          <p:cNvPr id="223" name="Google Shape;223;p9: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47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6CD944-DAF2-4DA8-97C8-2E83A4BDFD12}" type="slidenum">
              <a:rPr lang="en-US" smtClean="0"/>
              <a:pPr fontAlgn="base">
                <a:spcBef>
                  <a:spcPct val="0"/>
                </a:spcBef>
                <a:spcAft>
                  <a:spcPct val="0"/>
                </a:spcAft>
                <a:defRPr/>
              </a:pPr>
              <a:t>19</a:t>
            </a:fld>
            <a:endParaRPr lang="en-US" dirty="0"/>
          </a:p>
        </p:txBody>
      </p:sp>
      <p:sp>
        <p:nvSpPr>
          <p:cNvPr id="47109"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t>MIT-WPU</a:t>
            </a:r>
          </a:p>
        </p:txBody>
      </p:sp>
    </p:spTree>
    <p:extLst>
      <p:ext uri="{BB962C8B-B14F-4D97-AF65-F5344CB8AC3E}">
        <p14:creationId xmlns:p14="http://schemas.microsoft.com/office/powerpoint/2010/main" val="1204512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EA9F29A-D323-424A-BF47-A52C3F11C201}" type="slidenum">
              <a:rPr lang="en-IN" smtClean="0"/>
              <a:pPr/>
              <a:t>44</a:t>
            </a:fld>
            <a:endParaRPr lang="en-IN"/>
          </a:p>
        </p:txBody>
      </p:sp>
    </p:spTree>
    <p:extLst>
      <p:ext uri="{BB962C8B-B14F-4D97-AF65-F5344CB8AC3E}">
        <p14:creationId xmlns:p14="http://schemas.microsoft.com/office/powerpoint/2010/main" val="3234160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MIT-WPU</a:t>
            </a:r>
          </a:p>
        </p:txBody>
      </p:sp>
      <p:sp>
        <p:nvSpPr>
          <p:cNvPr id="5" name="Slide Number Placeholder 4"/>
          <p:cNvSpPr>
            <a:spLocks noGrp="1"/>
          </p:cNvSpPr>
          <p:nvPr>
            <p:ph type="sldNum" sz="quarter" idx="5"/>
          </p:nvPr>
        </p:nvSpPr>
        <p:spPr/>
        <p:txBody>
          <a:bodyPr/>
          <a:lstStyle/>
          <a:p>
            <a:pPr>
              <a:defRPr/>
            </a:pPr>
            <a:fld id="{FCE25570-569D-42F9-A9E2-93565257392C}" type="slidenum">
              <a:rPr lang="en-US" smtClean="0"/>
              <a:pPr>
                <a:defRPr/>
              </a:pPr>
              <a:t>117</a:t>
            </a:fld>
            <a:endParaRPr lang="en-US"/>
          </a:p>
        </p:txBody>
      </p:sp>
    </p:spTree>
    <p:extLst>
      <p:ext uri="{BB962C8B-B14F-4D97-AF65-F5344CB8AC3E}">
        <p14:creationId xmlns:p14="http://schemas.microsoft.com/office/powerpoint/2010/main" val="357803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2: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MIT-WPU</a:t>
            </a:r>
            <a:endParaRPr/>
          </a:p>
        </p:txBody>
      </p:sp>
      <p:sp>
        <p:nvSpPr>
          <p:cNvPr id="112" name="Google Shape;112;p2: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7" name="Google Shape;127;p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7" name="Google Shape;127;p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9861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1" name="Google Shape;141;p4: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a:t>
            </a:fld>
            <a:endParaRPr>
              <a:solidFill>
                <a:srgbClr val="000000"/>
              </a:solidFill>
            </a:endParaRPr>
          </a:p>
        </p:txBody>
      </p:sp>
      <p:sp>
        <p:nvSpPr>
          <p:cNvPr id="143" name="Google Shape;143;p4: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7" name="Google Shape;157;p5: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5: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
        <p:nvSpPr>
          <p:cNvPr id="159" name="Google Shape;159;p5: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7" name="Google Shape;157;p5: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5: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7</a:t>
            </a:fld>
            <a:endParaRPr>
              <a:solidFill>
                <a:srgbClr val="000000"/>
              </a:solidFill>
            </a:endParaRPr>
          </a:p>
        </p:txBody>
      </p:sp>
      <p:sp>
        <p:nvSpPr>
          <p:cNvPr id="159" name="Google Shape;159;p5: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extLst>
      <p:ext uri="{BB962C8B-B14F-4D97-AF65-F5344CB8AC3E}">
        <p14:creationId xmlns:p14="http://schemas.microsoft.com/office/powerpoint/2010/main" val="2028940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3" name="Google Shape;173;p6: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6: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8</a:t>
            </a:fld>
            <a:endParaRPr>
              <a:solidFill>
                <a:srgbClr val="000000"/>
              </a:solidFill>
            </a:endParaRPr>
          </a:p>
        </p:txBody>
      </p:sp>
      <p:sp>
        <p:nvSpPr>
          <p:cNvPr id="175" name="Google Shape;175;p6: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9" name="Google Shape;189;p7:notes"/>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7:notes"/>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9</a:t>
            </a:fld>
            <a:endParaRPr>
              <a:solidFill>
                <a:srgbClr val="000000"/>
              </a:solidFill>
            </a:endParaRPr>
          </a:p>
        </p:txBody>
      </p:sp>
      <p:sp>
        <p:nvSpPr>
          <p:cNvPr id="191" name="Google Shape;191;p7:notes"/>
          <p:cNvSpPr txBox="1">
            <a:spLocks noGrp="1"/>
          </p:cNvSpPr>
          <p:nvPr>
            <p:ph type="hdr" idx="3"/>
          </p:nvPr>
        </p:nvSpPr>
        <p:spPr>
          <a:xfrm>
            <a:off x="0" y="0"/>
            <a:ext cx="2929837" cy="4988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MIT-WPU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490069E-2003-4BE1-95F8-52C383A1E92B}" type="datetime1">
              <a:rPr lang="en-US" smtClean="0"/>
              <a:t>9/10/2023</a:t>
            </a:fld>
            <a:endParaRPr/>
          </a:p>
        </p:txBody>
      </p:sp>
      <p:sp>
        <p:nvSpPr>
          <p:cNvPr id="19" name="Google Shape;19;p1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20" name="Google Shape;20;p1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EAB492B-0A01-44F4-9DF2-1C7B68E7F0BA}" type="datetime1">
              <a:rPr lang="en-US" smtClean="0"/>
              <a:t>9/10/2023</a:t>
            </a:fld>
            <a:endParaRPr/>
          </a:p>
        </p:txBody>
      </p:sp>
      <p:sp>
        <p:nvSpPr>
          <p:cNvPr id="82" name="Google Shape;82;p1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83" name="Google Shape;83;p1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4"/>
        <p:cNvGrpSpPr/>
        <p:nvPr/>
      </p:nvGrpSpPr>
      <p:grpSpPr>
        <a:xfrm>
          <a:off x="0" y="0"/>
          <a:ext cx="0" cy="0"/>
          <a:chOff x="0" y="0"/>
          <a:chExt cx="0" cy="0"/>
        </a:xfrm>
      </p:grpSpPr>
      <p:sp>
        <p:nvSpPr>
          <p:cNvPr id="85" name="Google Shape;85;p1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12777EB-2569-4C62-96E7-BB1279B21375}" type="datetime1">
              <a:rPr lang="en-US" smtClean="0"/>
              <a:t>9/10/2023</a:t>
            </a:fld>
            <a:endParaRPr/>
          </a:p>
        </p:txBody>
      </p:sp>
      <p:sp>
        <p:nvSpPr>
          <p:cNvPr id="87" name="Google Shape;87;p1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88" name="Google Shape;88;p1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Arial"/>
                <a:ea typeface="Arial"/>
                <a:cs typeface="Arial"/>
                <a:sym typeface="Arial"/>
              </a:defRPr>
            </a:lvl1pPr>
            <a:lvl2pPr marL="0" marR="0" lvl="1" indent="0" algn="r">
              <a:spcBef>
                <a:spcPts val="0"/>
              </a:spcBef>
              <a:spcAft>
                <a:spcPts val="0"/>
              </a:spcAft>
              <a:buNone/>
              <a:defRPr sz="1200">
                <a:solidFill>
                  <a:srgbClr val="888888"/>
                </a:solidFill>
                <a:latin typeface="Arial"/>
                <a:ea typeface="Arial"/>
                <a:cs typeface="Arial"/>
                <a:sym typeface="Arial"/>
              </a:defRPr>
            </a:lvl2pPr>
            <a:lvl3pPr marL="0" marR="0" lvl="2" indent="0" algn="r">
              <a:spcBef>
                <a:spcPts val="0"/>
              </a:spcBef>
              <a:spcAft>
                <a:spcPts val="0"/>
              </a:spcAft>
              <a:buNone/>
              <a:defRPr sz="1200">
                <a:solidFill>
                  <a:srgbClr val="888888"/>
                </a:solidFill>
                <a:latin typeface="Arial"/>
                <a:ea typeface="Arial"/>
                <a:cs typeface="Arial"/>
                <a:sym typeface="Arial"/>
              </a:defRPr>
            </a:lvl3pPr>
            <a:lvl4pPr marL="0" marR="0" lvl="3" indent="0" algn="r">
              <a:spcBef>
                <a:spcPts val="0"/>
              </a:spcBef>
              <a:spcAft>
                <a:spcPts val="0"/>
              </a:spcAft>
              <a:buNone/>
              <a:defRPr sz="1200">
                <a:solidFill>
                  <a:srgbClr val="888888"/>
                </a:solidFill>
                <a:latin typeface="Arial"/>
                <a:ea typeface="Arial"/>
                <a:cs typeface="Arial"/>
                <a:sym typeface="Arial"/>
              </a:defRPr>
            </a:lvl4pPr>
            <a:lvl5pPr marL="0" marR="0" lvl="4" indent="0" algn="r">
              <a:spcBef>
                <a:spcPts val="0"/>
              </a:spcBef>
              <a:spcAft>
                <a:spcPts val="0"/>
              </a:spcAft>
              <a:buNone/>
              <a:defRPr sz="1200">
                <a:solidFill>
                  <a:srgbClr val="888888"/>
                </a:solidFill>
                <a:latin typeface="Arial"/>
                <a:ea typeface="Arial"/>
                <a:cs typeface="Arial"/>
                <a:sym typeface="Arial"/>
              </a:defRPr>
            </a:lvl5pPr>
            <a:lvl6pPr marL="0" marR="0" lvl="5" indent="0" algn="r">
              <a:spcBef>
                <a:spcPts val="0"/>
              </a:spcBef>
              <a:spcAft>
                <a:spcPts val="0"/>
              </a:spcAft>
              <a:buNone/>
              <a:defRPr sz="1200">
                <a:solidFill>
                  <a:srgbClr val="888888"/>
                </a:solidFill>
                <a:latin typeface="Arial"/>
                <a:ea typeface="Arial"/>
                <a:cs typeface="Arial"/>
                <a:sym typeface="Arial"/>
              </a:defRPr>
            </a:lvl6pPr>
            <a:lvl7pPr marL="0" marR="0" lvl="6" indent="0" algn="r">
              <a:spcBef>
                <a:spcPts val="0"/>
              </a:spcBef>
              <a:spcAft>
                <a:spcPts val="0"/>
              </a:spcAft>
              <a:buNone/>
              <a:defRPr sz="1200">
                <a:solidFill>
                  <a:srgbClr val="888888"/>
                </a:solidFill>
                <a:latin typeface="Arial"/>
                <a:ea typeface="Arial"/>
                <a:cs typeface="Arial"/>
                <a:sym typeface="Arial"/>
              </a:defRPr>
            </a:lvl7pPr>
            <a:lvl8pPr marL="0" marR="0" lvl="7" indent="0" algn="r">
              <a:spcBef>
                <a:spcPts val="0"/>
              </a:spcBef>
              <a:spcAft>
                <a:spcPts val="0"/>
              </a:spcAft>
              <a:buNone/>
              <a:defRPr sz="1200">
                <a:solidFill>
                  <a:srgbClr val="888888"/>
                </a:solidFill>
                <a:latin typeface="Arial"/>
                <a:ea typeface="Arial"/>
                <a:cs typeface="Arial"/>
                <a:sym typeface="Arial"/>
              </a:defRPr>
            </a:lvl8pPr>
            <a:lvl9pPr marL="0" marR="0" lvl="8" indent="0" algn="r">
              <a:spcBef>
                <a:spcPts val="0"/>
              </a:spcBef>
              <a:spcAft>
                <a:spcPts val="0"/>
              </a:spcAft>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89"/>
        <p:cNvGrpSpPr/>
        <p:nvPr/>
      </p:nvGrpSpPr>
      <p:grpSpPr>
        <a:xfrm>
          <a:off x="0" y="0"/>
          <a:ext cx="0" cy="0"/>
          <a:chOff x="0" y="0"/>
          <a:chExt cx="0" cy="0"/>
        </a:xfrm>
      </p:grpSpPr>
      <p:sp>
        <p:nvSpPr>
          <p:cNvPr id="90" name="Google Shape;90;p1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A157E66-9745-4D81-867C-71059B6D8C75}" type="datetime1">
              <a:rPr lang="en-US" smtClean="0"/>
              <a:t>9/10/2023</a:t>
            </a:fld>
            <a:endParaRPr/>
          </a:p>
        </p:txBody>
      </p:sp>
      <p:sp>
        <p:nvSpPr>
          <p:cNvPr id="92" name="Google Shape;92;p1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93" name="Google Shape;93;p1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Arial"/>
                <a:ea typeface="Arial"/>
                <a:cs typeface="Arial"/>
                <a:sym typeface="Arial"/>
              </a:defRPr>
            </a:lvl1pPr>
            <a:lvl2pPr marL="0" marR="0" lvl="1" indent="0" algn="r">
              <a:spcBef>
                <a:spcPts val="0"/>
              </a:spcBef>
              <a:spcAft>
                <a:spcPts val="0"/>
              </a:spcAft>
              <a:buNone/>
              <a:defRPr sz="1200">
                <a:solidFill>
                  <a:srgbClr val="888888"/>
                </a:solidFill>
                <a:latin typeface="Arial"/>
                <a:ea typeface="Arial"/>
                <a:cs typeface="Arial"/>
                <a:sym typeface="Arial"/>
              </a:defRPr>
            </a:lvl2pPr>
            <a:lvl3pPr marL="0" marR="0" lvl="2" indent="0" algn="r">
              <a:spcBef>
                <a:spcPts val="0"/>
              </a:spcBef>
              <a:spcAft>
                <a:spcPts val="0"/>
              </a:spcAft>
              <a:buNone/>
              <a:defRPr sz="1200">
                <a:solidFill>
                  <a:srgbClr val="888888"/>
                </a:solidFill>
                <a:latin typeface="Arial"/>
                <a:ea typeface="Arial"/>
                <a:cs typeface="Arial"/>
                <a:sym typeface="Arial"/>
              </a:defRPr>
            </a:lvl3pPr>
            <a:lvl4pPr marL="0" marR="0" lvl="3" indent="0" algn="r">
              <a:spcBef>
                <a:spcPts val="0"/>
              </a:spcBef>
              <a:spcAft>
                <a:spcPts val="0"/>
              </a:spcAft>
              <a:buNone/>
              <a:defRPr sz="1200">
                <a:solidFill>
                  <a:srgbClr val="888888"/>
                </a:solidFill>
                <a:latin typeface="Arial"/>
                <a:ea typeface="Arial"/>
                <a:cs typeface="Arial"/>
                <a:sym typeface="Arial"/>
              </a:defRPr>
            </a:lvl4pPr>
            <a:lvl5pPr marL="0" marR="0" lvl="4" indent="0" algn="r">
              <a:spcBef>
                <a:spcPts val="0"/>
              </a:spcBef>
              <a:spcAft>
                <a:spcPts val="0"/>
              </a:spcAft>
              <a:buNone/>
              <a:defRPr sz="1200">
                <a:solidFill>
                  <a:srgbClr val="888888"/>
                </a:solidFill>
                <a:latin typeface="Arial"/>
                <a:ea typeface="Arial"/>
                <a:cs typeface="Arial"/>
                <a:sym typeface="Arial"/>
              </a:defRPr>
            </a:lvl5pPr>
            <a:lvl6pPr marL="0" marR="0" lvl="5" indent="0" algn="r">
              <a:spcBef>
                <a:spcPts val="0"/>
              </a:spcBef>
              <a:spcAft>
                <a:spcPts val="0"/>
              </a:spcAft>
              <a:buNone/>
              <a:defRPr sz="1200">
                <a:solidFill>
                  <a:srgbClr val="888888"/>
                </a:solidFill>
                <a:latin typeface="Arial"/>
                <a:ea typeface="Arial"/>
                <a:cs typeface="Arial"/>
                <a:sym typeface="Arial"/>
              </a:defRPr>
            </a:lvl6pPr>
            <a:lvl7pPr marL="0" marR="0" lvl="6" indent="0" algn="r">
              <a:spcBef>
                <a:spcPts val="0"/>
              </a:spcBef>
              <a:spcAft>
                <a:spcPts val="0"/>
              </a:spcAft>
              <a:buNone/>
              <a:defRPr sz="1200">
                <a:solidFill>
                  <a:srgbClr val="888888"/>
                </a:solidFill>
                <a:latin typeface="Arial"/>
                <a:ea typeface="Arial"/>
                <a:cs typeface="Arial"/>
                <a:sym typeface="Arial"/>
              </a:defRPr>
            </a:lvl7pPr>
            <a:lvl8pPr marL="0" marR="0" lvl="7" indent="0" algn="r">
              <a:spcBef>
                <a:spcPts val="0"/>
              </a:spcBef>
              <a:spcAft>
                <a:spcPts val="0"/>
              </a:spcAft>
              <a:buNone/>
              <a:defRPr sz="1200">
                <a:solidFill>
                  <a:srgbClr val="888888"/>
                </a:solidFill>
                <a:latin typeface="Arial"/>
                <a:ea typeface="Arial"/>
                <a:cs typeface="Arial"/>
                <a:sym typeface="Arial"/>
              </a:defRPr>
            </a:lvl8pPr>
            <a:lvl9pPr marL="0" marR="0" lvl="8" indent="0" algn="r">
              <a:spcBef>
                <a:spcPts val="0"/>
              </a:spcBef>
              <a:spcAft>
                <a:spcPts val="0"/>
              </a:spcAft>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F225914-E035-4B4A-ABA9-F1D19BDA9860}" type="datetime1">
              <a:rPr lang="en-US" smtClean="0"/>
              <a:t>9/10/2023</a:t>
            </a:fld>
            <a:endParaRPr/>
          </a:p>
        </p:txBody>
      </p:sp>
      <p:sp>
        <p:nvSpPr>
          <p:cNvPr id="25" name="Google Shape;25;p1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26" name="Google Shape;26;p1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9A83900-17A6-4E42-A7C5-302BFA2DEFE4}" type="datetime1">
              <a:rPr lang="en-US" smtClean="0"/>
              <a:t>9/10/2023</a:t>
            </a:fld>
            <a:endParaRPr/>
          </a:p>
        </p:txBody>
      </p:sp>
      <p:sp>
        <p:nvSpPr>
          <p:cNvPr id="36" name="Google Shape;36;p1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37" name="Google Shape;37;p1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2BFF587-9613-4EC4-B181-1686F5EF2248}" type="datetime1">
              <a:rPr lang="en-US" smtClean="0"/>
              <a:t>9/10/2023</a:t>
            </a:fld>
            <a:endParaRPr/>
          </a:p>
        </p:txBody>
      </p:sp>
      <p:sp>
        <p:nvSpPr>
          <p:cNvPr id="43" name="Google Shape;43;p1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44" name="Google Shape;44;p1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BB169FD-0511-4696-8F4C-3A1E8CFE163A}" type="datetime1">
              <a:rPr lang="en-US" smtClean="0"/>
              <a:t>9/10/2023</a:t>
            </a:fld>
            <a:endParaRPr/>
          </a:p>
        </p:txBody>
      </p:sp>
      <p:sp>
        <p:nvSpPr>
          <p:cNvPr id="52" name="Google Shape;52;p1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53" name="Google Shape;53;p1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030D6CC-25ED-4BCF-A135-1C84E4194E25}" type="datetime1">
              <a:rPr lang="en-US" smtClean="0"/>
              <a:t>9/10/2023</a:t>
            </a:fld>
            <a:endParaRPr/>
          </a:p>
        </p:txBody>
      </p:sp>
      <p:sp>
        <p:nvSpPr>
          <p:cNvPr id="56" name="Google Shape;56;p1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57" name="Google Shape;57;p1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5836035-DD1D-4629-99A8-02A60E206F67}" type="datetime1">
              <a:rPr lang="en-US" smtClean="0"/>
              <a:t>9/10/2023</a:t>
            </a:fld>
            <a:endParaRPr/>
          </a:p>
        </p:txBody>
      </p:sp>
      <p:sp>
        <p:nvSpPr>
          <p:cNvPr id="63" name="Google Shape;63;p1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64" name="Google Shape;64;p1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4"/>
          <p:cNvSpPr>
            <a:spLocks noGrp="1"/>
          </p:cNvSpPr>
          <p:nvPr>
            <p:ph type="pic" idx="2"/>
          </p:nvPr>
        </p:nvSpPr>
        <p:spPr>
          <a:xfrm>
            <a:off x="5183188" y="987425"/>
            <a:ext cx="6172200" cy="4873625"/>
          </a:xfrm>
          <a:prstGeom prst="rect">
            <a:avLst/>
          </a:prstGeom>
          <a:noFill/>
          <a:ln>
            <a:noFill/>
          </a:ln>
        </p:spPr>
      </p:sp>
      <p:sp>
        <p:nvSpPr>
          <p:cNvPr id="68" name="Google Shape;68;p1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CE29FF5-4FE9-40AA-B097-EFE5115476B9}" type="datetime1">
              <a:rPr lang="en-US" smtClean="0"/>
              <a:t>9/10/2023</a:t>
            </a:fld>
            <a:endParaRPr/>
          </a:p>
        </p:txBody>
      </p:sp>
      <p:sp>
        <p:nvSpPr>
          <p:cNvPr id="70" name="Google Shape;70;p1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71" name="Google Shape;71;p1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AF57C98-84CC-42C1-AAE5-7123CB004C5E}" type="datetime1">
              <a:rPr lang="en-US" smtClean="0"/>
              <a:t>9/10/2023</a:t>
            </a:fld>
            <a:endParaRPr/>
          </a:p>
        </p:txBody>
      </p:sp>
      <p:sp>
        <p:nvSpPr>
          <p:cNvPr id="76" name="Google Shape;76;p1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Unit 1            Microprocessor and Microcontroller_CET2004B         2023-24     S3  </a:t>
            </a:r>
            <a:endParaRPr/>
          </a:p>
        </p:txBody>
      </p:sp>
      <p:sp>
        <p:nvSpPr>
          <p:cNvPr id="77" name="Google Shape;77;p1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84F494E1-A735-4DC0-A8B7-667B742F8878}" type="datetime1">
              <a:rPr lang="en-US" smtClean="0"/>
              <a:t>9/10/2023</a:t>
            </a:fld>
            <a:endParaRPr/>
          </a:p>
        </p:txBody>
      </p:sp>
      <p:sp>
        <p:nvSpPr>
          <p:cNvPr id="13" name="Google Shape;13;p1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GB"/>
              <a:t>Unit 1            Microprocessor and Microcontroller_CET2004B         2023-24     S3  </a:t>
            </a:r>
            <a:endParaRPr/>
          </a:p>
        </p:txBody>
      </p:sp>
      <p:sp>
        <p:nvSpPr>
          <p:cNvPr id="14" name="Google Shape;14;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3" Type="http://schemas.openxmlformats.org/officeDocument/2006/relationships/image" Target="../media/image82.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image" Target="../media/image22.png" /><Relationship Id="rId1" Type="http://schemas.openxmlformats.org/officeDocument/2006/relationships/slideLayout" Target="../slideLayouts/slideLayout2.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10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3" Type="http://schemas.openxmlformats.org/officeDocument/2006/relationships/image" Target="../media/image84.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85.pn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3" Type="http://schemas.openxmlformats.org/officeDocument/2006/relationships/image" Target="../media/image86.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3" Type="http://schemas.openxmlformats.org/officeDocument/2006/relationships/image" Target="../media/image86.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87.png"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3" Type="http://schemas.openxmlformats.org/officeDocument/2006/relationships/image" Target="../media/image88.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3" Type="http://schemas.openxmlformats.org/officeDocument/2006/relationships/image" Target="../media/image89.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3" Type="http://schemas.openxmlformats.org/officeDocument/2006/relationships/image" Target="../media/image90.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3" Type="http://schemas.openxmlformats.org/officeDocument/2006/relationships/image" Target="../media/image91.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3" Type="http://schemas.openxmlformats.org/officeDocument/2006/relationships/image" Target="../media/image92.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3" Type="http://schemas.openxmlformats.org/officeDocument/2006/relationships/image" Target="../media/image93.png" /><Relationship Id="rId2" Type="http://schemas.openxmlformats.org/officeDocument/2006/relationships/image" Target="../media/image22.png" /><Relationship Id="rId1" Type="http://schemas.openxmlformats.org/officeDocument/2006/relationships/slideLayout" Target="../slideLayouts/slideLayout2.xml" /><Relationship Id="rId5" Type="http://schemas.openxmlformats.org/officeDocument/2006/relationships/image" Target="../media/image95.png" /><Relationship Id="rId4" Type="http://schemas.openxmlformats.org/officeDocument/2006/relationships/image" Target="../media/image94.png" /></Relationships>
</file>

<file path=ppt/slides/_rels/slide11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18.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3" Type="http://schemas.openxmlformats.org/officeDocument/2006/relationships/image" Target="../media/image96.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3" Type="http://schemas.openxmlformats.org/officeDocument/2006/relationships/image" Target="../media/image97.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24.xml.rels><?xml version="1.0" encoding="UTF-8" standalone="yes"?>
<Relationships xmlns="http://schemas.openxmlformats.org/package/2006/relationships"><Relationship Id="rId3" Type="http://schemas.openxmlformats.org/officeDocument/2006/relationships/image" Target="../media/image98.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3" Type="http://schemas.openxmlformats.org/officeDocument/2006/relationships/image" Target="../media/image99.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26.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8" Type="http://schemas.openxmlformats.org/officeDocument/2006/relationships/image" Target="../media/image105.png" /><Relationship Id="rId3" Type="http://schemas.openxmlformats.org/officeDocument/2006/relationships/image" Target="../media/image100.png" /><Relationship Id="rId7" Type="http://schemas.openxmlformats.org/officeDocument/2006/relationships/image" Target="../media/image104.png" /><Relationship Id="rId2" Type="http://schemas.openxmlformats.org/officeDocument/2006/relationships/image" Target="../media/image22.png" /><Relationship Id="rId1" Type="http://schemas.openxmlformats.org/officeDocument/2006/relationships/slideLayout" Target="../slideLayouts/slideLayout2.xml" /><Relationship Id="rId6" Type="http://schemas.openxmlformats.org/officeDocument/2006/relationships/image" Target="../media/image103.png" /><Relationship Id="rId5" Type="http://schemas.openxmlformats.org/officeDocument/2006/relationships/image" Target="../media/image102.png" /><Relationship Id="rId4" Type="http://schemas.openxmlformats.org/officeDocument/2006/relationships/image" Target="../media/image101.png" /></Relationships>
</file>

<file path=ppt/slides/_rels/slide12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3" Type="http://schemas.openxmlformats.org/officeDocument/2006/relationships/image" Target="../media/image106.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3" Type="http://schemas.openxmlformats.org/officeDocument/2006/relationships/image" Target="../media/image107.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3" Type="http://schemas.openxmlformats.org/officeDocument/2006/relationships/image" Target="../media/image108.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110.png" /><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3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40.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42.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4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45.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46.xml.rels><?xml version="1.0" encoding="UTF-8" standalone="yes"?>
<Relationships xmlns="http://schemas.openxmlformats.org/package/2006/relationships"><Relationship Id="rId3" Type="http://schemas.openxmlformats.org/officeDocument/2006/relationships/image" Target="../media/image111.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47.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48.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4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8" Type="http://schemas.openxmlformats.org/officeDocument/2006/relationships/image" Target="../media/image14.png" /><Relationship Id="rId13" Type="http://schemas.openxmlformats.org/officeDocument/2006/relationships/image" Target="../media/image2.png" /><Relationship Id="rId3" Type="http://schemas.openxmlformats.org/officeDocument/2006/relationships/image" Target="../media/image9.png" /><Relationship Id="rId7" Type="http://schemas.openxmlformats.org/officeDocument/2006/relationships/image" Target="../media/image13.png" /><Relationship Id="rId12" Type="http://schemas.openxmlformats.org/officeDocument/2006/relationships/image" Target="../media/image18.png" /><Relationship Id="rId2" Type="http://schemas.openxmlformats.org/officeDocument/2006/relationships/image" Target="../media/image8.jpeg" /><Relationship Id="rId1" Type="http://schemas.openxmlformats.org/officeDocument/2006/relationships/slideLayout" Target="../slideLayouts/slideLayout2.xml" /><Relationship Id="rId6" Type="http://schemas.openxmlformats.org/officeDocument/2006/relationships/image" Target="../media/image12.png" /><Relationship Id="rId11" Type="http://schemas.openxmlformats.org/officeDocument/2006/relationships/image" Target="../media/image17.png" /><Relationship Id="rId5" Type="http://schemas.openxmlformats.org/officeDocument/2006/relationships/image" Target="../media/image11.png" /><Relationship Id="rId10" Type="http://schemas.openxmlformats.org/officeDocument/2006/relationships/image" Target="../media/image16.png" /><Relationship Id="rId4" Type="http://schemas.openxmlformats.org/officeDocument/2006/relationships/image" Target="../media/image10.png" /><Relationship Id="rId9" Type="http://schemas.openxmlformats.org/officeDocument/2006/relationships/image" Target="../media/image15.png" /></Relationships>
</file>

<file path=ppt/slides/_rels/slide150.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5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 Id="rId5" Type="http://schemas.openxmlformats.org/officeDocument/2006/relationships/image" Target="../media/image2.png" /><Relationship Id="rId4" Type="http://schemas.openxmlformats.org/officeDocument/2006/relationships/image" Target="../media/image21.png" /></Relationships>
</file>

<file path=ppt/slides/_rels/slide17.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24.png" /></Relationships>
</file>

<file path=ppt/slides/_rels/slide18.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2.xml" /><Relationship Id="rId5" Type="http://schemas.openxmlformats.org/officeDocument/2006/relationships/image" Target="../media/image26.png" /><Relationship Id="rId4" Type="http://schemas.openxmlformats.org/officeDocument/2006/relationships/image" Target="../media/image25.png" /></Relationships>
</file>

<file path=ppt/slides/_rels/slide19.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2.xml" /><Relationship Id="rId1" Type="http://schemas.openxmlformats.org/officeDocument/2006/relationships/slideLayout" Target="../slideLayouts/slideLayout2.xml" /><Relationship Id="rId5" Type="http://schemas.openxmlformats.org/officeDocument/2006/relationships/image" Target="../media/image28.png" /><Relationship Id="rId4" Type="http://schemas.openxmlformats.org/officeDocument/2006/relationships/image" Target="../media/image27.png"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30.png" /></Relationships>
</file>

<file path=ppt/slides/_rels/slide2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1.png" /><Relationship Id="rId1" Type="http://schemas.openxmlformats.org/officeDocument/2006/relationships/slideLayout" Target="../slideLayouts/slideLayout2.xml" /><Relationship Id="rId4" Type="http://schemas.openxmlformats.org/officeDocument/2006/relationships/image" Target="../media/image32.png" /></Relationships>
</file>

<file path=ppt/slides/_rels/slide2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3.png" /><Relationship Id="rId1" Type="http://schemas.openxmlformats.org/officeDocument/2006/relationships/slideLayout" Target="../slideLayouts/slideLayout2.xml" /><Relationship Id="rId4" Type="http://schemas.openxmlformats.org/officeDocument/2006/relationships/image" Target="../media/image34.png" /></Relationships>
</file>

<file path=ppt/slides/_rels/slide26.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image" Target="../media/image35.png" /><Relationship Id="rId1" Type="http://schemas.openxmlformats.org/officeDocument/2006/relationships/slideLayout" Target="../slideLayouts/slideLayout2.xml" /><Relationship Id="rId4" Type="http://schemas.openxmlformats.org/officeDocument/2006/relationships/image" Target="../media/image22.png" /></Relationships>
</file>

<file path=ppt/slides/_rels/slide27.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37.png" /><Relationship Id="rId1" Type="http://schemas.openxmlformats.org/officeDocument/2006/relationships/slideLayout" Target="../slideLayouts/slideLayout2.xml" /><Relationship Id="rId4" Type="http://schemas.openxmlformats.org/officeDocument/2006/relationships/image" Target="../media/image22.png" /></Relationships>
</file>

<file path=ppt/slides/_rels/slide28.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image" Target="../media/image39.png" /><Relationship Id="rId1" Type="http://schemas.openxmlformats.org/officeDocument/2006/relationships/slideLayout" Target="../slideLayouts/slideLayout2.xml" /><Relationship Id="rId4" Type="http://schemas.openxmlformats.org/officeDocument/2006/relationships/image" Target="../media/image22.png" /></Relationships>
</file>

<file path=ppt/slides/_rels/slide2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2.xml" /><Relationship Id="rId4" Type="http://schemas.openxmlformats.org/officeDocument/2006/relationships/image" Target="../media/image3.png" /></Relationships>
</file>

<file path=ppt/slides/_rels/slide30.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42.png" /></Relationships>
</file>

<file path=ppt/slides/_rels/slide32.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image" Target="../media/image43.png" /><Relationship Id="rId1" Type="http://schemas.openxmlformats.org/officeDocument/2006/relationships/slideLayout" Target="../slideLayouts/slideLayout2.xml" /><Relationship Id="rId5" Type="http://schemas.openxmlformats.org/officeDocument/2006/relationships/image" Target="../media/image45.png" /><Relationship Id="rId4" Type="http://schemas.openxmlformats.org/officeDocument/2006/relationships/image" Target="../media/image22.png" /></Relationships>
</file>

<file path=ppt/slides/_rels/slide33.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46.png" /><Relationship Id="rId1" Type="http://schemas.openxmlformats.org/officeDocument/2006/relationships/slideLayout" Target="../slideLayouts/slideLayout2.xml" /><Relationship Id="rId4" Type="http://schemas.openxmlformats.org/officeDocument/2006/relationships/image" Target="../media/image22.png" /></Relationships>
</file>

<file path=ppt/slides/_rels/slide34.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47.png" /><Relationship Id="rId1" Type="http://schemas.openxmlformats.org/officeDocument/2006/relationships/slideLayout" Target="../slideLayouts/slideLayout2.xml" /><Relationship Id="rId4" Type="http://schemas.openxmlformats.org/officeDocument/2006/relationships/image" Target="../media/image22.png" /></Relationships>
</file>

<file path=ppt/slides/_rels/slide35.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48.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50.png" /></Relationships>
</file>

<file path=ppt/slides/_rels/slide38.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40.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30.png" /></Relationships>
</file>

<file path=ppt/slides/_rels/slide44.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3.xml" /><Relationship Id="rId1" Type="http://schemas.openxmlformats.org/officeDocument/2006/relationships/slideLayout" Target="../slideLayouts/slideLayout2.xml" /><Relationship Id="rId4" Type="http://schemas.openxmlformats.org/officeDocument/2006/relationships/image" Target="../media/image51.png" /></Relationships>
</file>

<file path=ppt/slides/_rels/slide45.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54.png" /></Relationships>
</file>

<file path=ppt/slides/_rels/slide47.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3" Type="http://schemas.openxmlformats.org/officeDocument/2006/relationships/image" Target="../media/image56.jpe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57.png" /></Relationships>
</file>

<file path=ppt/slides/_rels/slide49.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image" Target="../media/image61.jpe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image" Target="../media/image61.jpe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63.png" /></Relationships>
</file>

<file path=ppt/slides/_rels/slide6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4.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2.png" /><Relationship Id="rId1" Type="http://schemas.openxmlformats.org/officeDocument/2006/relationships/slideLayout" Target="../slideLayouts/slideLayout2.xml" /><Relationship Id="rId4" Type="http://schemas.openxmlformats.org/officeDocument/2006/relationships/image" Target="../media/image6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3" Type="http://schemas.openxmlformats.org/officeDocument/2006/relationships/image" Target="../media/image66.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67.png" /></Relationships>
</file>

<file path=ppt/slides/_rels/slide75.xml.rels><?xml version="1.0" encoding="UTF-8" standalone="yes"?>
<Relationships xmlns="http://schemas.openxmlformats.org/package/2006/relationships"><Relationship Id="rId3" Type="http://schemas.openxmlformats.org/officeDocument/2006/relationships/image" Target="../media/image66.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3" Type="http://schemas.openxmlformats.org/officeDocument/2006/relationships/image" Target="../media/image66.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3" Type="http://schemas.openxmlformats.org/officeDocument/2006/relationships/image" Target="../media/image68.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69.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3" Type="http://schemas.openxmlformats.org/officeDocument/2006/relationships/image" Target="../media/image69.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1.xml" /></Relationships>
</file>

<file path=ppt/slides/_rels/slide82.xml.rels><?xml version="1.0" encoding="UTF-8" standalone="yes"?>
<Relationships xmlns="http://schemas.openxmlformats.org/package/2006/relationships"><Relationship Id="rId3" Type="http://schemas.openxmlformats.org/officeDocument/2006/relationships/image" Target="../media/image71.png" /><Relationship Id="rId2" Type="http://schemas.openxmlformats.org/officeDocument/2006/relationships/image" Target="../media/image70.png" /><Relationship Id="rId1" Type="http://schemas.openxmlformats.org/officeDocument/2006/relationships/slideLayout" Target="../slideLayouts/slideLayout2.xml" /><Relationship Id="rId4" Type="http://schemas.openxmlformats.org/officeDocument/2006/relationships/image" Target="../media/image22.png" /></Relationships>
</file>

<file path=ppt/slides/_rels/slide83.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3" Type="http://schemas.openxmlformats.org/officeDocument/2006/relationships/image" Target="../media/image71.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72.png" /></Relationships>
</file>

<file path=ppt/slides/_rels/slide86.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73.png"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image" Target="../media/image22.png" /><Relationship Id="rId1" Type="http://schemas.openxmlformats.org/officeDocument/2006/relationships/slideLayout" Target="../slideLayouts/slideLayout2.xml" /><Relationship Id="rId5" Type="http://schemas.openxmlformats.org/officeDocument/2006/relationships/image" Target="../media/image77.png" /><Relationship Id="rId4" Type="http://schemas.openxmlformats.org/officeDocument/2006/relationships/image" Target="../media/image76.png" /></Relationships>
</file>

<file path=ppt/slides/_rels/slide93.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78.png" /><Relationship Id="rId1" Type="http://schemas.openxmlformats.org/officeDocument/2006/relationships/slideLayout" Target="../slideLayouts/slideLayout2.xml" /><Relationship Id="rId4" Type="http://schemas.openxmlformats.org/officeDocument/2006/relationships/image" Target="../media/image79.png" /></Relationships>
</file>

<file path=ppt/slides/_rels/slide94.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80.png" /></Relationships>
</file>

<file path=ppt/slides/_rels/slide95.xml.rels><?xml version="1.0" encoding="UTF-8" standalone="yes"?>
<Relationships xmlns="http://schemas.openxmlformats.org/package/2006/relationships"><Relationship Id="rId3" Type="http://schemas.openxmlformats.org/officeDocument/2006/relationships/image" Target="../media/image80.png" /><Relationship Id="rId2" Type="http://schemas.openxmlformats.org/officeDocument/2006/relationships/image" Target="../media/image22.png" /><Relationship Id="rId1" Type="http://schemas.openxmlformats.org/officeDocument/2006/relationships/slideLayout" Target="../slideLayouts/slideLayout2.xml" /><Relationship Id="rId5" Type="http://schemas.openxmlformats.org/officeDocument/2006/relationships/image" Target="../media/image78.png" /><Relationship Id="rId4" Type="http://schemas.openxmlformats.org/officeDocument/2006/relationships/image" Target="../media/image81.png" /></Relationships>
</file>

<file path=ppt/slides/_rels/slide96.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1442242" y="2190631"/>
            <a:ext cx="9865837" cy="1378486"/>
          </a:xfrm>
          <a:prstGeom prst="rect">
            <a:avLst/>
          </a:prstGeom>
          <a:noFill/>
          <a:ln>
            <a:noFill/>
          </a:ln>
        </p:spPr>
        <p:txBody>
          <a:bodyPr spcFirstLastPara="1" wrap="square" lIns="91425" tIns="45700" rIns="91425" bIns="45700" anchor="b" anchorCtr="0">
            <a:noAutofit/>
          </a:bodyPr>
          <a:lstStyle/>
          <a:p>
            <a:pPr>
              <a:buClr>
                <a:srgbClr val="FF0000"/>
              </a:buClr>
              <a:buSzPts val="4400"/>
            </a:pPr>
            <a:r>
              <a:rPr lang="en-IN" sz="4400" b="1" dirty="0">
                <a:solidFill>
                  <a:srgbClr val="C00000"/>
                </a:solidFill>
                <a:latin typeface="Times New Roman" panose="02020603050405020304" pitchFamily="18" charset="0"/>
                <a:ea typeface="Times New Roman"/>
                <a:cs typeface="Times New Roman" panose="02020603050405020304" pitchFamily="18" charset="0"/>
              </a:rPr>
              <a:t>Microprocessor and Microcontroller 	</a:t>
            </a:r>
            <a:br>
              <a:rPr lang="en-IN" sz="4400" b="1" dirty="0">
                <a:solidFill>
                  <a:srgbClr val="C00000"/>
                </a:solidFill>
                <a:latin typeface="Times New Roman" panose="02020603050405020304" pitchFamily="18" charset="0"/>
                <a:ea typeface="Times New Roman"/>
                <a:cs typeface="Times New Roman" panose="02020603050405020304" pitchFamily="18" charset="0"/>
              </a:rPr>
            </a:br>
            <a:r>
              <a:rPr lang="en-IN" sz="4400" b="1" dirty="0">
                <a:solidFill>
                  <a:srgbClr val="C00000"/>
                </a:solidFill>
                <a:latin typeface="Times New Roman" panose="02020603050405020304" pitchFamily="18" charset="0"/>
                <a:ea typeface="Times New Roman"/>
                <a:cs typeface="Times New Roman" panose="02020603050405020304" pitchFamily="18" charset="0"/>
              </a:rPr>
              <a:t>MMC</a:t>
            </a:r>
            <a:endParaRPr sz="4400" dirty="0">
              <a:solidFill>
                <a:srgbClr val="C00000"/>
              </a:solidFill>
              <a:latin typeface="Times New Roman" panose="02020603050405020304" pitchFamily="18" charset="0"/>
              <a:cs typeface="Times New Roman" panose="02020603050405020304" pitchFamily="18" charset="0"/>
            </a:endParaRPr>
          </a:p>
        </p:txBody>
      </p:sp>
      <p:sp>
        <p:nvSpPr>
          <p:cNvPr id="101" name="Google Shape;101;p1"/>
          <p:cNvSpPr txBox="1">
            <a:spLocks noGrp="1"/>
          </p:cNvSpPr>
          <p:nvPr>
            <p:ph type="subTitle" idx="1"/>
          </p:nvPr>
        </p:nvSpPr>
        <p:spPr>
          <a:xfrm>
            <a:off x="1732522" y="3661191"/>
            <a:ext cx="9144000" cy="12835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b="1" dirty="0">
              <a:latin typeface="Times New Roman" panose="02020603050405020304" pitchFamily="18" charset="0"/>
              <a:cs typeface="Times New Roman" panose="02020603050405020304" pitchFamily="18" charset="0"/>
            </a:endParaRPr>
          </a:p>
          <a:p>
            <a:pPr marL="0" lvl="0" indent="0" algn="l"/>
            <a:r>
              <a:rPr lang="en-US" b="1" dirty="0">
                <a:latin typeface="Times New Roman" panose="02020603050405020304" pitchFamily="18" charset="0"/>
                <a:cs typeface="Times New Roman" panose="02020603050405020304" pitchFamily="18" charset="0"/>
              </a:rPr>
              <a:t>Course Code:  </a:t>
            </a:r>
            <a:r>
              <a:rPr lang="en-IN" b="1" dirty="0">
                <a:latin typeface="Times New Roman" panose="02020603050405020304" pitchFamily="18" charset="0"/>
                <a:cs typeface="Times New Roman" panose="02020603050405020304" pitchFamily="18" charset="0"/>
              </a:rPr>
              <a:t>CET 2004B </a:t>
            </a:r>
            <a:r>
              <a:rPr lang="en-US" b="1" dirty="0">
                <a:latin typeface="Times New Roman" panose="02020603050405020304" pitchFamily="18" charset="0"/>
                <a:cs typeface="Times New Roman" panose="02020603050405020304" pitchFamily="18" charset="0"/>
              </a:rPr>
              <a:t>		Credits: </a:t>
            </a:r>
            <a:r>
              <a:rPr lang="en-US" b="1" dirty="0">
                <a:solidFill>
                  <a:srgbClr val="002060"/>
                </a:solidFill>
                <a:latin typeface="Times New Roman" panose="02020603050405020304" pitchFamily="18" charset="0"/>
                <a:cs typeface="Times New Roman" panose="02020603050405020304" pitchFamily="18" charset="0"/>
              </a:rPr>
              <a:t>3 TH+1 Lab=4 </a:t>
            </a:r>
            <a:endParaRPr dirty="0">
              <a:latin typeface="Times New Roman" panose="02020603050405020304" pitchFamily="18" charset="0"/>
              <a:cs typeface="Times New Roman" panose="02020603050405020304" pitchFamily="18" charset="0"/>
            </a:endParaRPr>
          </a:p>
        </p:txBody>
      </p:sp>
      <p:pic>
        <p:nvPicPr>
          <p:cNvPr id="102" name="Google Shape;102;p1"/>
          <p:cNvPicPr preferRelativeResize="0"/>
          <p:nvPr/>
        </p:nvPicPr>
        <p:blipFill rotWithShape="1">
          <a:blip r:embed="rId3">
            <a:alphaModFix/>
          </a:blip>
          <a:srcRect/>
          <a:stretch/>
        </p:blipFill>
        <p:spPr>
          <a:xfrm>
            <a:off x="2647950" y="138113"/>
            <a:ext cx="7067550" cy="1244600"/>
          </a:xfrm>
          <a:prstGeom prst="rect">
            <a:avLst/>
          </a:prstGeom>
          <a:noFill/>
          <a:ln>
            <a:noFill/>
          </a:ln>
          <a:effectLst>
            <a:outerShdw blurRad="292100" dist="139700" dir="2700000" algn="tl" rotWithShape="0">
              <a:srgbClr val="333333">
                <a:alpha val="64705"/>
              </a:srgbClr>
            </a:outerShdw>
          </a:effectLst>
        </p:spPr>
      </p:pic>
      <p:sp>
        <p:nvSpPr>
          <p:cNvPr id="103" name="Google Shape;103;p1"/>
          <p:cNvSpPr/>
          <p:nvPr/>
        </p:nvSpPr>
        <p:spPr>
          <a:xfrm>
            <a:off x="119855" y="328351"/>
            <a:ext cx="654050" cy="86412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04" name="Google Shape;104;p1"/>
          <p:cNvCxnSpPr/>
          <p:nvPr/>
        </p:nvCxnSpPr>
        <p:spPr>
          <a:xfrm rot="10800000" flipH="1">
            <a:off x="0" y="1648691"/>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05" name="Google Shape;105;p1"/>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panose="02020603050405020304" pitchFamily="18" charset="0"/>
              <a:cs typeface="Times New Roman" panose="02020603050405020304" pitchFamily="18" charset="0"/>
              <a:sym typeface="Arial"/>
            </a:endParaRPr>
          </a:p>
        </p:txBody>
      </p:sp>
      <p:cxnSp>
        <p:nvCxnSpPr>
          <p:cNvPr id="106" name="Google Shape;106;p1"/>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07" name="Google Shape;107;p1"/>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1" name="Google Shape;211;p8"/>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BA255E1-BBEB-41A5-8F75-8B8531FD33C0}" type="datetime1">
              <a:rPr lang="en-US" sz="1050" b="1" smtClean="0">
                <a:solidFill>
                  <a:srgbClr val="000000"/>
                </a:solidFill>
                <a:latin typeface="Times New Roman" panose="02020603050405020304" pitchFamily="18" charset="0"/>
                <a:cs typeface="Times New Roman" panose="02020603050405020304" pitchFamily="18" charset="0"/>
                <a:sym typeface="Times New Roman"/>
              </a:rPr>
              <a:t>9/10/2023</a:t>
            </a:fld>
            <a:endParaRPr sz="1050" b="1">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212" name="Google Shape;212;p8"/>
          <p:cNvSpPr txBox="1">
            <a:spLocks noGrp="1"/>
          </p:cNvSpPr>
          <p:nvPr>
            <p:ph type="ftr" idx="11"/>
          </p:nvPr>
        </p:nvSpPr>
        <p:spPr>
          <a:xfrm>
            <a:off x="2299855" y="6356350"/>
            <a:ext cx="796636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latin typeface="Times New Roman" panose="02020603050405020304" pitchFamily="18" charset="0"/>
                <a:cs typeface="Times New Roman" panose="02020603050405020304" pitchFamily="18" charset="0"/>
              </a:rPr>
              <a:t>Unit 1            Microprocessor and Microcontroller_CET2004B         2023-24     S3  </a:t>
            </a:r>
            <a:endParaRPr dirty="0">
              <a:latin typeface="Times New Roman" panose="02020603050405020304" pitchFamily="18" charset="0"/>
              <a:cs typeface="Times New Roman" panose="02020603050405020304" pitchFamily="18" charset="0"/>
            </a:endParaRPr>
          </a:p>
        </p:txBody>
      </p:sp>
      <p:sp>
        <p:nvSpPr>
          <p:cNvPr id="213" name="Google Shape;213;p8"/>
          <p:cNvSpPr/>
          <p:nvPr/>
        </p:nvSpPr>
        <p:spPr>
          <a:xfrm>
            <a:off x="107950" y="3837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214" name="Google Shape;214;p8"/>
          <p:cNvCxnSpPr/>
          <p:nvPr/>
        </p:nvCxnSpPr>
        <p:spPr>
          <a:xfrm rot="10800000" flipH="1">
            <a:off x="74361" y="1002668"/>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215" name="Google Shape;215;p8"/>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cxnSp>
        <p:nvCxnSpPr>
          <p:cNvPr id="216" name="Google Shape;216;p8"/>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17" name="Google Shape;217;p8"/>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18" name="Google Shape;21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10</a:t>
            </a:fld>
            <a:endParaRPr>
              <a:latin typeface="Times New Roman" panose="02020603050405020304" pitchFamily="18" charset="0"/>
              <a:cs typeface="Times New Roman" panose="02020603050405020304" pitchFamily="18" charset="0"/>
            </a:endParaRPr>
          </a:p>
        </p:txBody>
      </p:sp>
      <p:sp>
        <p:nvSpPr>
          <p:cNvPr id="3" name="Rectangle 2"/>
          <p:cNvSpPr/>
          <p:nvPr/>
        </p:nvSpPr>
        <p:spPr>
          <a:xfrm>
            <a:off x="1572414" y="-18294"/>
            <a:ext cx="6168676" cy="923330"/>
          </a:xfrm>
          <a:prstGeom prst="rect">
            <a:avLst/>
          </a:prstGeom>
        </p:spPr>
        <p:txBody>
          <a:bodyPr wrap="none">
            <a:spAutoFit/>
          </a:bodyPr>
          <a:lstStyle/>
          <a:p>
            <a:pPr lvl="0">
              <a:lnSpc>
                <a:spcPct val="90000"/>
              </a:lnSpc>
              <a:spcBef>
                <a:spcPts val="1000"/>
              </a:spcBef>
              <a:buClr>
                <a:srgbClr val="FF0000"/>
              </a:buClr>
              <a:buSzPts val="2400"/>
            </a:pPr>
            <a:r>
              <a:rPr lang="en-US" sz="6000" b="1" dirty="0">
                <a:solidFill>
                  <a:srgbClr val="C00000"/>
                </a:solidFill>
                <a:latin typeface="Times New Roman" panose="02020603050405020304" pitchFamily="18" charset="0"/>
                <a:cs typeface="Times New Roman" panose="02020603050405020304" pitchFamily="18" charset="0"/>
              </a:rPr>
              <a:t>Course Outcome: </a:t>
            </a:r>
            <a:endParaRPr lang="en-US" sz="60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73896" y="1122452"/>
            <a:ext cx="10982823" cy="4832092"/>
          </a:xfrm>
          <a:prstGeom prst="rect">
            <a:avLst/>
          </a:prstGeom>
        </p:spPr>
        <p:txBody>
          <a:bodyPr wrap="square">
            <a:spAutoFit/>
          </a:bodyPr>
          <a:lstStyle/>
          <a:p>
            <a:pPr algn="just"/>
            <a:r>
              <a:rPr lang="en-GB" sz="2800" dirty="0">
                <a:latin typeface="Times New Roman" panose="02020603050405020304" pitchFamily="18" charset="0"/>
              </a:rPr>
              <a:t>After completion of the course the students will be able to: - </a:t>
            </a:r>
          </a:p>
          <a:p>
            <a:pPr algn="just"/>
            <a:endParaRPr lang="en-GB" sz="2800" dirty="0">
              <a:latin typeface="Times New Roman" panose="02020603050405020304" pitchFamily="18" charset="0"/>
            </a:endParaRPr>
          </a:p>
          <a:p>
            <a:pPr algn="just"/>
            <a:r>
              <a:rPr lang="en-GB" sz="2800" dirty="0">
                <a:latin typeface="Times New Roman" panose="02020603050405020304" pitchFamily="18" charset="0"/>
              </a:rPr>
              <a:t>1. Describe the Pentium features, system architecture thoroughly and develop 80x86 Assembly language programs for various applications. </a:t>
            </a:r>
            <a:r>
              <a:rPr lang="en-GB" sz="2000" dirty="0">
                <a:latin typeface="Times New Roman" panose="02020603050405020304" pitchFamily="18" charset="0"/>
              </a:rPr>
              <a:t>(CL-2) </a:t>
            </a:r>
          </a:p>
          <a:p>
            <a:pPr algn="just"/>
            <a:r>
              <a:rPr lang="en-GB" sz="2800" dirty="0">
                <a:latin typeface="Times New Roman" panose="02020603050405020304" pitchFamily="18" charset="0"/>
              </a:rPr>
              <a:t>2. Illustrate the working of memory management unit in protected mode of Pentium. (CL-3) </a:t>
            </a:r>
          </a:p>
          <a:p>
            <a:pPr algn="just"/>
            <a:r>
              <a:rPr lang="en-GB" sz="2800" dirty="0">
                <a:latin typeface="Times New Roman" panose="02020603050405020304" pitchFamily="18" charset="0"/>
              </a:rPr>
              <a:t>3. Interpret the mechanism of Task Management in Pentium. (CL-3) </a:t>
            </a:r>
          </a:p>
          <a:p>
            <a:pPr algn="just"/>
            <a:r>
              <a:rPr lang="en-GB" sz="2800" dirty="0">
                <a:latin typeface="Times New Roman" panose="02020603050405020304" pitchFamily="18" charset="0"/>
              </a:rPr>
              <a:t>4. Relate various interrupts used in Pentium based system. (CL-3) </a:t>
            </a:r>
          </a:p>
          <a:p>
            <a:pPr algn="just"/>
            <a:r>
              <a:rPr lang="en-GB" sz="2800" dirty="0">
                <a:latin typeface="Times New Roman" panose="02020603050405020304" pitchFamily="18" charset="0"/>
              </a:rPr>
              <a:t>5. Demonstrate the knowledge of the 8051-microcontroller instruction set and interpret the features of the ARM-Based Microcontroller for various applications. (CL-3) </a:t>
            </a:r>
            <a:r>
              <a:rPr lang="en-IN" sz="2800" dirty="0">
                <a:latin typeface="Times New Roman" panose="02020603050405020304" pitchFamily="18" charset="0"/>
              </a:rPr>
              <a:t>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264" y="943280"/>
            <a:ext cx="11700736" cy="5304943"/>
          </a:xfrm>
        </p:spPr>
        <p:txBody>
          <a:bodyPr>
            <a:noAutofit/>
          </a:bodyPr>
          <a:lstStyle/>
          <a:p>
            <a:pPr lvl="0" indent="0">
              <a:lnSpc>
                <a:spcPct val="110000"/>
              </a:lnSpc>
              <a:spcBef>
                <a:spcPts val="0"/>
              </a:spcBef>
            </a:pPr>
            <a:r>
              <a:rPr lang="en-IN" sz="2400" b="1" dirty="0">
                <a:latin typeface="Times New Roman" panose="02020603050405020304" pitchFamily="18" charset="0"/>
                <a:cs typeface="Times New Roman" panose="02020603050405020304" pitchFamily="18" charset="0"/>
              </a:rPr>
              <a:t>Bypass between WF stage and EX stage </a:t>
            </a:r>
            <a:r>
              <a:rPr lang="en-IN" sz="2500" dirty="0">
                <a:latin typeface="Times New Roman" panose="02020603050405020304" pitchFamily="18" charset="0"/>
                <a:cs typeface="Times New Roman" panose="02020603050405020304" pitchFamily="18" charset="0"/>
              </a:rPr>
              <a:t>where </a:t>
            </a:r>
            <a:r>
              <a:rPr lang="en-IN" sz="2500" b="1" dirty="0">
                <a:solidFill>
                  <a:srgbClr val="C00000"/>
                </a:solidFill>
                <a:latin typeface="Times New Roman" panose="02020603050405020304" pitchFamily="18" charset="0"/>
                <a:cs typeface="Times New Roman" panose="02020603050405020304" pitchFamily="18" charset="0"/>
              </a:rPr>
              <a:t>the result of an arithmetic instruction </a:t>
            </a:r>
            <a:r>
              <a:rPr lang="en-IN" sz="2500" dirty="0">
                <a:latin typeface="Times New Roman" panose="02020603050405020304" pitchFamily="18" charset="0"/>
                <a:cs typeface="Times New Roman" panose="02020603050405020304" pitchFamily="18" charset="0"/>
              </a:rPr>
              <a:t>is </a:t>
            </a:r>
            <a:r>
              <a:rPr lang="en-IN" sz="2500" b="1" dirty="0">
                <a:latin typeface="Times New Roman" panose="02020603050405020304" pitchFamily="18" charset="0"/>
                <a:cs typeface="Times New Roman" panose="02020603050405020304" pitchFamily="18" charset="0"/>
              </a:rPr>
              <a:t>made available to</a:t>
            </a:r>
            <a:r>
              <a:rPr lang="en-IN" sz="2500" dirty="0">
                <a:latin typeface="Times New Roman" panose="02020603050405020304" pitchFamily="18" charset="0"/>
                <a:cs typeface="Times New Roman" panose="02020603050405020304" pitchFamily="18" charset="0"/>
              </a:rPr>
              <a:t> </a:t>
            </a:r>
            <a:r>
              <a:rPr lang="en-IN" sz="3200" dirty="0">
                <a:solidFill>
                  <a:srgbClr val="C00000"/>
                </a:solidFill>
                <a:latin typeface="Times New Roman" panose="02020603050405020304" pitchFamily="18" charset="0"/>
                <a:cs typeface="Times New Roman" panose="02020603050405020304" pitchFamily="18" charset="0"/>
              </a:rPr>
              <a:t>the next instruction.</a:t>
            </a:r>
          </a:p>
          <a:p>
            <a:pPr indent="0">
              <a:lnSpc>
                <a:spcPct val="110000"/>
              </a:lnSpc>
              <a:spcBef>
                <a:spcPts val="0"/>
              </a:spcBef>
              <a:buNone/>
            </a:pPr>
            <a:r>
              <a:rPr lang="en-IN" sz="2500" dirty="0">
                <a:latin typeface="Times New Roman" panose="02020603050405020304" pitchFamily="18" charset="0"/>
                <a:cs typeface="Times New Roman" panose="02020603050405020304" pitchFamily="18" charset="0"/>
              </a:rPr>
              <a:t>		e.g. –  </a:t>
            </a:r>
            <a:r>
              <a:rPr lang="en-IN" sz="2500" b="1" dirty="0">
                <a:solidFill>
                  <a:srgbClr val="C00000"/>
                </a:solidFill>
                <a:latin typeface="Times New Roman" panose="02020603050405020304" pitchFamily="18" charset="0"/>
                <a:cs typeface="Times New Roman" panose="02020603050405020304" pitchFamily="18" charset="0"/>
              </a:rPr>
              <a:t>FADD</a:t>
            </a:r>
            <a:r>
              <a:rPr lang="en-IN" sz="2500" dirty="0">
                <a:latin typeface="Times New Roman" panose="02020603050405020304" pitchFamily="18" charset="0"/>
                <a:cs typeface="Times New Roman" panose="02020603050405020304" pitchFamily="18" charset="0"/>
              </a:rPr>
              <a:t> NUM</a:t>
            </a:r>
          </a:p>
          <a:p>
            <a:pPr indent="0">
              <a:lnSpc>
                <a:spcPct val="110000"/>
              </a:lnSpc>
              <a:spcBef>
                <a:spcPts val="0"/>
              </a:spcBef>
              <a:buNone/>
            </a:pPr>
            <a:r>
              <a:rPr lang="en-IN" sz="2500" dirty="0">
                <a:latin typeface="Times New Roman" panose="02020603050405020304" pitchFamily="18" charset="0"/>
                <a:cs typeface="Times New Roman" panose="02020603050405020304" pitchFamily="18" charset="0"/>
              </a:rPr>
              <a:t>			</a:t>
            </a:r>
            <a:r>
              <a:rPr lang="en-IN" sz="2500" b="1" dirty="0">
                <a:solidFill>
                  <a:schemeClr val="accent5">
                    <a:lumMod val="50000"/>
                  </a:schemeClr>
                </a:solidFill>
                <a:latin typeface="Times New Roman" panose="02020603050405020304" pitchFamily="18" charset="0"/>
                <a:cs typeface="Times New Roman" panose="02020603050405020304" pitchFamily="18" charset="0"/>
              </a:rPr>
              <a:t>FMUL</a:t>
            </a:r>
            <a:r>
              <a:rPr lang="en-IN" sz="2500" dirty="0">
                <a:latin typeface="Times New Roman" panose="02020603050405020304" pitchFamily="18" charset="0"/>
                <a:cs typeface="Times New Roman" panose="02020603050405020304" pitchFamily="18" charset="0"/>
              </a:rPr>
              <a:t>  NUM1</a:t>
            </a:r>
          </a:p>
          <a:p>
            <a:pPr indent="0">
              <a:lnSpc>
                <a:spcPct val="110000"/>
              </a:lnSpc>
              <a:spcBef>
                <a:spcPts val="0"/>
              </a:spcBef>
            </a:pPr>
            <a:r>
              <a:rPr lang="en-IN" sz="2500" dirty="0">
                <a:latin typeface="Times New Roman" panose="02020603050405020304" pitchFamily="18" charset="0"/>
                <a:cs typeface="Times New Roman" panose="02020603050405020304" pitchFamily="18" charset="0"/>
              </a:rPr>
              <a:t>The </a:t>
            </a:r>
            <a:r>
              <a:rPr lang="en-IN" sz="2500" b="1" dirty="0">
                <a:latin typeface="Times New Roman" panose="02020603050405020304" pitchFamily="18" charset="0"/>
                <a:cs typeface="Times New Roman" panose="02020603050405020304" pitchFamily="18" charset="0"/>
              </a:rPr>
              <a:t>first  instruction </a:t>
            </a:r>
            <a:r>
              <a:rPr lang="en-IN" sz="2500" dirty="0">
                <a:latin typeface="Times New Roman" panose="02020603050405020304" pitchFamily="18" charset="0"/>
                <a:cs typeface="Times New Roman" panose="02020603050405020304" pitchFamily="18" charset="0"/>
              </a:rPr>
              <a:t>does </a:t>
            </a:r>
          </a:p>
          <a:p>
            <a:pPr lvl="1" indent="0">
              <a:lnSpc>
                <a:spcPct val="110000"/>
              </a:lnSpc>
              <a:spcBef>
                <a:spcPts val="0"/>
              </a:spcBef>
            </a:pPr>
            <a:r>
              <a:rPr lang="en-US" sz="2500" b="1" dirty="0">
                <a:latin typeface="Times New Roman" panose="02020603050405020304" pitchFamily="18" charset="0"/>
                <a:cs typeface="Times New Roman" panose="02020603050405020304" pitchFamily="18" charset="0"/>
              </a:rPr>
              <a:t>Top of stack </a:t>
            </a:r>
            <a:r>
              <a:rPr lang="en-US" sz="2500" b="1" dirty="0">
                <a:latin typeface="Times New Roman" panose="02020603050405020304" pitchFamily="18" charset="0"/>
                <a:cs typeface="Times New Roman" panose="02020603050405020304" pitchFamily="18" charset="0"/>
                <a:sym typeface="Wingdings" pitchFamily="2" charset="2"/>
              </a:rPr>
              <a:t> Top of stack + NUM </a:t>
            </a:r>
            <a:endParaRPr lang="en-IN" sz="2500" b="1" dirty="0">
              <a:latin typeface="Times New Roman" panose="02020603050405020304" pitchFamily="18" charset="0"/>
              <a:cs typeface="Times New Roman" panose="02020603050405020304" pitchFamily="18" charset="0"/>
            </a:endParaRPr>
          </a:p>
          <a:p>
            <a:pPr lvl="1" indent="0">
              <a:lnSpc>
                <a:spcPct val="110000"/>
              </a:lnSpc>
              <a:spcBef>
                <a:spcPts val="0"/>
              </a:spcBef>
            </a:pPr>
            <a:r>
              <a:rPr lang="en-IN" sz="2500" dirty="0">
                <a:latin typeface="Times New Roman" panose="02020603050405020304" pitchFamily="18" charset="0"/>
                <a:cs typeface="Times New Roman" panose="02020603050405020304" pitchFamily="18" charset="0"/>
              </a:rPr>
              <a:t> It does this in </a:t>
            </a:r>
            <a:r>
              <a:rPr lang="en-IN" sz="2500" b="1" dirty="0">
                <a:solidFill>
                  <a:srgbClr val="C00000"/>
                </a:solidFill>
                <a:latin typeface="Times New Roman" panose="02020603050405020304" pitchFamily="18" charset="0"/>
                <a:cs typeface="Times New Roman" panose="02020603050405020304" pitchFamily="18" charset="0"/>
              </a:rPr>
              <a:t>WF stage </a:t>
            </a:r>
            <a:r>
              <a:rPr lang="en-IN" sz="2500" dirty="0">
                <a:latin typeface="Times New Roman" panose="02020603050405020304" pitchFamily="18" charset="0"/>
                <a:cs typeface="Times New Roman" panose="02020603050405020304" pitchFamily="18" charset="0"/>
              </a:rPr>
              <a:t>of the pipeline. </a:t>
            </a:r>
          </a:p>
          <a:p>
            <a:pPr indent="0">
              <a:lnSpc>
                <a:spcPct val="110000"/>
              </a:lnSpc>
              <a:spcBef>
                <a:spcPts val="0"/>
              </a:spcBef>
            </a:pPr>
            <a:r>
              <a:rPr lang="en-IN" sz="2500" dirty="0">
                <a:latin typeface="Times New Roman" panose="02020603050405020304" pitchFamily="18" charset="0"/>
                <a:cs typeface="Times New Roman" panose="02020603050405020304" pitchFamily="18" charset="0"/>
              </a:rPr>
              <a:t>The </a:t>
            </a:r>
            <a:r>
              <a:rPr lang="en-IN" sz="2500" b="1" dirty="0">
                <a:latin typeface="Times New Roman" panose="02020603050405020304" pitchFamily="18" charset="0"/>
                <a:cs typeface="Times New Roman" panose="02020603050405020304" pitchFamily="18" charset="0"/>
              </a:rPr>
              <a:t>next instruction </a:t>
            </a:r>
            <a:r>
              <a:rPr lang="en-IN" sz="2500" dirty="0">
                <a:latin typeface="Times New Roman" panose="02020603050405020304" pitchFamily="18" charset="0"/>
                <a:cs typeface="Times New Roman" panose="02020603050405020304" pitchFamily="18" charset="0"/>
              </a:rPr>
              <a:t>“</a:t>
            </a:r>
            <a:r>
              <a:rPr lang="en-IN" sz="2500" b="1" dirty="0">
                <a:solidFill>
                  <a:srgbClr val="002060"/>
                </a:solidFill>
                <a:latin typeface="Times New Roman" panose="02020603050405020304" pitchFamily="18" charset="0"/>
                <a:cs typeface="Times New Roman" panose="02020603050405020304" pitchFamily="18" charset="0"/>
              </a:rPr>
              <a:t>FMUL NUM1</a:t>
            </a:r>
            <a:r>
              <a:rPr lang="en-IN" sz="2500" dirty="0">
                <a:latin typeface="Times New Roman" panose="02020603050405020304" pitchFamily="18" charset="0"/>
                <a:cs typeface="Times New Roman" panose="02020603050405020304" pitchFamily="18" charset="0"/>
              </a:rPr>
              <a:t>” does</a:t>
            </a:r>
          </a:p>
          <a:p>
            <a:pPr lvl="1" indent="0">
              <a:lnSpc>
                <a:spcPct val="110000"/>
              </a:lnSpc>
              <a:spcBef>
                <a:spcPts val="0"/>
              </a:spcBef>
            </a:pPr>
            <a:r>
              <a:rPr lang="en-US" sz="2500" b="1" dirty="0">
                <a:latin typeface="Times New Roman" panose="02020603050405020304" pitchFamily="18" charset="0"/>
                <a:cs typeface="Times New Roman" panose="02020603050405020304" pitchFamily="18" charset="0"/>
              </a:rPr>
              <a:t>Top of stack </a:t>
            </a:r>
            <a:r>
              <a:rPr lang="en-US" sz="2500" b="1" dirty="0">
                <a:latin typeface="Times New Roman" panose="02020603050405020304" pitchFamily="18" charset="0"/>
                <a:cs typeface="Times New Roman" panose="02020603050405020304" pitchFamily="18" charset="0"/>
                <a:sym typeface="Wingdings" pitchFamily="2" charset="2"/>
              </a:rPr>
              <a:t> Top of stack X NUM1</a:t>
            </a:r>
          </a:p>
          <a:p>
            <a:pPr lvl="1" indent="0">
              <a:lnSpc>
                <a:spcPct val="110000"/>
              </a:lnSpc>
              <a:spcBef>
                <a:spcPts val="0"/>
              </a:spcBef>
            </a:pPr>
            <a:endParaRPr lang="en-IN" sz="2500" dirty="0">
              <a:latin typeface="Times New Roman" panose="02020603050405020304" pitchFamily="18" charset="0"/>
              <a:cs typeface="Times New Roman" panose="02020603050405020304" pitchFamily="18" charset="0"/>
            </a:endParaRPr>
          </a:p>
          <a:p>
            <a:pPr indent="0">
              <a:lnSpc>
                <a:spcPct val="110000"/>
              </a:lnSpc>
              <a:spcBef>
                <a:spcPts val="0"/>
              </a:spcBef>
            </a:pPr>
            <a:r>
              <a:rPr lang="en-IN" sz="2500" b="1" i="1" dirty="0">
                <a:latin typeface="Times New Roman" panose="02020603050405020304" pitchFamily="18" charset="0"/>
                <a:cs typeface="Times New Roman" panose="02020603050405020304" pitchFamily="18" charset="0"/>
              </a:rPr>
              <a:t>With bypass2</a:t>
            </a:r>
            <a:r>
              <a:rPr lang="en-IN" sz="2500" i="1" dirty="0">
                <a:latin typeface="Times New Roman" panose="02020603050405020304" pitchFamily="18" charset="0"/>
                <a:cs typeface="Times New Roman" panose="02020603050405020304" pitchFamily="18" charset="0"/>
              </a:rPr>
              <a:t>, even before the result is written to </a:t>
            </a:r>
            <a:r>
              <a:rPr lang="en-IN" sz="2500" b="1" i="1" dirty="0">
                <a:solidFill>
                  <a:srgbClr val="C00000"/>
                </a:solidFill>
                <a:latin typeface="Times New Roman" panose="02020603050405020304" pitchFamily="18" charset="0"/>
                <a:cs typeface="Times New Roman" panose="02020603050405020304" pitchFamily="18" charset="0"/>
              </a:rPr>
              <a:t>top of the stack in register file</a:t>
            </a:r>
            <a:r>
              <a:rPr lang="en-IN" sz="2500" i="1" dirty="0">
                <a:latin typeface="Times New Roman" panose="02020603050405020304" pitchFamily="18" charset="0"/>
                <a:cs typeface="Times New Roman" panose="02020603050405020304" pitchFamily="18" charset="0"/>
              </a:rPr>
              <a:t>, the result is </a:t>
            </a:r>
            <a:r>
              <a:rPr lang="en-IN" sz="2500" b="1" i="1" dirty="0">
                <a:latin typeface="Times New Roman" panose="02020603050405020304" pitchFamily="18" charset="0"/>
                <a:cs typeface="Times New Roman" panose="02020603050405020304" pitchFamily="18" charset="0"/>
              </a:rPr>
              <a:t>directly forwarded </a:t>
            </a:r>
            <a:r>
              <a:rPr lang="en-IN" sz="2500" i="1" dirty="0">
                <a:latin typeface="Times New Roman" panose="02020603050405020304" pitchFamily="18" charset="0"/>
                <a:cs typeface="Times New Roman" panose="02020603050405020304" pitchFamily="18" charset="0"/>
              </a:rPr>
              <a:t>to the next instruction </a:t>
            </a:r>
            <a:r>
              <a:rPr lang="en-IN" sz="2500" b="1" i="1" dirty="0">
                <a:latin typeface="Times New Roman" panose="02020603050405020304" pitchFamily="18" charset="0"/>
                <a:cs typeface="Times New Roman" panose="02020603050405020304" pitchFamily="18" charset="0"/>
              </a:rPr>
              <a:t>“FMUL NUM1” </a:t>
            </a:r>
            <a:r>
              <a:rPr lang="en-IN" sz="2500" i="1" dirty="0">
                <a:latin typeface="Times New Roman" panose="02020603050405020304" pitchFamily="18" charset="0"/>
                <a:cs typeface="Times New Roman" panose="02020603050405020304" pitchFamily="18" charset="0"/>
              </a:rPr>
              <a:t>in   its </a:t>
            </a:r>
            <a:r>
              <a:rPr lang="en-IN" sz="2500" b="1" i="1" dirty="0">
                <a:solidFill>
                  <a:srgbClr val="C00000"/>
                </a:solidFill>
                <a:latin typeface="Times New Roman" panose="02020603050405020304" pitchFamily="18" charset="0"/>
                <a:cs typeface="Times New Roman" panose="02020603050405020304" pitchFamily="18" charset="0"/>
              </a:rPr>
              <a:t>EX stage.</a:t>
            </a:r>
          </a:p>
          <a:p>
            <a:pPr indent="0">
              <a:lnSpc>
                <a:spcPct val="110000"/>
              </a:lnSpc>
              <a:spcBef>
                <a:spcPts val="0"/>
              </a:spcBef>
            </a:pPr>
            <a:endParaRPr lang="en-IN" sz="25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572415" y="186875"/>
            <a:ext cx="7610774" cy="582594"/>
          </a:xfrm>
        </p:spPr>
        <p:txBody>
          <a:bodyPr>
            <a:noAutofit/>
          </a:bodyPr>
          <a:lstStyle/>
          <a:p>
            <a:r>
              <a:rPr lang="en-US" sz="5400" b="1" dirty="0">
                <a:solidFill>
                  <a:srgbClr val="2501BF"/>
                </a:solidFill>
                <a:latin typeface="Times New Roman" pitchFamily="18" charset="0"/>
                <a:cs typeface="Times New Roman" pitchFamily="18" charset="0"/>
              </a:rPr>
              <a:t>BYPASS 2 Example</a:t>
            </a:r>
            <a:endParaRPr lang="en-IN" sz="5400"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788193" cy="851206"/>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054F8F48-9285-48DF-8FCC-2C4EEC57A2BD}"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100</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cxnSp>
        <p:nvCxnSpPr>
          <p:cNvPr id="9" name="Straight Connector 8"/>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Picture 2"/>
          <p:cNvPicPr>
            <a:picLocks noChangeAspect="1" noChangeArrowheads="1"/>
          </p:cNvPicPr>
          <p:nvPr/>
        </p:nvPicPr>
        <p:blipFill>
          <a:blip r:embed="rId3" cstate="print"/>
          <a:srcRect/>
          <a:stretch>
            <a:fillRect/>
          </a:stretch>
        </p:blipFill>
        <p:spPr bwMode="auto">
          <a:xfrm>
            <a:off x="7005158" y="2001585"/>
            <a:ext cx="5146442" cy="2844442"/>
          </a:xfrm>
          <a:prstGeom prst="rect">
            <a:avLst/>
          </a:prstGeom>
          <a:noFill/>
          <a:ln w="9525">
            <a:noFill/>
            <a:miter lim="800000"/>
            <a:headEnd/>
            <a:tailEnd/>
          </a:ln>
        </p:spPr>
      </p:pic>
    </p:spTree>
    <p:extLst>
      <p:ext uri="{BB962C8B-B14F-4D97-AF65-F5344CB8AC3E}">
        <p14:creationId xmlns:p14="http://schemas.microsoft.com/office/powerpoint/2010/main" val="420349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298AB37-69C8-4D33-84A0-AB097582D0E4}" type="datetime1">
              <a:rPr lang="en-US" smtClean="0"/>
              <a:t>9/10/2023</a:t>
            </a:fld>
            <a:endParaRPr lang="en-US"/>
          </a:p>
        </p:txBody>
      </p:sp>
      <p:sp>
        <p:nvSpPr>
          <p:cNvPr id="5" name="Footer Placeholder 4"/>
          <p:cNvSpPr>
            <a:spLocks noGrp="1"/>
          </p:cNvSpPr>
          <p:nvPr>
            <p:ph type="ftr" sz="quarter" idx="11"/>
          </p:nvPr>
        </p:nvSpPr>
        <p:spPr>
          <a:xfrm>
            <a:off x="1925781" y="6356350"/>
            <a:ext cx="8118763" cy="365125"/>
          </a:xfrm>
        </p:spPr>
        <p:txBody>
          <a:bodyPr/>
          <a:lstStyle/>
          <a:p>
            <a:pPr>
              <a:defRPr/>
            </a:pPr>
            <a:r>
              <a:rPr lang="en-GB"/>
              <a:t>Unit 1            Microprocessor and Microcontroller_CET2004B         2023-24     S3  </a:t>
            </a:r>
            <a:endParaRPr lang="en-US" dirty="0"/>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101</a:t>
            </a:fld>
            <a:endParaRPr lang="en-US"/>
          </a:p>
        </p:txBody>
      </p:sp>
      <p:pic>
        <p:nvPicPr>
          <p:cNvPr id="7" name="Picture 6"/>
          <p:cNvPicPr>
            <a:picLocks noChangeAspect="1"/>
          </p:cNvPicPr>
          <p:nvPr/>
        </p:nvPicPr>
        <p:blipFill>
          <a:blip r:embed="rId2" cstate="print"/>
          <a:srcRect/>
          <a:stretch>
            <a:fillRect/>
          </a:stretch>
        </p:blipFill>
        <p:spPr bwMode="auto">
          <a:xfrm>
            <a:off x="98571" y="133883"/>
            <a:ext cx="709175" cy="640917"/>
          </a:xfrm>
          <a:prstGeom prst="rect">
            <a:avLst/>
          </a:prstGeom>
          <a:noFill/>
          <a:ln w="9525">
            <a:noFill/>
            <a:miter lim="800000"/>
            <a:headEnd/>
            <a:tailEnd/>
          </a:ln>
        </p:spPr>
      </p:pic>
      <p:cxnSp>
        <p:nvCxnSpPr>
          <p:cNvPr id="10" name="Straight Connector 9"/>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B8B283E-5138-4622-B0E8-23F1AF9CDB66}"/>
              </a:ext>
            </a:extLst>
          </p:cNvPr>
          <p:cNvSpPr/>
          <p:nvPr/>
        </p:nvSpPr>
        <p:spPr>
          <a:xfrm>
            <a:off x="1206653" y="1019861"/>
            <a:ext cx="9361197" cy="4884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System Level Architecture Overview</a:t>
            </a:r>
            <a:br>
              <a:rPr lang="en-US" sz="5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US" sz="600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Programmers Model </a:t>
            </a:r>
            <a:endParaRPr lang="en-IN" sz="600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759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905" y="23703"/>
            <a:ext cx="10236361" cy="5304943"/>
          </a:xfrm>
        </p:spPr>
        <p:txBody>
          <a:bodyPr>
            <a:normAutofit/>
          </a:bodyPr>
          <a:lstStyle/>
          <a:p>
            <a:endParaRPr lang="en-US" b="1" dirty="0">
              <a:solidFill>
                <a:schemeClr val="accent6"/>
              </a:solidFill>
              <a:latin typeface="Times New Roman" panose="02020603050405020304" pitchFamily="18" charset="0"/>
              <a:cs typeface="Times New Roman" panose="02020603050405020304" pitchFamily="18" charset="0"/>
            </a:endParaRPr>
          </a:p>
          <a:p>
            <a:endParaRPr lang="en-US" b="1" dirty="0">
              <a:solidFill>
                <a:schemeClr val="accent6"/>
              </a:solidFill>
              <a:latin typeface="Times New Roman" panose="02020603050405020304" pitchFamily="18" charset="0"/>
              <a:cs typeface="Times New Roman" panose="02020603050405020304" pitchFamily="18" charset="0"/>
            </a:endParaRPr>
          </a:p>
          <a:p>
            <a:endParaRPr lang="en-US" b="1" dirty="0">
              <a:solidFill>
                <a:schemeClr val="accent6"/>
              </a:solidFill>
              <a:latin typeface="Times New Roman" panose="02020603050405020304" pitchFamily="18" charset="0"/>
              <a:cs typeface="Times New Roman" panose="02020603050405020304" pitchFamily="18" charset="0"/>
            </a:endParaRPr>
          </a:p>
          <a:p>
            <a:pPr marL="114300" indent="0">
              <a:buNone/>
            </a:pPr>
            <a:r>
              <a:rPr lang="en-US" sz="4000" b="1" dirty="0">
                <a:solidFill>
                  <a:srgbClr val="C00000"/>
                </a:solidFill>
                <a:latin typeface="Times New Roman" panose="02020603050405020304" pitchFamily="18" charset="0"/>
                <a:cs typeface="Times New Roman" panose="02020603050405020304" pitchFamily="18" charset="0"/>
              </a:rPr>
              <a:t>Programmers</a:t>
            </a:r>
          </a:p>
          <a:p>
            <a:pPr marL="114300" indent="0">
              <a:buNone/>
            </a:pPr>
            <a:r>
              <a:rPr lang="en-US" sz="4000" b="1" dirty="0">
                <a:solidFill>
                  <a:srgbClr val="C00000"/>
                </a:solidFill>
                <a:latin typeface="Times New Roman" panose="02020603050405020304" pitchFamily="18" charset="0"/>
                <a:cs typeface="Times New Roman" panose="02020603050405020304" pitchFamily="18" charset="0"/>
              </a:rPr>
              <a:t> Model ----</a:t>
            </a:r>
          </a:p>
          <a:p>
            <a:pPr marL="684000" lvl="1">
              <a:buFont typeface="Wingdings" panose="05000000000000000000" pitchFamily="2" charset="2"/>
              <a:buChar char="Ø"/>
            </a:pPr>
            <a:r>
              <a:rPr lang="en-US" sz="2800" b="1" dirty="0">
                <a:solidFill>
                  <a:srgbClr val="002060"/>
                </a:solidFill>
                <a:latin typeface="Times New Roman" panose="02020603050405020304" pitchFamily="18" charset="0"/>
                <a:cs typeface="Times New Roman" panose="02020603050405020304" pitchFamily="18" charset="0"/>
              </a:rPr>
              <a:t>Set of Register</a:t>
            </a:r>
          </a:p>
          <a:p>
            <a:pPr marL="684000" lvl="1">
              <a:buFont typeface="Wingdings" panose="05000000000000000000" pitchFamily="2" charset="2"/>
              <a:buChar char="Ø"/>
            </a:pPr>
            <a:r>
              <a:rPr lang="en-US" sz="2800" b="1" dirty="0">
                <a:solidFill>
                  <a:srgbClr val="002060"/>
                </a:solidFill>
                <a:latin typeface="Times New Roman" panose="02020603050405020304" pitchFamily="18" charset="0"/>
                <a:cs typeface="Times New Roman" panose="02020603050405020304" pitchFamily="18" charset="0"/>
              </a:rPr>
              <a:t>Data Structures </a:t>
            </a:r>
          </a:p>
          <a:p>
            <a:pPr marL="684000" lvl="1">
              <a:buFont typeface="Wingdings" panose="05000000000000000000" pitchFamily="2" charset="2"/>
              <a:buChar char="Ø"/>
            </a:pPr>
            <a:r>
              <a:rPr lang="en-US" sz="2800" b="1" dirty="0">
                <a:solidFill>
                  <a:srgbClr val="002060"/>
                </a:solidFill>
                <a:latin typeface="Times New Roman" panose="02020603050405020304" pitchFamily="18" charset="0"/>
                <a:cs typeface="Times New Roman" panose="02020603050405020304" pitchFamily="18" charset="0"/>
              </a:rPr>
              <a:t>Instructions</a:t>
            </a:r>
            <a:r>
              <a:rPr lang="en-US" sz="2800" b="1" dirty="0">
                <a:solidFill>
                  <a:schemeClr val="accent6"/>
                </a:solidFill>
                <a:latin typeface="Times New Roman" panose="02020603050405020304" pitchFamily="18" charset="0"/>
                <a:cs typeface="Times New Roman" panose="02020603050405020304" pitchFamily="18" charset="0"/>
              </a:rPr>
              <a:t> </a:t>
            </a:r>
            <a:endParaRPr lang="en-IN" b="1" dirty="0">
              <a:solidFill>
                <a:schemeClr val="accent6"/>
              </a:solidFill>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854927" y="186583"/>
            <a:ext cx="7516948" cy="582594"/>
          </a:xfrm>
        </p:spPr>
        <p:txBody>
          <a:bodyPr>
            <a:noAutofit/>
          </a:bodyPr>
          <a:lstStyle/>
          <a:p>
            <a:r>
              <a:rPr lang="en-US" sz="4800" b="1" dirty="0">
                <a:solidFill>
                  <a:srgbClr val="2501BF"/>
                </a:solidFill>
                <a:latin typeface="Times New Roman" pitchFamily="18" charset="0"/>
                <a:cs typeface="Times New Roman" pitchFamily="18" charset="0"/>
              </a:rPr>
              <a:t>System Level Architecture </a:t>
            </a:r>
            <a:endParaRPr lang="en-IN" sz="4800"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2F4B0E79-36DE-4E8B-9493-1B392D29F5D8}"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102</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pic>
        <p:nvPicPr>
          <p:cNvPr id="9" name="Picture 8">
            <a:extLst>
              <a:ext uri="{FF2B5EF4-FFF2-40B4-BE49-F238E27FC236}">
                <a16:creationId xmlns:a16="http://schemas.microsoft.com/office/drawing/2014/main" id="{7ADC4388-6F20-4303-9745-AA55B4A1A477}"/>
              </a:ext>
            </a:extLst>
          </p:cNvPr>
          <p:cNvPicPr>
            <a:picLocks noChangeAspect="1"/>
          </p:cNvPicPr>
          <p:nvPr/>
        </p:nvPicPr>
        <p:blipFill>
          <a:blip r:embed="rId3"/>
          <a:stretch>
            <a:fillRect/>
          </a:stretch>
        </p:blipFill>
        <p:spPr>
          <a:xfrm>
            <a:off x="4084320" y="1016199"/>
            <a:ext cx="7894320" cy="5705276"/>
          </a:xfrm>
          <a:prstGeom prst="rect">
            <a:avLst/>
          </a:prstGeom>
          <a:ln w="38100">
            <a:solidFill>
              <a:srgbClr val="2501BF"/>
            </a:solidFill>
          </a:ln>
        </p:spPr>
      </p:pic>
      <p:cxnSp>
        <p:nvCxnSpPr>
          <p:cNvPr id="10" name="Straight Connector 9"/>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75611" y="282584"/>
            <a:ext cx="4932218" cy="582594"/>
          </a:xfrm>
        </p:spPr>
        <p:txBody>
          <a:bodyPr>
            <a:noAutofit/>
          </a:bodyPr>
          <a:lstStyle/>
          <a:p>
            <a:r>
              <a:rPr lang="en-US" sz="4400" b="1" dirty="0">
                <a:solidFill>
                  <a:schemeClr val="accent2">
                    <a:lumMod val="75000"/>
                  </a:schemeClr>
                </a:solidFill>
              </a:rPr>
              <a:t>Register categories </a:t>
            </a:r>
            <a:br>
              <a:rPr lang="en-US" sz="4400" b="1" dirty="0">
                <a:solidFill>
                  <a:schemeClr val="accent2">
                    <a:lumMod val="75000"/>
                  </a:schemeClr>
                </a:solidFill>
              </a:rPr>
            </a:b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A43AFEA5-9C86-48CA-824B-1D12A85806AA}"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103</a:t>
            </a:fld>
            <a:endParaRPr lang="en-US"/>
          </a:p>
        </p:txBody>
      </p:sp>
      <p:sp>
        <p:nvSpPr>
          <p:cNvPr id="8" name="Footer Placeholder 7"/>
          <p:cNvSpPr>
            <a:spLocks noGrp="1"/>
          </p:cNvSpPr>
          <p:nvPr>
            <p:ph type="ftr" sz="quarter" idx="11"/>
          </p:nvPr>
        </p:nvSpPr>
        <p:spPr>
          <a:xfrm>
            <a:off x="3043645" y="6492875"/>
            <a:ext cx="6426925" cy="365125"/>
          </a:xfrm>
        </p:spPr>
        <p:txBody>
          <a:bodyPr/>
          <a:lstStyle/>
          <a:p>
            <a:pPr>
              <a:defRPr/>
            </a:pPr>
            <a:r>
              <a:rPr lang="en-GB"/>
              <a:t>Unit 1            Microprocessor and Microcontroller_CET2004B         2023-24     S3  </a:t>
            </a:r>
            <a:endParaRPr lang="en-US" dirty="0"/>
          </a:p>
        </p:txBody>
      </p:sp>
      <p:graphicFrame>
        <p:nvGraphicFramePr>
          <p:cNvPr id="2" name="Diagram 1">
            <a:extLst>
              <a:ext uri="{FF2B5EF4-FFF2-40B4-BE49-F238E27FC236}">
                <a16:creationId xmlns:a16="http://schemas.microsoft.com/office/drawing/2014/main" id="{DAD0EFD8-1C13-4855-9AFD-1A253DF951E9}"/>
              </a:ext>
            </a:extLst>
          </p:cNvPr>
          <p:cNvGraphicFramePr/>
          <p:nvPr>
            <p:extLst>
              <p:ext uri="{D42A27DB-BD31-4B8C-83A1-F6EECF244321}">
                <p14:modId xmlns:p14="http://schemas.microsoft.com/office/powerpoint/2010/main" val="1238123859"/>
              </p:ext>
            </p:extLst>
          </p:nvPr>
        </p:nvGraphicFramePr>
        <p:xfrm>
          <a:off x="-650240" y="-915661"/>
          <a:ext cx="12402969" cy="7266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p:cNvCxnSpPr/>
          <p:nvPr/>
        </p:nvCxnSpPr>
        <p:spPr>
          <a:xfrm flipV="1">
            <a:off x="5106" y="72501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835" y="6350960"/>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
          </p:nvPr>
        </p:nvSpPr>
        <p:spPr>
          <a:xfrm>
            <a:off x="248193" y="1081228"/>
            <a:ext cx="6348549" cy="5714383"/>
          </a:xfrm>
        </p:spPr>
        <p:txBody>
          <a:bodyPr>
            <a:normAutofit/>
          </a:bodyPr>
          <a:lstStyle/>
          <a:p>
            <a:pPr lvl="0" algn="l" rtl="0">
              <a:lnSpc>
                <a:spcPct val="90000"/>
              </a:lnSpc>
              <a:spcBef>
                <a:spcPts val="1000"/>
              </a:spcBef>
              <a:spcAft>
                <a:spcPts val="0"/>
              </a:spcAft>
              <a:buClr>
                <a:schemeClr val="dk1"/>
              </a:buClr>
              <a:buSzPts val="2800"/>
            </a:pPr>
            <a:r>
              <a:rPr lang="en-US" sz="2400" b="1" dirty="0">
                <a:solidFill>
                  <a:srgbClr val="C00000"/>
                </a:solidFill>
                <a:latin typeface="Times New Roman" panose="02020603050405020304" pitchFamily="18" charset="0"/>
                <a:cs typeface="Times New Roman" panose="02020603050405020304" pitchFamily="18" charset="0"/>
              </a:rPr>
              <a:t>General purpose registers </a:t>
            </a:r>
          </a:p>
          <a:p>
            <a:pPr lvl="1">
              <a:spcBef>
                <a:spcPts val="1000"/>
              </a:spcBef>
              <a:buClr>
                <a:schemeClr val="dk1"/>
              </a:buClr>
              <a:buSzPts val="2800"/>
            </a:pPr>
            <a:r>
              <a:rPr lang="en-US" sz="1800" b="1" dirty="0">
                <a:latin typeface="Times New Roman" panose="02020603050405020304" pitchFamily="18" charset="0"/>
                <a:cs typeface="Times New Roman" panose="02020603050405020304" pitchFamily="18" charset="0"/>
              </a:rPr>
              <a:t>EAX,EBX,ECX,EDX</a:t>
            </a:r>
            <a:endParaRPr lang="en-US" sz="1800" dirty="0">
              <a:latin typeface="Times New Roman" panose="02020603050405020304" pitchFamily="18" charset="0"/>
              <a:cs typeface="Times New Roman" panose="02020603050405020304" pitchFamily="18" charset="0"/>
            </a:endParaRPr>
          </a:p>
          <a:p>
            <a:pPr lvl="0" algn="l" rtl="0">
              <a:lnSpc>
                <a:spcPct val="90000"/>
              </a:lnSpc>
              <a:spcBef>
                <a:spcPts val="1000"/>
              </a:spcBef>
              <a:spcAft>
                <a:spcPts val="0"/>
              </a:spcAft>
              <a:buClr>
                <a:schemeClr val="dk1"/>
              </a:buClr>
              <a:buSzPts val="2800"/>
            </a:pPr>
            <a:r>
              <a:rPr lang="en-US" sz="2400" b="1" dirty="0">
                <a:solidFill>
                  <a:schemeClr val="accent6"/>
                </a:solidFill>
                <a:latin typeface="Times New Roman" panose="02020603050405020304" pitchFamily="18" charset="0"/>
                <a:cs typeface="Times New Roman" panose="02020603050405020304" pitchFamily="18" charset="0"/>
              </a:rPr>
              <a:t>Index Registers</a:t>
            </a:r>
            <a:endParaRPr lang="en-US" sz="2400" b="1" dirty="0">
              <a:latin typeface="Times New Roman" panose="02020603050405020304" pitchFamily="18" charset="0"/>
              <a:cs typeface="Times New Roman" panose="02020603050405020304" pitchFamily="18" charset="0"/>
            </a:endParaRPr>
          </a:p>
          <a:p>
            <a:pPr lvl="1">
              <a:spcBef>
                <a:spcPts val="1000"/>
              </a:spcBef>
              <a:buClr>
                <a:schemeClr val="dk1"/>
              </a:buClr>
              <a:buSzPts val="2800"/>
            </a:pPr>
            <a:r>
              <a:rPr lang="en-US" sz="1800" b="1" dirty="0">
                <a:latin typeface="Times New Roman" panose="02020603050405020304" pitchFamily="18" charset="0"/>
                <a:cs typeface="Times New Roman" panose="02020603050405020304" pitchFamily="18" charset="0"/>
              </a:rPr>
              <a:t>ESI,EDI</a:t>
            </a:r>
            <a:endParaRPr lang="en-US" sz="1800" dirty="0">
              <a:latin typeface="Times New Roman" panose="02020603050405020304" pitchFamily="18" charset="0"/>
              <a:cs typeface="Times New Roman" panose="02020603050405020304" pitchFamily="18" charset="0"/>
            </a:endParaRPr>
          </a:p>
          <a:p>
            <a:pPr lvl="0" algn="l" rtl="0">
              <a:lnSpc>
                <a:spcPct val="90000"/>
              </a:lnSpc>
              <a:spcBef>
                <a:spcPts val="1000"/>
              </a:spcBef>
              <a:spcAft>
                <a:spcPts val="0"/>
              </a:spcAft>
              <a:buClr>
                <a:schemeClr val="dk1"/>
              </a:buClr>
              <a:buSzPts val="2800"/>
            </a:pPr>
            <a:r>
              <a:rPr lang="en-US" sz="2400" b="1" dirty="0">
                <a:solidFill>
                  <a:srgbClr val="C00000"/>
                </a:solidFill>
                <a:latin typeface="Times New Roman" panose="02020603050405020304" pitchFamily="18" charset="0"/>
                <a:cs typeface="Times New Roman" panose="02020603050405020304" pitchFamily="18" charset="0"/>
              </a:rPr>
              <a:t>Pointer Registers</a:t>
            </a:r>
            <a:endParaRPr lang="en-US" sz="2000" b="1" dirty="0">
              <a:solidFill>
                <a:srgbClr val="C00000"/>
              </a:solidFill>
              <a:latin typeface="Times New Roman" panose="02020603050405020304" pitchFamily="18" charset="0"/>
              <a:cs typeface="Times New Roman" panose="02020603050405020304" pitchFamily="18" charset="0"/>
            </a:endParaRPr>
          </a:p>
          <a:p>
            <a:pPr lvl="1">
              <a:spcBef>
                <a:spcPts val="1000"/>
              </a:spcBef>
              <a:buClr>
                <a:schemeClr val="dk1"/>
              </a:buClr>
              <a:buSzPts val="2800"/>
            </a:pPr>
            <a:r>
              <a:rPr lang="en-US" sz="1800" b="1" dirty="0">
                <a:latin typeface="Times New Roman" panose="02020603050405020304" pitchFamily="18" charset="0"/>
                <a:cs typeface="Times New Roman" panose="02020603050405020304" pitchFamily="18" charset="0"/>
              </a:rPr>
              <a:t>ESP,EBP</a:t>
            </a:r>
            <a:endParaRPr lang="en-US" sz="1800" dirty="0">
              <a:latin typeface="Times New Roman" panose="02020603050405020304" pitchFamily="18" charset="0"/>
              <a:cs typeface="Times New Roman" panose="02020603050405020304" pitchFamily="18" charset="0"/>
            </a:endParaRPr>
          </a:p>
          <a:p>
            <a:pPr lvl="0" algn="l" rtl="0">
              <a:lnSpc>
                <a:spcPct val="90000"/>
              </a:lnSpc>
              <a:spcBef>
                <a:spcPts val="1000"/>
              </a:spcBef>
              <a:spcAft>
                <a:spcPts val="0"/>
              </a:spcAft>
              <a:buClr>
                <a:schemeClr val="dk1"/>
              </a:buClr>
              <a:buSzPts val="2800"/>
            </a:pPr>
            <a:r>
              <a:rPr lang="en-US" sz="2400" b="1" dirty="0">
                <a:solidFill>
                  <a:schemeClr val="accent6"/>
                </a:solidFill>
                <a:latin typeface="Times New Roman" panose="02020603050405020304" pitchFamily="18" charset="0"/>
                <a:cs typeface="Times New Roman" panose="02020603050405020304" pitchFamily="18" charset="0"/>
              </a:rPr>
              <a:t>Segment Registers </a:t>
            </a:r>
          </a:p>
          <a:p>
            <a:pPr lvl="1">
              <a:spcBef>
                <a:spcPts val="1000"/>
              </a:spcBef>
              <a:buClr>
                <a:schemeClr val="dk1"/>
              </a:buClr>
              <a:buSzPts val="2800"/>
            </a:pPr>
            <a:r>
              <a:rPr lang="en-US" sz="1800" b="1" dirty="0">
                <a:latin typeface="Times New Roman" panose="02020603050405020304" pitchFamily="18" charset="0"/>
                <a:cs typeface="Times New Roman" panose="02020603050405020304" pitchFamily="18" charset="0"/>
              </a:rPr>
              <a:t>DS,CS,SS,ES,FS,GS</a:t>
            </a:r>
            <a:endParaRPr lang="en-US" sz="1800" dirty="0">
              <a:latin typeface="Times New Roman" panose="02020603050405020304" pitchFamily="18" charset="0"/>
              <a:cs typeface="Times New Roman" panose="02020603050405020304" pitchFamily="18" charset="0"/>
            </a:endParaRPr>
          </a:p>
          <a:p>
            <a:pPr lvl="0" algn="l" rtl="0">
              <a:lnSpc>
                <a:spcPct val="90000"/>
              </a:lnSpc>
              <a:spcBef>
                <a:spcPts val="1000"/>
              </a:spcBef>
              <a:spcAft>
                <a:spcPts val="0"/>
              </a:spcAft>
              <a:buClr>
                <a:schemeClr val="dk1"/>
              </a:buClr>
              <a:buSzPts val="2800"/>
            </a:pP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8E4EADF-BBB8-4825-A649-E9332A047393}"/>
              </a:ext>
            </a:extLst>
          </p:cNvPr>
          <p:cNvSpPr txBox="1"/>
          <p:nvPr/>
        </p:nvSpPr>
        <p:spPr>
          <a:xfrm>
            <a:off x="9525832" y="13063"/>
            <a:ext cx="2743322" cy="5590248"/>
          </a:xfrm>
          <a:prstGeom prst="rect">
            <a:avLst/>
          </a:prstGeom>
          <a:noFill/>
        </p:spPr>
        <p:txBody>
          <a:bodyPr wrap="square" rtlCol="0">
            <a:spAutoFit/>
          </a:bodyPr>
          <a:lstStyle/>
          <a:p>
            <a:pPr marL="457200" lvl="0" indent="-457200" algn="l" rtl="0">
              <a:lnSpc>
                <a:spcPct val="90000"/>
              </a:lnSpc>
              <a:spcBef>
                <a:spcPts val="1000"/>
              </a:spcBef>
              <a:spcAft>
                <a:spcPts val="0"/>
              </a:spcAft>
              <a:buClr>
                <a:schemeClr val="dk1"/>
              </a:buClr>
              <a:buSzPts val="28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Flag Register</a:t>
            </a:r>
          </a:p>
          <a:p>
            <a:pPr marL="914400" lvl="1" indent="-457200">
              <a:spcBef>
                <a:spcPts val="1000"/>
              </a:spcBef>
              <a:buClr>
                <a:schemeClr val="dk1"/>
              </a:buClr>
              <a:buSzPts val="28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EFLAGS</a:t>
            </a:r>
          </a:p>
          <a:p>
            <a:pPr marL="457200" lvl="0" indent="-457200" algn="l" rtl="0">
              <a:lnSpc>
                <a:spcPct val="90000"/>
              </a:lnSpc>
              <a:spcBef>
                <a:spcPts val="1000"/>
              </a:spcBef>
              <a:spcAft>
                <a:spcPts val="0"/>
              </a:spcAft>
              <a:buClr>
                <a:schemeClr val="dk1"/>
              </a:buClr>
              <a:buSzPts val="2800"/>
              <a:buFont typeface="Arial" panose="020B0604020202020204" pitchFamily="34" charset="0"/>
              <a:buChar char="•"/>
            </a:pPr>
            <a:r>
              <a:rPr lang="en-US" sz="2000" b="1" dirty="0">
                <a:solidFill>
                  <a:schemeClr val="accent6"/>
                </a:solidFill>
                <a:latin typeface="Times New Roman" panose="02020603050405020304" pitchFamily="18" charset="0"/>
                <a:cs typeface="Times New Roman" panose="02020603050405020304" pitchFamily="18" charset="0"/>
              </a:rPr>
              <a:t>Memory Management Registers</a:t>
            </a:r>
          </a:p>
          <a:p>
            <a:pPr marL="914400" lvl="1" indent="-457200">
              <a:spcBef>
                <a:spcPts val="1000"/>
              </a:spcBef>
              <a:buClr>
                <a:schemeClr val="dk1"/>
              </a:buClr>
              <a:buSzPts val="28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GDTR, LDTR, TR, IDTR</a:t>
            </a:r>
          </a:p>
          <a:p>
            <a:pPr marL="457200" indent="-457200">
              <a:buClr>
                <a:schemeClr val="dk1"/>
              </a:buClr>
              <a:buSzPts val="28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Control Registers</a:t>
            </a:r>
          </a:p>
          <a:p>
            <a:pPr marL="914400" lvl="1" indent="-457200">
              <a:spcBef>
                <a:spcPts val="1000"/>
              </a:spcBef>
              <a:buClr>
                <a:schemeClr val="dk1"/>
              </a:buClr>
              <a:buSzPts val="28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CR0,CR1,CR2,CR3, CR4</a:t>
            </a:r>
          </a:p>
          <a:p>
            <a:pPr marL="457200" lvl="0" indent="-457200">
              <a:spcAft>
                <a:spcPts val="0"/>
              </a:spcAft>
              <a:buClr>
                <a:schemeClr val="dk1"/>
              </a:buClr>
              <a:buSzPts val="2800"/>
              <a:buFont typeface="Arial" panose="020B0604020202020204" pitchFamily="34" charset="0"/>
              <a:buChar char="•"/>
            </a:pPr>
            <a:r>
              <a:rPr lang="en-US" sz="2400" b="1" dirty="0">
                <a:solidFill>
                  <a:schemeClr val="accent6"/>
                </a:solidFill>
                <a:latin typeface="Times New Roman" panose="02020603050405020304" pitchFamily="18" charset="0"/>
                <a:cs typeface="Times New Roman" panose="02020603050405020304" pitchFamily="18" charset="0"/>
              </a:rPr>
              <a:t>Debug Registers </a:t>
            </a:r>
          </a:p>
          <a:p>
            <a:pPr marL="914400" lvl="1" indent="-457200">
              <a:spcBef>
                <a:spcPts val="1000"/>
              </a:spcBef>
              <a:buClr>
                <a:schemeClr val="dk1"/>
              </a:buClr>
              <a:buSzPts val="280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DR0, DR1, DR2, DR3, DR4, DR5, DR6, DR7</a:t>
            </a:r>
          </a:p>
        </p:txBody>
      </p:sp>
    </p:spTree>
    <p:extLst>
      <p:ext uri="{BB962C8B-B14F-4D97-AF65-F5344CB8AC3E}">
        <p14:creationId xmlns:p14="http://schemas.microsoft.com/office/powerpoint/2010/main" val="94219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xEl>
                                              <p:pRg st="2" end="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9565" y="1081228"/>
            <a:ext cx="5717177" cy="5714383"/>
          </a:xfrm>
        </p:spPr>
        <p:txBody>
          <a:bodyPr>
            <a:normAutofit/>
          </a:bodyPr>
          <a:lstStyle/>
          <a:p>
            <a:pPr lvl="0" algn="l" rtl="0">
              <a:lnSpc>
                <a:spcPct val="90000"/>
              </a:lnSpc>
              <a:spcBef>
                <a:spcPts val="1000"/>
              </a:spcBef>
              <a:spcAft>
                <a:spcPts val="0"/>
              </a:spcAft>
              <a:buClr>
                <a:schemeClr val="dk1"/>
              </a:buClr>
              <a:buSzPts val="2800"/>
            </a:pPr>
            <a:r>
              <a:rPr lang="en-US" sz="3500" b="1" dirty="0">
                <a:solidFill>
                  <a:srgbClr val="C00000"/>
                </a:solidFill>
                <a:latin typeface="Times New Roman" panose="02020603050405020304" pitchFamily="18" charset="0"/>
                <a:cs typeface="Times New Roman" panose="02020603050405020304" pitchFamily="18" charset="0"/>
              </a:rPr>
              <a:t>General purpose registers</a:t>
            </a:r>
            <a:r>
              <a:rPr lang="en-US" sz="3600" b="1" dirty="0">
                <a:solidFill>
                  <a:srgbClr val="C00000"/>
                </a:solidFill>
                <a:latin typeface="Times New Roman" panose="02020603050405020304" pitchFamily="18" charset="0"/>
                <a:cs typeface="Times New Roman" panose="02020603050405020304" pitchFamily="18" charset="0"/>
              </a:rPr>
              <a:t> </a:t>
            </a:r>
          </a:p>
          <a:p>
            <a:pPr lvl="1">
              <a:spcBef>
                <a:spcPts val="1000"/>
              </a:spcBef>
              <a:buClr>
                <a:schemeClr val="dk1"/>
              </a:buClr>
              <a:buSzPts val="2800"/>
            </a:pPr>
            <a:r>
              <a:rPr lang="en-US" sz="2800" b="1" dirty="0">
                <a:latin typeface="Times New Roman" panose="02020603050405020304" pitchFamily="18" charset="0"/>
                <a:cs typeface="Times New Roman" panose="02020603050405020304" pitchFamily="18" charset="0"/>
              </a:rPr>
              <a:t>EAX,EBX,ECX,EDX</a:t>
            </a:r>
            <a:endParaRPr lang="en-US" sz="2800" dirty="0">
              <a:latin typeface="Times New Roman" panose="02020603050405020304" pitchFamily="18" charset="0"/>
              <a:cs typeface="Times New Roman" panose="02020603050405020304" pitchFamily="18" charset="0"/>
            </a:endParaRPr>
          </a:p>
          <a:p>
            <a:pPr lvl="0" algn="l" rtl="0">
              <a:lnSpc>
                <a:spcPct val="90000"/>
              </a:lnSpc>
              <a:spcBef>
                <a:spcPts val="1000"/>
              </a:spcBef>
              <a:spcAft>
                <a:spcPts val="0"/>
              </a:spcAft>
              <a:buClr>
                <a:schemeClr val="dk1"/>
              </a:buClr>
              <a:buSzPts val="2800"/>
            </a:pPr>
            <a:r>
              <a:rPr lang="en-US" sz="3600" b="1" dirty="0">
                <a:solidFill>
                  <a:schemeClr val="accent6"/>
                </a:solidFill>
                <a:latin typeface="Times New Roman" panose="02020603050405020304" pitchFamily="18" charset="0"/>
                <a:cs typeface="Times New Roman" panose="02020603050405020304" pitchFamily="18" charset="0"/>
              </a:rPr>
              <a:t>Index Registers</a:t>
            </a:r>
            <a:endParaRPr lang="en-US" sz="3600" b="1" dirty="0">
              <a:latin typeface="Times New Roman" panose="02020603050405020304" pitchFamily="18" charset="0"/>
              <a:cs typeface="Times New Roman" panose="02020603050405020304" pitchFamily="18" charset="0"/>
            </a:endParaRPr>
          </a:p>
          <a:p>
            <a:pPr lvl="1">
              <a:spcBef>
                <a:spcPts val="1000"/>
              </a:spcBef>
              <a:buClr>
                <a:schemeClr val="dk1"/>
              </a:buClr>
              <a:buSzPts val="2800"/>
            </a:pPr>
            <a:r>
              <a:rPr lang="en-US" sz="2800" b="1" dirty="0">
                <a:latin typeface="Times New Roman" panose="02020603050405020304" pitchFamily="18" charset="0"/>
                <a:cs typeface="Times New Roman" panose="02020603050405020304" pitchFamily="18" charset="0"/>
              </a:rPr>
              <a:t>ESI,EDI</a:t>
            </a:r>
            <a:endParaRPr lang="en-US" sz="2800" dirty="0">
              <a:latin typeface="Times New Roman" panose="02020603050405020304" pitchFamily="18" charset="0"/>
              <a:cs typeface="Times New Roman" panose="02020603050405020304" pitchFamily="18" charset="0"/>
            </a:endParaRPr>
          </a:p>
          <a:p>
            <a:pPr lvl="0" algn="l" rtl="0">
              <a:lnSpc>
                <a:spcPct val="90000"/>
              </a:lnSpc>
              <a:spcBef>
                <a:spcPts val="1000"/>
              </a:spcBef>
              <a:spcAft>
                <a:spcPts val="0"/>
              </a:spcAft>
              <a:buClr>
                <a:schemeClr val="dk1"/>
              </a:buClr>
              <a:buSzPts val="2800"/>
            </a:pPr>
            <a:r>
              <a:rPr lang="en-US" sz="3600" b="1" dirty="0">
                <a:solidFill>
                  <a:srgbClr val="C00000"/>
                </a:solidFill>
                <a:latin typeface="Times New Roman" panose="02020603050405020304" pitchFamily="18" charset="0"/>
                <a:cs typeface="Times New Roman" panose="02020603050405020304" pitchFamily="18" charset="0"/>
              </a:rPr>
              <a:t>Pointer Registers</a:t>
            </a:r>
            <a:endParaRPr lang="en-US" sz="3200" b="1" dirty="0">
              <a:solidFill>
                <a:srgbClr val="C00000"/>
              </a:solidFill>
              <a:latin typeface="Times New Roman" panose="02020603050405020304" pitchFamily="18" charset="0"/>
              <a:cs typeface="Times New Roman" panose="02020603050405020304" pitchFamily="18" charset="0"/>
            </a:endParaRPr>
          </a:p>
          <a:p>
            <a:pPr lvl="1">
              <a:spcBef>
                <a:spcPts val="1000"/>
              </a:spcBef>
              <a:buClr>
                <a:schemeClr val="dk1"/>
              </a:buClr>
              <a:buSzPts val="2800"/>
            </a:pPr>
            <a:r>
              <a:rPr lang="en-US" sz="2800" b="1" dirty="0">
                <a:latin typeface="Times New Roman" panose="02020603050405020304" pitchFamily="18" charset="0"/>
                <a:cs typeface="Times New Roman" panose="02020603050405020304" pitchFamily="18" charset="0"/>
              </a:rPr>
              <a:t>ESP,EBP</a:t>
            </a:r>
            <a:endParaRPr lang="en-US" sz="2800" dirty="0">
              <a:latin typeface="Times New Roman" panose="02020603050405020304" pitchFamily="18" charset="0"/>
              <a:cs typeface="Times New Roman" panose="02020603050405020304" pitchFamily="18" charset="0"/>
            </a:endParaRPr>
          </a:p>
          <a:p>
            <a:pPr lvl="0" algn="l" rtl="0">
              <a:lnSpc>
                <a:spcPct val="90000"/>
              </a:lnSpc>
              <a:spcBef>
                <a:spcPts val="1000"/>
              </a:spcBef>
              <a:spcAft>
                <a:spcPts val="0"/>
              </a:spcAft>
              <a:buClr>
                <a:schemeClr val="dk1"/>
              </a:buClr>
              <a:buSzPts val="2800"/>
            </a:pPr>
            <a:r>
              <a:rPr lang="en-US" sz="3600" b="1" dirty="0">
                <a:solidFill>
                  <a:schemeClr val="accent6"/>
                </a:solidFill>
                <a:latin typeface="Times New Roman" panose="02020603050405020304" pitchFamily="18" charset="0"/>
                <a:cs typeface="Times New Roman" panose="02020603050405020304" pitchFamily="18" charset="0"/>
              </a:rPr>
              <a:t>Segment Registers </a:t>
            </a:r>
          </a:p>
          <a:p>
            <a:pPr lvl="1">
              <a:spcBef>
                <a:spcPts val="1000"/>
              </a:spcBef>
              <a:buClr>
                <a:schemeClr val="dk1"/>
              </a:buClr>
              <a:buSzPts val="2800"/>
            </a:pPr>
            <a:r>
              <a:rPr lang="en-US" sz="2800" b="1" dirty="0">
                <a:latin typeface="Times New Roman" panose="02020603050405020304" pitchFamily="18" charset="0"/>
                <a:cs typeface="Times New Roman" panose="02020603050405020304" pitchFamily="18" charset="0"/>
              </a:rPr>
              <a:t>DS,CS,SS,ES,FS,GS</a:t>
            </a:r>
            <a:endParaRPr lang="en-US" sz="2800" dirty="0">
              <a:latin typeface="Times New Roman" panose="02020603050405020304" pitchFamily="18" charset="0"/>
              <a:cs typeface="Times New Roman" panose="02020603050405020304" pitchFamily="18" charset="0"/>
            </a:endParaRPr>
          </a:p>
          <a:p>
            <a:pPr lvl="0" algn="l" rtl="0">
              <a:lnSpc>
                <a:spcPct val="90000"/>
              </a:lnSpc>
              <a:spcBef>
                <a:spcPts val="1000"/>
              </a:spcBef>
              <a:spcAft>
                <a:spcPts val="0"/>
              </a:spcAft>
              <a:buClr>
                <a:schemeClr val="dk1"/>
              </a:buClr>
              <a:buSzPts val="2800"/>
            </a:pPr>
            <a:endParaRPr lang="en-US"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901163" y="130839"/>
            <a:ext cx="9452637" cy="582594"/>
          </a:xfrm>
        </p:spPr>
        <p:txBody>
          <a:bodyPr>
            <a:noAutofit/>
          </a:bodyPr>
          <a:lstStyle/>
          <a:p>
            <a:r>
              <a:rPr lang="en-US" sz="6600" b="1" dirty="0">
                <a:solidFill>
                  <a:srgbClr val="2501BF"/>
                </a:solidFill>
                <a:latin typeface="Times New Roman" pitchFamily="18" charset="0"/>
                <a:cs typeface="Times New Roman" pitchFamily="18" charset="0"/>
              </a:rPr>
              <a:t>Register Categories </a:t>
            </a:r>
            <a:endParaRPr lang="en-IN" sz="6600"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8FC954CA-191B-429F-A1DE-3640A3AB234D}"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104</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2" name="TextBox 1">
            <a:extLst>
              <a:ext uri="{FF2B5EF4-FFF2-40B4-BE49-F238E27FC236}">
                <a16:creationId xmlns:a16="http://schemas.microsoft.com/office/drawing/2014/main" id="{D8E4EADF-BBB8-4825-A649-E9332A047393}"/>
              </a:ext>
            </a:extLst>
          </p:cNvPr>
          <p:cNvSpPr txBox="1"/>
          <p:nvPr/>
        </p:nvSpPr>
        <p:spPr>
          <a:xfrm>
            <a:off x="6277349" y="1081228"/>
            <a:ext cx="6236867" cy="4759252"/>
          </a:xfrm>
          <a:prstGeom prst="rect">
            <a:avLst/>
          </a:prstGeom>
          <a:noFill/>
        </p:spPr>
        <p:txBody>
          <a:bodyPr wrap="square" rtlCol="0">
            <a:spAutoFit/>
          </a:bodyPr>
          <a:lstStyle/>
          <a:p>
            <a:pPr marL="457200" lvl="0" indent="-457200" algn="l" rtl="0">
              <a:lnSpc>
                <a:spcPct val="90000"/>
              </a:lnSpc>
              <a:spcBef>
                <a:spcPts val="1000"/>
              </a:spcBef>
              <a:spcAft>
                <a:spcPts val="0"/>
              </a:spcAft>
              <a:buClr>
                <a:schemeClr val="dk1"/>
              </a:buClr>
              <a:buSzPts val="2800"/>
              <a:buFont typeface="Arial" panose="020B0604020202020204" pitchFamily="34" charset="0"/>
              <a:buChar char="•"/>
            </a:pPr>
            <a:r>
              <a:rPr lang="en-US" sz="3200" b="1" dirty="0">
                <a:solidFill>
                  <a:srgbClr val="C00000"/>
                </a:solidFill>
                <a:latin typeface="Times New Roman" panose="02020603050405020304" pitchFamily="18" charset="0"/>
                <a:cs typeface="Times New Roman" panose="02020603050405020304" pitchFamily="18" charset="0"/>
              </a:rPr>
              <a:t>Flag Register</a:t>
            </a:r>
          </a:p>
          <a:p>
            <a:pPr marL="914400" lvl="1" indent="-457200">
              <a:spcBef>
                <a:spcPts val="1000"/>
              </a:spcBef>
              <a:buClr>
                <a:schemeClr val="dk1"/>
              </a:buClr>
              <a:buSzPts val="28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EFLAGS</a:t>
            </a:r>
          </a:p>
          <a:p>
            <a:pPr marL="457200" lvl="0" indent="-457200" algn="l" rtl="0">
              <a:lnSpc>
                <a:spcPct val="90000"/>
              </a:lnSpc>
              <a:spcBef>
                <a:spcPts val="1000"/>
              </a:spcBef>
              <a:spcAft>
                <a:spcPts val="0"/>
              </a:spcAft>
              <a:buClr>
                <a:schemeClr val="dk1"/>
              </a:buClr>
              <a:buSzPts val="2800"/>
              <a:buFont typeface="Arial" panose="020B0604020202020204" pitchFamily="34" charset="0"/>
              <a:buChar char="•"/>
            </a:pPr>
            <a:r>
              <a:rPr lang="en-US" sz="2800" b="1" dirty="0">
                <a:solidFill>
                  <a:schemeClr val="accent6"/>
                </a:solidFill>
                <a:latin typeface="Times New Roman" panose="02020603050405020304" pitchFamily="18" charset="0"/>
                <a:cs typeface="Times New Roman" panose="02020603050405020304" pitchFamily="18" charset="0"/>
              </a:rPr>
              <a:t>Memory Management Registers</a:t>
            </a:r>
          </a:p>
          <a:p>
            <a:pPr marL="914400" lvl="1" indent="-457200">
              <a:spcBef>
                <a:spcPts val="1000"/>
              </a:spcBef>
              <a:buClr>
                <a:schemeClr val="dk1"/>
              </a:buClr>
              <a:buSzPts val="28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GDTR, LDTR, TR, IDTR</a:t>
            </a:r>
          </a:p>
          <a:p>
            <a:pPr marL="457200" indent="-457200">
              <a:buClr>
                <a:schemeClr val="dk1"/>
              </a:buClr>
              <a:buSzPts val="2800"/>
              <a:buFont typeface="Arial" panose="020B0604020202020204" pitchFamily="34" charset="0"/>
              <a:buChar char="•"/>
            </a:pPr>
            <a:r>
              <a:rPr lang="en-US" sz="3200" b="1" dirty="0">
                <a:solidFill>
                  <a:srgbClr val="C00000"/>
                </a:solidFill>
                <a:latin typeface="Times New Roman" panose="02020603050405020304" pitchFamily="18" charset="0"/>
                <a:cs typeface="Times New Roman" panose="02020603050405020304" pitchFamily="18" charset="0"/>
              </a:rPr>
              <a:t>Control Registers</a:t>
            </a:r>
          </a:p>
          <a:p>
            <a:pPr marL="914400" lvl="1" indent="-457200">
              <a:spcBef>
                <a:spcPts val="1000"/>
              </a:spcBef>
              <a:buClr>
                <a:schemeClr val="dk1"/>
              </a:buClr>
              <a:buSzPts val="28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CR0,CR1,CR2,CR3, CR4</a:t>
            </a:r>
          </a:p>
          <a:p>
            <a:pPr marL="457200" lvl="0" indent="-457200">
              <a:spcAft>
                <a:spcPts val="0"/>
              </a:spcAft>
              <a:buClr>
                <a:schemeClr val="dk1"/>
              </a:buClr>
              <a:buSzPts val="2800"/>
              <a:buFont typeface="Arial" panose="020B0604020202020204" pitchFamily="34" charset="0"/>
              <a:buChar char="•"/>
            </a:pPr>
            <a:r>
              <a:rPr lang="en-US" sz="3200" b="1" dirty="0">
                <a:solidFill>
                  <a:schemeClr val="accent6"/>
                </a:solidFill>
                <a:latin typeface="Times New Roman" panose="02020603050405020304" pitchFamily="18" charset="0"/>
                <a:cs typeface="Times New Roman" panose="02020603050405020304" pitchFamily="18" charset="0"/>
              </a:rPr>
              <a:t>Debug Registers </a:t>
            </a:r>
          </a:p>
          <a:p>
            <a:pPr marL="914400" lvl="1" indent="-457200">
              <a:spcBef>
                <a:spcPts val="1000"/>
              </a:spcBef>
              <a:buClr>
                <a:schemeClr val="dk1"/>
              </a:buClr>
              <a:buSzPts val="28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DR0, DR1, DR2, DR3, DR4, DR5, DR6, DR7</a:t>
            </a:r>
          </a:p>
        </p:txBody>
      </p:sp>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45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9BE3E6C8-1285-4D5A-851B-2FCF831E7C4C}"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105</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3" name="Content Placeholder 2">
            <a:extLst>
              <a:ext uri="{FF2B5EF4-FFF2-40B4-BE49-F238E27FC236}">
                <a16:creationId xmlns:a16="http://schemas.microsoft.com/office/drawing/2014/main" id="{A4A56E20-57D0-4946-910E-20D74A74C089}"/>
              </a:ext>
            </a:extLst>
          </p:cNvPr>
          <p:cNvSpPr>
            <a:spLocks noGrp="1"/>
          </p:cNvSpPr>
          <p:nvPr>
            <p:ph idx="1"/>
          </p:nvPr>
        </p:nvSpPr>
        <p:spPr>
          <a:xfrm>
            <a:off x="929639" y="2201431"/>
            <a:ext cx="2903221" cy="1525442"/>
          </a:xfrm>
          <a:ln w="9525">
            <a:solidFill>
              <a:schemeClr val="tx1"/>
            </a:solidFill>
          </a:ln>
        </p:spPr>
        <p:txBody>
          <a:bodyPr>
            <a:noAutofit/>
          </a:bodyPr>
          <a:lstStyle/>
          <a:p>
            <a:pPr marL="0" indent="0">
              <a:buNone/>
            </a:pPr>
            <a:r>
              <a:rPr lang="en-US" sz="4400" dirty="0">
                <a:solidFill>
                  <a:srgbClr val="C00000"/>
                </a:solidFill>
                <a:latin typeface="Times New Roman" panose="02020603050405020304" pitchFamily="18" charset="0"/>
                <a:cs typeface="Times New Roman" panose="02020603050405020304" pitchFamily="18" charset="0"/>
              </a:rPr>
              <a:t>Application Registers </a:t>
            </a:r>
            <a:endParaRPr lang="en-IN" sz="4400" dirty="0">
              <a:solidFill>
                <a:srgbClr val="C0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CEB00E8-BF01-454E-9437-7428A512951B}"/>
              </a:ext>
            </a:extLst>
          </p:cNvPr>
          <p:cNvPicPr>
            <a:picLocks noChangeAspect="1"/>
          </p:cNvPicPr>
          <p:nvPr/>
        </p:nvPicPr>
        <p:blipFill>
          <a:blip r:embed="rId3"/>
          <a:stretch>
            <a:fillRect/>
          </a:stretch>
        </p:blipFill>
        <p:spPr>
          <a:xfrm>
            <a:off x="4084320" y="245103"/>
            <a:ext cx="7646126" cy="5927098"/>
          </a:xfrm>
          <a:prstGeom prst="rect">
            <a:avLst/>
          </a:prstGeom>
          <a:ln w="38100">
            <a:solidFill>
              <a:srgbClr val="002060"/>
            </a:solidFill>
          </a:ln>
        </p:spPr>
      </p:pic>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65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0153"/>
            <a:ext cx="11140440" cy="5304943"/>
          </a:xfrm>
          <a:solidFill>
            <a:schemeClr val="accent2">
              <a:lumMod val="20000"/>
              <a:lumOff val="80000"/>
            </a:schemeClr>
          </a:solidFill>
          <a:ln>
            <a:solidFill>
              <a:schemeClr val="tx1"/>
            </a:solidFill>
          </a:ln>
        </p:spPr>
        <p:txBody>
          <a:bodyPr>
            <a:normAutofit/>
          </a:bodyPr>
          <a:lstStyle/>
          <a:p>
            <a:endParaRPr lang="en-US" dirty="0">
              <a:solidFill>
                <a:schemeClr val="accent6"/>
              </a:solidFill>
            </a:endParaRPr>
          </a:p>
          <a:p>
            <a:endParaRPr lang="en-US" dirty="0">
              <a:solidFill>
                <a:schemeClr val="accent6"/>
              </a:solidFill>
            </a:endParaRPr>
          </a:p>
          <a:p>
            <a:pPr>
              <a:buFont typeface="Wingdings" panose="05000000000000000000" pitchFamily="2" charset="2"/>
              <a:buChar char="Ø"/>
            </a:pPr>
            <a:r>
              <a:rPr lang="en-US" sz="3600" b="1" dirty="0">
                <a:solidFill>
                  <a:srgbClr val="C00000"/>
                </a:solidFill>
                <a:latin typeface="Bookman Old Style" panose="02050604050505020204" pitchFamily="18" charset="0"/>
              </a:rPr>
              <a:t>Six</a:t>
            </a:r>
            <a:r>
              <a:rPr lang="en-US" sz="3600" dirty="0">
                <a:solidFill>
                  <a:schemeClr val="accent6"/>
                </a:solidFill>
                <a:latin typeface="Bookman Old Style" panose="02050604050505020204" pitchFamily="18" charset="0"/>
              </a:rPr>
              <a:t> Segment Registers </a:t>
            </a:r>
          </a:p>
          <a:p>
            <a:pPr>
              <a:buFont typeface="Wingdings" panose="05000000000000000000" pitchFamily="2" charset="2"/>
              <a:buChar char="Ø"/>
            </a:pPr>
            <a:r>
              <a:rPr lang="en-US" sz="3200" dirty="0">
                <a:solidFill>
                  <a:schemeClr val="accent6"/>
                </a:solidFill>
                <a:latin typeface="Bookman Old Style" panose="02050604050505020204" pitchFamily="18" charset="0"/>
              </a:rPr>
              <a:t>Each with </a:t>
            </a:r>
            <a:r>
              <a:rPr lang="en-US" sz="3200" b="1" dirty="0">
                <a:solidFill>
                  <a:schemeClr val="accent6"/>
                </a:solidFill>
                <a:latin typeface="Bookman Old Style" panose="02050604050505020204" pitchFamily="18" charset="0"/>
              </a:rPr>
              <a:t>16 bit </a:t>
            </a:r>
            <a:r>
              <a:rPr lang="en-US" sz="3200" dirty="0">
                <a:solidFill>
                  <a:schemeClr val="accent6"/>
                </a:solidFill>
                <a:latin typeface="Bookman Old Style" panose="02050604050505020204" pitchFamily="18" charset="0"/>
              </a:rPr>
              <a:t>capacity</a:t>
            </a:r>
          </a:p>
          <a:p>
            <a:pPr>
              <a:buFont typeface="Wingdings" panose="05000000000000000000" pitchFamily="2" charset="2"/>
              <a:buChar char="Ø"/>
            </a:pPr>
            <a:r>
              <a:rPr lang="en-US" sz="3200" dirty="0">
                <a:latin typeface="Bookman Old Style" panose="02050604050505020204" pitchFamily="18" charset="0"/>
              </a:rPr>
              <a:t>Used to hold distinct content </a:t>
            </a:r>
          </a:p>
          <a:p>
            <a:pPr lvl="1"/>
            <a:r>
              <a:rPr lang="en-US" sz="2800" b="1" dirty="0">
                <a:solidFill>
                  <a:schemeClr val="accent2">
                    <a:lumMod val="75000"/>
                  </a:schemeClr>
                </a:solidFill>
                <a:latin typeface="Bookman Old Style" panose="02050604050505020204" pitchFamily="18" charset="0"/>
              </a:rPr>
              <a:t>Code</a:t>
            </a:r>
          </a:p>
          <a:p>
            <a:pPr lvl="1"/>
            <a:r>
              <a:rPr lang="en-US" sz="2800" b="1" dirty="0">
                <a:solidFill>
                  <a:schemeClr val="accent2">
                    <a:lumMod val="75000"/>
                  </a:schemeClr>
                </a:solidFill>
                <a:latin typeface="Bookman Old Style" panose="02050604050505020204" pitchFamily="18" charset="0"/>
              </a:rPr>
              <a:t>Data</a:t>
            </a:r>
          </a:p>
          <a:p>
            <a:pPr lvl="1"/>
            <a:r>
              <a:rPr lang="en-US" sz="2800" b="1" dirty="0">
                <a:solidFill>
                  <a:schemeClr val="accent2">
                    <a:lumMod val="75000"/>
                  </a:schemeClr>
                </a:solidFill>
                <a:latin typeface="Bookman Old Style" panose="02050604050505020204" pitchFamily="18" charset="0"/>
              </a:rPr>
              <a:t>Stack </a:t>
            </a:r>
            <a:endParaRPr lang="en-IN" b="1" dirty="0">
              <a:solidFill>
                <a:schemeClr val="accent2">
                  <a:lumMod val="75000"/>
                </a:schemeClr>
              </a:solidFill>
              <a:latin typeface="Bookman Old Style" panose="02050604050505020204" pitchFamily="18" charset="0"/>
            </a:endParaRPr>
          </a:p>
        </p:txBody>
      </p:sp>
      <p:sp>
        <p:nvSpPr>
          <p:cNvPr id="4" name="Title 1"/>
          <p:cNvSpPr>
            <a:spLocks noGrp="1"/>
          </p:cNvSpPr>
          <p:nvPr>
            <p:ph type="title"/>
          </p:nvPr>
        </p:nvSpPr>
        <p:spPr>
          <a:xfrm>
            <a:off x="2155371" y="108252"/>
            <a:ext cx="6043749" cy="582594"/>
          </a:xfrm>
        </p:spPr>
        <p:txBody>
          <a:bodyPr>
            <a:noAutofit/>
          </a:bodyPr>
          <a:lstStyle/>
          <a:p>
            <a:r>
              <a:rPr lang="en-US" sz="4800" b="1" dirty="0">
                <a:solidFill>
                  <a:srgbClr val="2501BF"/>
                </a:solidFill>
                <a:latin typeface="Times New Roman" pitchFamily="18" charset="0"/>
                <a:cs typeface="Times New Roman" pitchFamily="18" charset="0"/>
              </a:rPr>
              <a:t>Segment Registers</a:t>
            </a:r>
            <a:endParaRPr lang="en-IN" sz="4800"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67899C34-F044-4A08-AFD2-9224C8CA4894}"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106</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pic>
        <p:nvPicPr>
          <p:cNvPr id="11" name="Picture 10">
            <a:extLst>
              <a:ext uri="{FF2B5EF4-FFF2-40B4-BE49-F238E27FC236}">
                <a16:creationId xmlns:a16="http://schemas.microsoft.com/office/drawing/2014/main" id="{E361CDA6-0EC4-402F-A873-F0F31A51DAD0}"/>
              </a:ext>
            </a:extLst>
          </p:cNvPr>
          <p:cNvPicPr>
            <a:picLocks noChangeAspect="1"/>
          </p:cNvPicPr>
          <p:nvPr/>
        </p:nvPicPr>
        <p:blipFill>
          <a:blip r:embed="rId3"/>
          <a:stretch>
            <a:fillRect/>
          </a:stretch>
        </p:blipFill>
        <p:spPr>
          <a:xfrm>
            <a:off x="7236823" y="1139784"/>
            <a:ext cx="4531440" cy="4738502"/>
          </a:xfrm>
          <a:prstGeom prst="rect">
            <a:avLst/>
          </a:prstGeom>
          <a:ln w="38100">
            <a:solidFill>
              <a:srgbClr val="2501BF"/>
            </a:solidFill>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18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7CE1993-AF38-4612-98E9-0A2BAC7158DC}"/>
              </a:ext>
            </a:extLst>
          </p:cNvPr>
          <p:cNvPicPr>
            <a:picLocks noGrp="1" noChangeAspect="1"/>
          </p:cNvPicPr>
          <p:nvPr>
            <p:ph idx="1"/>
          </p:nvPr>
        </p:nvPicPr>
        <p:blipFill>
          <a:blip r:embed="rId2"/>
          <a:stretch>
            <a:fillRect/>
          </a:stretch>
        </p:blipFill>
        <p:spPr>
          <a:xfrm>
            <a:off x="838200" y="949104"/>
            <a:ext cx="11062502" cy="3396144"/>
          </a:xfrm>
          <a:ln w="28575">
            <a:solidFill>
              <a:srgbClr val="2501BF"/>
            </a:solidFill>
          </a:ln>
        </p:spPr>
      </p:pic>
      <p:sp>
        <p:nvSpPr>
          <p:cNvPr id="4" name="Title 1"/>
          <p:cNvSpPr>
            <a:spLocks noGrp="1"/>
          </p:cNvSpPr>
          <p:nvPr>
            <p:ph type="title"/>
          </p:nvPr>
        </p:nvSpPr>
        <p:spPr>
          <a:xfrm>
            <a:off x="1088451" y="175642"/>
            <a:ext cx="5864901" cy="582594"/>
          </a:xfrm>
        </p:spPr>
        <p:txBody>
          <a:bodyPr>
            <a:noAutofit/>
          </a:bodyPr>
          <a:lstStyle/>
          <a:p>
            <a:r>
              <a:rPr lang="en-US" sz="5400" b="1" dirty="0">
                <a:solidFill>
                  <a:srgbClr val="2501BF"/>
                </a:solidFill>
                <a:latin typeface="Times New Roman" pitchFamily="18" charset="0"/>
                <a:cs typeface="Times New Roman" pitchFamily="18" charset="0"/>
              </a:rPr>
              <a:t>EFLAG Registers</a:t>
            </a:r>
            <a:endParaRPr lang="en-IN" sz="5400"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3"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3B0D2004-C8E0-4411-AA82-B25C109F1FDF}" type="datetime1">
              <a:rPr lang="en-US" smtClean="0"/>
              <a:t>9/10/2023</a:t>
            </a:fld>
            <a:endParaRPr lang="en-US"/>
          </a:p>
        </p:txBody>
      </p:sp>
      <p:sp>
        <p:nvSpPr>
          <p:cNvPr id="7" name="Slide Number Placeholder 6"/>
          <p:cNvSpPr>
            <a:spLocks noGrp="1"/>
          </p:cNvSpPr>
          <p:nvPr>
            <p:ph type="sldNum" sz="quarter" idx="12"/>
          </p:nvPr>
        </p:nvSpPr>
        <p:spPr>
          <a:xfrm>
            <a:off x="9157503" y="6458750"/>
            <a:ext cx="2743200" cy="365125"/>
          </a:xfrm>
        </p:spPr>
        <p:txBody>
          <a:bodyPr/>
          <a:lstStyle/>
          <a:p>
            <a:pPr>
              <a:defRPr/>
            </a:pPr>
            <a:fld id="{86E3E4F9-1BBA-46FB-A770-05CF0AA7799E}" type="slidenum">
              <a:rPr lang="en-US" smtClean="0"/>
              <a:pPr>
                <a:defRPr/>
              </a:pPr>
              <a:t>107</a:t>
            </a:fld>
            <a:endParaRPr lang="en-US" dirty="0"/>
          </a:p>
        </p:txBody>
      </p:sp>
      <p:sp>
        <p:nvSpPr>
          <p:cNvPr id="8" name="Footer Placeholder 7"/>
          <p:cNvSpPr>
            <a:spLocks noGrp="1"/>
          </p:cNvSpPr>
          <p:nvPr>
            <p:ph type="ftr" sz="quarter" idx="11"/>
          </p:nvPr>
        </p:nvSpPr>
        <p:spPr>
          <a:xfrm>
            <a:off x="4669110" y="6459178"/>
            <a:ext cx="4114800" cy="365125"/>
          </a:xfrm>
        </p:spPr>
        <p:txBody>
          <a:bodyPr/>
          <a:lstStyle/>
          <a:p>
            <a:pPr>
              <a:defRPr/>
            </a:pPr>
            <a:r>
              <a:rPr lang="en-GB"/>
              <a:t>Unit 1            Microprocessor and Microcontroller_CET2004B         2023-24     S3  </a:t>
            </a:r>
            <a:endParaRPr lang="en-US" dirty="0"/>
          </a:p>
        </p:txBody>
      </p:sp>
      <p:sp>
        <p:nvSpPr>
          <p:cNvPr id="17" name="Rectangle 16">
            <a:extLst>
              <a:ext uri="{FF2B5EF4-FFF2-40B4-BE49-F238E27FC236}">
                <a16:creationId xmlns:a16="http://schemas.microsoft.com/office/drawing/2014/main" id="{3942090B-C38B-4DCB-AA77-F9898D0F94D0}"/>
              </a:ext>
            </a:extLst>
          </p:cNvPr>
          <p:cNvSpPr/>
          <p:nvPr/>
        </p:nvSpPr>
        <p:spPr>
          <a:xfrm>
            <a:off x="8236045" y="583979"/>
            <a:ext cx="3094074" cy="1924493"/>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23" name="Straight Connector 2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0" y="6350788"/>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7F0504FC-337E-4E50-9073-ED110D9D39BF}"/>
              </a:ext>
            </a:extLst>
          </p:cNvPr>
          <p:cNvGrpSpPr/>
          <p:nvPr/>
        </p:nvGrpSpPr>
        <p:grpSpPr>
          <a:xfrm>
            <a:off x="1227154" y="4561114"/>
            <a:ext cx="9717060" cy="1636725"/>
            <a:chOff x="862054" y="4578769"/>
            <a:chExt cx="9717060" cy="1880409"/>
          </a:xfrm>
        </p:grpSpPr>
        <p:sp>
          <p:nvSpPr>
            <p:cNvPr id="29" name="Rectangle: Rounded Corners 10">
              <a:extLst>
                <a:ext uri="{FF2B5EF4-FFF2-40B4-BE49-F238E27FC236}">
                  <a16:creationId xmlns:a16="http://schemas.microsoft.com/office/drawing/2014/main" id="{7D9990B1-5529-4D63-A8CD-2FB16F6A7AE1}"/>
                </a:ext>
              </a:extLst>
            </p:cNvPr>
            <p:cNvSpPr/>
            <p:nvPr/>
          </p:nvSpPr>
          <p:spPr>
            <a:xfrm>
              <a:off x="862054" y="4578769"/>
              <a:ext cx="1562991" cy="873760"/>
            </a:xfrm>
            <a:prstGeom prst="roundRect">
              <a:avLst/>
            </a:prstGeom>
            <a:solidFill>
              <a:srgbClr val="FFFF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Carry Flag </a:t>
              </a:r>
              <a:endParaRPr lang="en-IN" sz="2800" dirty="0">
                <a:latin typeface="Times New Roman" panose="02020603050405020304" pitchFamily="18" charset="0"/>
                <a:cs typeface="Times New Roman" panose="02020603050405020304" pitchFamily="18" charset="0"/>
              </a:endParaRPr>
            </a:p>
          </p:txBody>
        </p:sp>
        <p:sp>
          <p:nvSpPr>
            <p:cNvPr id="30" name="Rectangle: Rounded Corners 11">
              <a:extLst>
                <a:ext uri="{FF2B5EF4-FFF2-40B4-BE49-F238E27FC236}">
                  <a16:creationId xmlns:a16="http://schemas.microsoft.com/office/drawing/2014/main" id="{C0D3A819-C020-4858-86D7-261A9FE4CD61}"/>
                </a:ext>
              </a:extLst>
            </p:cNvPr>
            <p:cNvSpPr/>
            <p:nvPr/>
          </p:nvSpPr>
          <p:spPr>
            <a:xfrm>
              <a:off x="1612886" y="5477456"/>
              <a:ext cx="1562991" cy="873760"/>
            </a:xfrm>
            <a:prstGeom prst="roundRect">
              <a:avLst/>
            </a:prstGeom>
            <a:solidFill>
              <a:srgbClr val="FFFF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Parity Flag </a:t>
              </a:r>
              <a:endParaRPr lang="en-IN" sz="2800" dirty="0">
                <a:latin typeface="Times New Roman" panose="02020603050405020304" pitchFamily="18" charset="0"/>
                <a:cs typeface="Times New Roman" panose="02020603050405020304" pitchFamily="18" charset="0"/>
              </a:endParaRPr>
            </a:p>
          </p:txBody>
        </p:sp>
        <p:sp>
          <p:nvSpPr>
            <p:cNvPr id="31" name="Rectangle: Rounded Corners 12">
              <a:extLst>
                <a:ext uri="{FF2B5EF4-FFF2-40B4-BE49-F238E27FC236}">
                  <a16:creationId xmlns:a16="http://schemas.microsoft.com/office/drawing/2014/main" id="{66F7E72D-6099-4847-88B9-2F7C3634327C}"/>
                </a:ext>
              </a:extLst>
            </p:cNvPr>
            <p:cNvSpPr/>
            <p:nvPr/>
          </p:nvSpPr>
          <p:spPr>
            <a:xfrm>
              <a:off x="2818928" y="4578769"/>
              <a:ext cx="1562991" cy="873760"/>
            </a:xfrm>
            <a:prstGeom prst="roundRect">
              <a:avLst/>
            </a:prstGeom>
            <a:solidFill>
              <a:srgbClr val="FFFF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Auxiliary Flag </a:t>
              </a:r>
              <a:endParaRPr lang="en-IN" sz="2800" dirty="0">
                <a:latin typeface="Times New Roman" panose="02020603050405020304" pitchFamily="18" charset="0"/>
                <a:cs typeface="Times New Roman" panose="02020603050405020304" pitchFamily="18" charset="0"/>
              </a:endParaRPr>
            </a:p>
          </p:txBody>
        </p:sp>
        <p:sp>
          <p:nvSpPr>
            <p:cNvPr id="32" name="Rectangle: Rounded Corners 13">
              <a:extLst>
                <a:ext uri="{FF2B5EF4-FFF2-40B4-BE49-F238E27FC236}">
                  <a16:creationId xmlns:a16="http://schemas.microsoft.com/office/drawing/2014/main" id="{83FBDA2A-B4B4-4A67-AA4A-887CEFFA4B0E}"/>
                </a:ext>
              </a:extLst>
            </p:cNvPr>
            <p:cNvSpPr/>
            <p:nvPr/>
          </p:nvSpPr>
          <p:spPr>
            <a:xfrm>
              <a:off x="3600423" y="5477456"/>
              <a:ext cx="1562991" cy="873760"/>
            </a:xfrm>
            <a:prstGeom prst="roundRect">
              <a:avLst/>
            </a:prstGeom>
            <a:solidFill>
              <a:srgbClr val="FFFF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Zero</a:t>
              </a:r>
            </a:p>
            <a:p>
              <a:pPr algn="ctr"/>
              <a:r>
                <a:rPr lang="en-US" sz="2800" dirty="0">
                  <a:latin typeface="Times New Roman" panose="02020603050405020304" pitchFamily="18" charset="0"/>
                  <a:cs typeface="Times New Roman" panose="02020603050405020304" pitchFamily="18" charset="0"/>
                </a:rPr>
                <a:t> Flag </a:t>
              </a:r>
              <a:endParaRPr lang="en-IN" sz="2800" dirty="0">
                <a:latin typeface="Times New Roman" panose="02020603050405020304" pitchFamily="18" charset="0"/>
                <a:cs typeface="Times New Roman" panose="02020603050405020304" pitchFamily="18" charset="0"/>
              </a:endParaRPr>
            </a:p>
          </p:txBody>
        </p:sp>
        <p:sp>
          <p:nvSpPr>
            <p:cNvPr id="33" name="Rectangle: Rounded Corners 14">
              <a:extLst>
                <a:ext uri="{FF2B5EF4-FFF2-40B4-BE49-F238E27FC236}">
                  <a16:creationId xmlns:a16="http://schemas.microsoft.com/office/drawing/2014/main" id="{A8613B6B-9186-4C5B-BDDD-DFFC8F826FC9}"/>
                </a:ext>
              </a:extLst>
            </p:cNvPr>
            <p:cNvSpPr/>
            <p:nvPr/>
          </p:nvSpPr>
          <p:spPr>
            <a:xfrm>
              <a:off x="4793974" y="4578769"/>
              <a:ext cx="1562991" cy="873760"/>
            </a:xfrm>
            <a:prstGeom prst="roundRect">
              <a:avLst/>
            </a:prstGeom>
            <a:solidFill>
              <a:srgbClr val="FFFF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Sign</a:t>
              </a:r>
            </a:p>
            <a:p>
              <a:pPr algn="ctr"/>
              <a:r>
                <a:rPr lang="en-US" sz="2800" dirty="0">
                  <a:latin typeface="Times New Roman" panose="02020603050405020304" pitchFamily="18" charset="0"/>
                  <a:cs typeface="Times New Roman" panose="02020603050405020304" pitchFamily="18" charset="0"/>
                </a:rPr>
                <a:t> Flag </a:t>
              </a:r>
              <a:endParaRPr lang="en-IN" sz="2800" dirty="0">
                <a:latin typeface="Times New Roman" panose="02020603050405020304" pitchFamily="18" charset="0"/>
                <a:cs typeface="Times New Roman" panose="02020603050405020304" pitchFamily="18" charset="0"/>
              </a:endParaRPr>
            </a:p>
          </p:txBody>
        </p:sp>
        <p:sp>
          <p:nvSpPr>
            <p:cNvPr id="34" name="Rectangle: Rounded Corners 19">
              <a:extLst>
                <a:ext uri="{FF2B5EF4-FFF2-40B4-BE49-F238E27FC236}">
                  <a16:creationId xmlns:a16="http://schemas.microsoft.com/office/drawing/2014/main" id="{2D19F8A7-1AF0-423B-B759-EDE0A4565F9D}"/>
                </a:ext>
              </a:extLst>
            </p:cNvPr>
            <p:cNvSpPr/>
            <p:nvPr/>
          </p:nvSpPr>
          <p:spPr>
            <a:xfrm>
              <a:off x="5387131" y="5585418"/>
              <a:ext cx="1793709" cy="873760"/>
            </a:xfrm>
            <a:prstGeom prst="roundRect">
              <a:avLst/>
            </a:prstGeom>
            <a:solidFill>
              <a:schemeClr val="accent2"/>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Direction</a:t>
              </a:r>
            </a:p>
            <a:p>
              <a:pPr algn="ctr"/>
              <a:r>
                <a:rPr lang="en-US" sz="2800" dirty="0">
                  <a:latin typeface="Times New Roman" panose="02020603050405020304" pitchFamily="18" charset="0"/>
                  <a:cs typeface="Times New Roman" panose="02020603050405020304" pitchFamily="18" charset="0"/>
                </a:rPr>
                <a:t> Flag </a:t>
              </a:r>
              <a:endParaRPr lang="en-IN" sz="2800" dirty="0">
                <a:latin typeface="Times New Roman" panose="02020603050405020304" pitchFamily="18" charset="0"/>
                <a:cs typeface="Times New Roman" panose="02020603050405020304" pitchFamily="18" charset="0"/>
              </a:endParaRPr>
            </a:p>
          </p:txBody>
        </p:sp>
        <p:sp>
          <p:nvSpPr>
            <p:cNvPr id="35" name="Rectangle: Rounded Corners 20">
              <a:extLst>
                <a:ext uri="{FF2B5EF4-FFF2-40B4-BE49-F238E27FC236}">
                  <a16:creationId xmlns:a16="http://schemas.microsoft.com/office/drawing/2014/main" id="{DF6AAF51-CC6A-4D80-A3C1-37A3FE5D430A}"/>
                </a:ext>
              </a:extLst>
            </p:cNvPr>
            <p:cNvSpPr/>
            <p:nvPr/>
          </p:nvSpPr>
          <p:spPr>
            <a:xfrm>
              <a:off x="6629023" y="4608830"/>
              <a:ext cx="1793709" cy="873760"/>
            </a:xfrm>
            <a:prstGeom prst="roundRect">
              <a:avLst/>
            </a:prstGeom>
            <a:solidFill>
              <a:srgbClr val="FFFF0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Overflow</a:t>
              </a:r>
            </a:p>
            <a:p>
              <a:pPr algn="ctr"/>
              <a:r>
                <a:rPr lang="en-US" sz="2800" dirty="0">
                  <a:latin typeface="Times New Roman" panose="02020603050405020304" pitchFamily="18" charset="0"/>
                  <a:cs typeface="Times New Roman" panose="02020603050405020304" pitchFamily="18" charset="0"/>
                </a:rPr>
                <a:t> Flag </a:t>
              </a:r>
              <a:endParaRPr lang="en-IN" sz="2800" dirty="0">
                <a:latin typeface="Times New Roman" panose="02020603050405020304" pitchFamily="18" charset="0"/>
                <a:cs typeface="Times New Roman" panose="02020603050405020304" pitchFamily="18" charset="0"/>
              </a:endParaRPr>
            </a:p>
          </p:txBody>
        </p:sp>
        <p:sp>
          <p:nvSpPr>
            <p:cNvPr id="36" name="Rectangle: Rounded Corners 23">
              <a:extLst>
                <a:ext uri="{FF2B5EF4-FFF2-40B4-BE49-F238E27FC236}">
                  <a16:creationId xmlns:a16="http://schemas.microsoft.com/office/drawing/2014/main" id="{D6AEC488-6933-4845-82E4-EDD52A7F160A}"/>
                </a:ext>
              </a:extLst>
            </p:cNvPr>
            <p:cNvSpPr/>
            <p:nvPr/>
          </p:nvSpPr>
          <p:spPr>
            <a:xfrm>
              <a:off x="7645505" y="5585418"/>
              <a:ext cx="1793709" cy="873760"/>
            </a:xfrm>
            <a:prstGeom prst="roundRect">
              <a:avLst/>
            </a:prstGeom>
            <a:solidFill>
              <a:schemeClr val="accent2"/>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Interrupt</a:t>
              </a:r>
            </a:p>
            <a:p>
              <a:pPr algn="ctr"/>
              <a:r>
                <a:rPr lang="en-US" sz="2800" dirty="0">
                  <a:latin typeface="Times New Roman" panose="02020603050405020304" pitchFamily="18" charset="0"/>
                  <a:cs typeface="Times New Roman" panose="02020603050405020304" pitchFamily="18" charset="0"/>
                </a:rPr>
                <a:t> Flag </a:t>
              </a:r>
              <a:endParaRPr lang="en-IN" sz="2800" dirty="0">
                <a:latin typeface="Times New Roman" panose="02020603050405020304" pitchFamily="18" charset="0"/>
                <a:cs typeface="Times New Roman" panose="02020603050405020304" pitchFamily="18" charset="0"/>
              </a:endParaRPr>
            </a:p>
          </p:txBody>
        </p:sp>
        <p:sp>
          <p:nvSpPr>
            <p:cNvPr id="37" name="Rectangle: Rounded Corners 24">
              <a:extLst>
                <a:ext uri="{FF2B5EF4-FFF2-40B4-BE49-F238E27FC236}">
                  <a16:creationId xmlns:a16="http://schemas.microsoft.com/office/drawing/2014/main" id="{796102A2-4F74-4675-9A8B-F93BEBFD290D}"/>
                </a:ext>
              </a:extLst>
            </p:cNvPr>
            <p:cNvSpPr/>
            <p:nvPr/>
          </p:nvSpPr>
          <p:spPr>
            <a:xfrm>
              <a:off x="8785405" y="4660244"/>
              <a:ext cx="1793709" cy="873760"/>
            </a:xfrm>
            <a:prstGeom prst="roundRect">
              <a:avLst/>
            </a:prstGeom>
            <a:solidFill>
              <a:schemeClr val="accent2"/>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Trap</a:t>
              </a:r>
            </a:p>
            <a:p>
              <a:pPr algn="ctr"/>
              <a:r>
                <a:rPr lang="en-US" sz="2800" dirty="0">
                  <a:latin typeface="Times New Roman" panose="02020603050405020304" pitchFamily="18" charset="0"/>
                  <a:cs typeface="Times New Roman" panose="02020603050405020304" pitchFamily="18" charset="0"/>
                </a:rPr>
                <a:t> Flag </a:t>
              </a:r>
              <a:endParaRPr lang="en-IN"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720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rcRect/>
          <a:stretch>
            <a:fillRect/>
          </a:stretch>
        </p:blipFill>
        <p:spPr bwMode="auto">
          <a:xfrm>
            <a:off x="67447" y="107655"/>
            <a:ext cx="62865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2FA64C7D-2328-4B5C-A044-439A2C04D480}" type="datetime1">
              <a:rPr lang="en-US" smtClean="0">
                <a:solidFill>
                  <a:prstClr val="black">
                    <a:tint val="75000"/>
                  </a:prstClr>
                </a:solidFill>
              </a:rPr>
              <a:t>9/10/2023</a:t>
            </a:fld>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solidFill>
                  <a:prstClr val="black">
                    <a:tint val="75000"/>
                  </a:prstClr>
                </a:solidFill>
              </a:rPr>
              <a:pPr>
                <a:defRPr/>
              </a:pPr>
              <a:t>108</a:t>
            </a:fld>
            <a:endParaRPr lang="en-US">
              <a:solidFill>
                <a:prstClr val="black">
                  <a:tint val="75000"/>
                </a:prstClr>
              </a:solidFill>
            </a:endParaRPr>
          </a:p>
        </p:txBody>
      </p:sp>
      <p:sp>
        <p:nvSpPr>
          <p:cNvPr id="8" name="Footer Placeholder 7"/>
          <p:cNvSpPr>
            <a:spLocks noGrp="1"/>
          </p:cNvSpPr>
          <p:nvPr>
            <p:ph type="ftr" sz="quarter" idx="11"/>
          </p:nvPr>
        </p:nvSpPr>
        <p:spPr>
          <a:xfrm>
            <a:off x="2945499" y="6427078"/>
            <a:ext cx="5839097" cy="365125"/>
          </a:xfrm>
        </p:spPr>
        <p:txBody>
          <a:bodyPr/>
          <a:lstStyle/>
          <a:p>
            <a:pPr>
              <a:defRPr/>
            </a:pPr>
            <a:r>
              <a:rPr lang="en-GB">
                <a:solidFill>
                  <a:prstClr val="black">
                    <a:tint val="75000"/>
                  </a:prstClr>
                </a:solidFill>
              </a:rPr>
              <a:t>Unit 1            Microprocessor and Microcontroller_CET2004B         2023-24     S3  </a:t>
            </a:r>
            <a:endParaRPr lang="en-US" dirty="0">
              <a:solidFill>
                <a:prstClr val="black">
                  <a:tint val="75000"/>
                </a:prstClr>
              </a:solidFill>
            </a:endParaRPr>
          </a:p>
        </p:txBody>
      </p:sp>
      <p:sp>
        <p:nvSpPr>
          <p:cNvPr id="11" name="Content Placeholder 10">
            <a:extLst>
              <a:ext uri="{FF2B5EF4-FFF2-40B4-BE49-F238E27FC236}">
                <a16:creationId xmlns:a16="http://schemas.microsoft.com/office/drawing/2014/main" id="{7B574342-C400-4C59-9F54-F343DDEA10C3}"/>
              </a:ext>
            </a:extLst>
          </p:cNvPr>
          <p:cNvSpPr>
            <a:spLocks noGrp="1"/>
          </p:cNvSpPr>
          <p:nvPr>
            <p:ph idx="1"/>
          </p:nvPr>
        </p:nvSpPr>
        <p:spPr>
          <a:xfrm>
            <a:off x="2152650" y="1902853"/>
            <a:ext cx="7886700" cy="4274113"/>
          </a:xfrm>
        </p:spPr>
        <p:txBody>
          <a:bodyPr/>
          <a:lstStyle/>
          <a:p>
            <a:endParaRPr lang="en-US" dirty="0"/>
          </a:p>
          <a:p>
            <a:endParaRPr lang="en-IN" dirty="0">
              <a:solidFill>
                <a:schemeClr val="accent2">
                  <a:lumMod val="75000"/>
                </a:schemeClr>
              </a:solidFill>
            </a:endParaRPr>
          </a:p>
        </p:txBody>
      </p:sp>
      <p:pic>
        <p:nvPicPr>
          <p:cNvPr id="13" name="Picture 12">
            <a:extLst>
              <a:ext uri="{FF2B5EF4-FFF2-40B4-BE49-F238E27FC236}">
                <a16:creationId xmlns:a16="http://schemas.microsoft.com/office/drawing/2014/main" id="{1FEB8C73-3416-4906-986D-A1EFB3E6D1BF}"/>
              </a:ext>
            </a:extLst>
          </p:cNvPr>
          <p:cNvPicPr>
            <a:picLocks noChangeAspect="1"/>
          </p:cNvPicPr>
          <p:nvPr/>
        </p:nvPicPr>
        <p:blipFill>
          <a:blip r:embed="rId3"/>
          <a:stretch>
            <a:fillRect/>
          </a:stretch>
        </p:blipFill>
        <p:spPr>
          <a:xfrm>
            <a:off x="2281296" y="282588"/>
            <a:ext cx="7167505" cy="1525685"/>
          </a:xfrm>
          <a:prstGeom prst="rect">
            <a:avLst/>
          </a:prstGeom>
          <a:ln w="28575">
            <a:solidFill>
              <a:srgbClr val="2501BF"/>
            </a:solidFill>
          </a:ln>
        </p:spPr>
      </p:pic>
      <p:sp>
        <p:nvSpPr>
          <p:cNvPr id="14" name="Rectangle 13">
            <a:extLst>
              <a:ext uri="{FF2B5EF4-FFF2-40B4-BE49-F238E27FC236}">
                <a16:creationId xmlns:a16="http://schemas.microsoft.com/office/drawing/2014/main" id="{A00BA817-E146-494C-AA97-0E84194C7A91}"/>
              </a:ext>
            </a:extLst>
          </p:cNvPr>
          <p:cNvSpPr/>
          <p:nvPr/>
        </p:nvSpPr>
        <p:spPr>
          <a:xfrm>
            <a:off x="4587242" y="282588"/>
            <a:ext cx="2088235" cy="1622413"/>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IN">
              <a:solidFill>
                <a:prstClr val="white"/>
              </a:solidFill>
            </a:endParaRPr>
          </a:p>
        </p:txBody>
      </p:sp>
      <p:sp>
        <p:nvSpPr>
          <p:cNvPr id="15" name="TextBox 14">
            <a:extLst>
              <a:ext uri="{FF2B5EF4-FFF2-40B4-BE49-F238E27FC236}">
                <a16:creationId xmlns:a16="http://schemas.microsoft.com/office/drawing/2014/main" id="{6F3A42AA-FF25-4DA1-B5AE-291AD519E9DC}"/>
              </a:ext>
            </a:extLst>
          </p:cNvPr>
          <p:cNvSpPr txBox="1"/>
          <p:nvPr/>
        </p:nvSpPr>
        <p:spPr>
          <a:xfrm>
            <a:off x="866001" y="1923299"/>
            <a:ext cx="11125702" cy="4401205"/>
          </a:xfrm>
          <a:prstGeom prst="rect">
            <a:avLst/>
          </a:prstGeom>
          <a:noFill/>
        </p:spPr>
        <p:txBody>
          <a:bodyPr wrap="square" rtlCol="0">
            <a:spAutoFit/>
          </a:bodyPr>
          <a:lstStyle/>
          <a:p>
            <a:pPr marL="342900" indent="-342900" algn="just">
              <a:buFont typeface="Arial" panose="020B0604020202020204" pitchFamily="34" charset="0"/>
              <a:buChar char="•"/>
            </a:pPr>
            <a:r>
              <a:rPr lang="en-US" sz="2800" b="1" dirty="0">
                <a:solidFill>
                  <a:srgbClr val="7030A0"/>
                </a:solidFill>
                <a:latin typeface="Bookman Old Style" panose="02050604050505020204" pitchFamily="18" charset="0"/>
              </a:rPr>
              <a:t>IOPL</a:t>
            </a:r>
            <a:r>
              <a:rPr lang="en-US" sz="2800" dirty="0">
                <a:solidFill>
                  <a:srgbClr val="7030A0"/>
                </a:solidFill>
                <a:latin typeface="Bookman Old Style" panose="02050604050505020204" pitchFamily="18" charset="0"/>
              </a:rPr>
              <a:t> – Indicates the </a:t>
            </a:r>
            <a:r>
              <a:rPr lang="en-US" sz="2800" b="1" dirty="0">
                <a:solidFill>
                  <a:srgbClr val="FF0000"/>
                </a:solidFill>
                <a:latin typeface="Bookman Old Style" panose="02050604050505020204" pitchFamily="18" charset="0"/>
              </a:rPr>
              <a:t>I/O</a:t>
            </a:r>
            <a:r>
              <a:rPr lang="en-US" sz="2800" dirty="0">
                <a:solidFill>
                  <a:srgbClr val="7030A0"/>
                </a:solidFill>
                <a:latin typeface="Bookman Old Style" panose="02050604050505020204" pitchFamily="18" charset="0"/>
              </a:rPr>
              <a:t> </a:t>
            </a:r>
            <a:r>
              <a:rPr lang="en-US" sz="2800" b="1" dirty="0">
                <a:latin typeface="Bookman Old Style" panose="02050604050505020204" pitchFamily="18" charset="0"/>
              </a:rPr>
              <a:t>Privilege level </a:t>
            </a:r>
            <a:r>
              <a:rPr lang="en-US" sz="2800" dirty="0">
                <a:solidFill>
                  <a:srgbClr val="7030A0"/>
                </a:solidFill>
                <a:latin typeface="Bookman Old Style" panose="02050604050505020204" pitchFamily="18" charset="0"/>
              </a:rPr>
              <a:t>of Currently running program / Task 00-01 10 11</a:t>
            </a:r>
          </a:p>
          <a:p>
            <a:pPr marL="342900" indent="-342900" algn="just">
              <a:buFont typeface="Arial" panose="020B0604020202020204" pitchFamily="34" charset="0"/>
              <a:buChar char="•"/>
            </a:pPr>
            <a:r>
              <a:rPr lang="en-US" sz="2800" b="1" dirty="0">
                <a:latin typeface="Bookman Old Style" panose="02050604050505020204" pitchFamily="18" charset="0"/>
              </a:rPr>
              <a:t>CPL &lt;= IOPL </a:t>
            </a:r>
            <a:r>
              <a:rPr lang="en-US" sz="2800" dirty="0">
                <a:solidFill>
                  <a:srgbClr val="70AD47"/>
                </a:solidFill>
                <a:latin typeface="Bookman Old Style" panose="02050604050505020204" pitchFamily="18" charset="0"/>
              </a:rPr>
              <a:t>to access </a:t>
            </a:r>
            <a:r>
              <a:rPr lang="en-US" sz="2800" b="1" dirty="0">
                <a:solidFill>
                  <a:srgbClr val="70AD47"/>
                </a:solidFill>
                <a:latin typeface="Bookman Old Style" panose="02050604050505020204" pitchFamily="18" charset="0"/>
              </a:rPr>
              <a:t>IO Address Space </a:t>
            </a:r>
          </a:p>
          <a:p>
            <a:pPr marL="342900" indent="-342900" algn="just">
              <a:buFont typeface="Arial" panose="020B0604020202020204" pitchFamily="34" charset="0"/>
              <a:buChar char="•"/>
            </a:pPr>
            <a:r>
              <a:rPr lang="en-US" sz="2800" b="1" dirty="0">
                <a:solidFill>
                  <a:srgbClr val="7030A0"/>
                </a:solidFill>
                <a:latin typeface="Bookman Old Style" panose="02050604050505020204" pitchFamily="18" charset="0"/>
              </a:rPr>
              <a:t>NT-Nested Task </a:t>
            </a:r>
            <a:r>
              <a:rPr lang="en-US" sz="2800" dirty="0">
                <a:solidFill>
                  <a:srgbClr val="7030A0"/>
                </a:solidFill>
                <a:latin typeface="Bookman Old Style" panose="02050604050505020204" pitchFamily="18" charset="0"/>
              </a:rPr>
              <a:t>– </a:t>
            </a:r>
            <a:r>
              <a:rPr lang="en-US" sz="2400" dirty="0">
                <a:solidFill>
                  <a:srgbClr val="7030A0"/>
                </a:solidFill>
                <a:latin typeface="Bookman Old Style" panose="02050604050505020204" pitchFamily="18" charset="0"/>
              </a:rPr>
              <a:t>control chaining of Interrupted and called tasks</a:t>
            </a:r>
          </a:p>
          <a:p>
            <a:pPr marL="342900" indent="-342900" algn="just">
              <a:buFont typeface="Arial" panose="020B0604020202020204" pitchFamily="34" charset="0"/>
              <a:buChar char="•"/>
            </a:pPr>
            <a:r>
              <a:rPr lang="en-US" sz="2800" b="1" dirty="0">
                <a:solidFill>
                  <a:srgbClr val="70AD47"/>
                </a:solidFill>
                <a:latin typeface="Bookman Old Style" panose="02050604050505020204" pitchFamily="18" charset="0"/>
              </a:rPr>
              <a:t>RF-Resume Flag </a:t>
            </a:r>
            <a:r>
              <a:rPr lang="en-US" sz="2800" dirty="0">
                <a:solidFill>
                  <a:srgbClr val="70AD47"/>
                </a:solidFill>
                <a:latin typeface="Bookman Old Style" panose="02050604050505020204" pitchFamily="18" charset="0"/>
              </a:rPr>
              <a:t>– controls the processors response to </a:t>
            </a:r>
            <a:r>
              <a:rPr lang="en-US" sz="2800" b="1" dirty="0">
                <a:latin typeface="Bookman Old Style" panose="02050604050505020204" pitchFamily="18" charset="0"/>
              </a:rPr>
              <a:t>“Instruction Breakpoint” </a:t>
            </a:r>
            <a:r>
              <a:rPr lang="en-US" sz="2800" dirty="0">
                <a:solidFill>
                  <a:srgbClr val="70AD47"/>
                </a:solidFill>
                <a:latin typeface="Bookman Old Style" panose="02050604050505020204" pitchFamily="18" charset="0"/>
              </a:rPr>
              <a:t>Condition.</a:t>
            </a:r>
            <a:endParaRPr lang="en-US" sz="2800" dirty="0">
              <a:solidFill>
                <a:srgbClr val="7030A0"/>
              </a:solidFill>
              <a:latin typeface="Bookman Old Style" panose="02050604050505020204" pitchFamily="18" charset="0"/>
            </a:endParaRPr>
          </a:p>
          <a:p>
            <a:pPr marL="342900" indent="-342900" algn="just">
              <a:buFont typeface="Arial" panose="020B0604020202020204" pitchFamily="34" charset="0"/>
              <a:buChar char="•"/>
            </a:pPr>
            <a:r>
              <a:rPr lang="en-US" sz="2800" b="1" dirty="0">
                <a:solidFill>
                  <a:srgbClr val="7030A0"/>
                </a:solidFill>
                <a:latin typeface="Bookman Old Style" panose="02050604050505020204" pitchFamily="18" charset="0"/>
              </a:rPr>
              <a:t>VM</a:t>
            </a:r>
            <a:r>
              <a:rPr lang="en-US" sz="2800" dirty="0">
                <a:solidFill>
                  <a:srgbClr val="7030A0"/>
                </a:solidFill>
                <a:latin typeface="Bookman Old Style" panose="02050604050505020204" pitchFamily="18" charset="0"/>
              </a:rPr>
              <a:t> –</a:t>
            </a:r>
            <a:r>
              <a:rPr lang="en-US" sz="2800" b="1" dirty="0">
                <a:solidFill>
                  <a:srgbClr val="7030A0"/>
                </a:solidFill>
                <a:latin typeface="Bookman Old Style" panose="02050604050505020204" pitchFamily="18" charset="0"/>
              </a:rPr>
              <a:t>Virtual Mode- </a:t>
            </a:r>
            <a:r>
              <a:rPr lang="en-US" sz="2800" dirty="0">
                <a:solidFill>
                  <a:srgbClr val="7030A0"/>
                </a:solidFill>
                <a:latin typeface="Bookman Old Style" panose="02050604050505020204" pitchFamily="18" charset="0"/>
              </a:rPr>
              <a:t>to set Virtual 8086 mode. </a:t>
            </a:r>
          </a:p>
          <a:p>
            <a:pPr marL="342900" indent="-342900" algn="just">
              <a:buFont typeface="Arial" panose="020B0604020202020204" pitchFamily="34" charset="0"/>
              <a:buChar char="•"/>
            </a:pPr>
            <a:r>
              <a:rPr lang="en-US" sz="2800" dirty="0">
                <a:solidFill>
                  <a:srgbClr val="7030A0"/>
                </a:solidFill>
                <a:latin typeface="Bookman Old Style" panose="02050604050505020204" pitchFamily="18" charset="0"/>
              </a:rPr>
              <a:t> </a:t>
            </a:r>
            <a:r>
              <a:rPr lang="en-US" sz="2800" b="1" dirty="0">
                <a:solidFill>
                  <a:srgbClr val="FF0000"/>
                </a:solidFill>
                <a:latin typeface="Bookman Old Style" panose="02050604050505020204" pitchFamily="18" charset="0"/>
              </a:rPr>
              <a:t>AC </a:t>
            </a:r>
            <a:r>
              <a:rPr lang="en-US" sz="2800" dirty="0">
                <a:solidFill>
                  <a:srgbClr val="7030A0"/>
                </a:solidFill>
                <a:latin typeface="Bookman Old Style" panose="02050604050505020204" pitchFamily="18" charset="0"/>
              </a:rPr>
              <a:t>- </a:t>
            </a:r>
            <a:r>
              <a:rPr lang="en-US" sz="2800" b="1" dirty="0">
                <a:solidFill>
                  <a:srgbClr val="7030A0"/>
                </a:solidFill>
                <a:latin typeface="Bookman Old Style" panose="02050604050505020204" pitchFamily="18" charset="0"/>
              </a:rPr>
              <a:t>Alignment Check</a:t>
            </a:r>
            <a:r>
              <a:rPr lang="en-US" sz="2800" dirty="0">
                <a:solidFill>
                  <a:srgbClr val="7030A0"/>
                </a:solidFill>
                <a:latin typeface="Bookman Old Style" panose="02050604050505020204" pitchFamily="18" charset="0"/>
              </a:rPr>
              <a:t>– </a:t>
            </a:r>
            <a:r>
              <a:rPr lang="en-US" sz="2800" b="1" dirty="0">
                <a:solidFill>
                  <a:srgbClr val="FF0000"/>
                </a:solidFill>
                <a:latin typeface="Bookman Old Style" panose="02050604050505020204" pitchFamily="18" charset="0"/>
              </a:rPr>
              <a:t>when </a:t>
            </a:r>
            <a:r>
              <a:rPr lang="en-US" sz="2800" b="1" dirty="0">
                <a:latin typeface="Bookman Old Style" panose="02050604050505020204" pitchFamily="18" charset="0"/>
              </a:rPr>
              <a:t>set</a:t>
            </a:r>
            <a:r>
              <a:rPr lang="en-US" sz="2800" b="1" dirty="0">
                <a:solidFill>
                  <a:srgbClr val="FF0000"/>
                </a:solidFill>
                <a:latin typeface="Bookman Old Style" panose="02050604050505020204" pitchFamily="18" charset="0"/>
              </a:rPr>
              <a:t> enable alignment checking of memory reference</a:t>
            </a:r>
            <a:r>
              <a:rPr lang="en-US" sz="2800" b="1" dirty="0">
                <a:solidFill>
                  <a:srgbClr val="FF0000"/>
                </a:solidFill>
              </a:rPr>
              <a:t>s </a:t>
            </a:r>
            <a:r>
              <a:rPr lang="en-US" sz="2800" b="1" dirty="0">
                <a:latin typeface="Bookman Old Style" panose="02050604050505020204" pitchFamily="18" charset="0"/>
              </a:rPr>
              <a:t>(along with AM flag in CR0)</a:t>
            </a:r>
            <a:endParaRPr lang="en-IN" sz="2800" b="1" dirty="0">
              <a:latin typeface="Bookman Old Style" panose="02050604050505020204" pitchFamily="18" charset="0"/>
            </a:endParaRPr>
          </a:p>
        </p:txBody>
      </p:sp>
      <p:sp>
        <p:nvSpPr>
          <p:cNvPr id="16" name="Rectangle 15"/>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7" name="Straight Connector 16"/>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39748" y="4706"/>
            <a:ext cx="1947969" cy="369332"/>
          </a:xfrm>
          <a:prstGeom prst="rect">
            <a:avLst/>
          </a:prstGeom>
        </p:spPr>
        <p:txBody>
          <a:bodyPr wrap="none">
            <a:spAutoFit/>
          </a:bodyPr>
          <a:lstStyle/>
          <a:p>
            <a:r>
              <a:rPr lang="en-US" b="1" dirty="0">
                <a:solidFill>
                  <a:srgbClr val="2501BF"/>
                </a:solidFill>
                <a:latin typeface="Times New Roman" pitchFamily="18" charset="0"/>
                <a:cs typeface="Times New Roman" pitchFamily="18" charset="0"/>
              </a:rPr>
              <a:t>EFLAG Registers</a:t>
            </a:r>
            <a:endParaRPr lang="en-IN" dirty="0"/>
          </a:p>
        </p:txBody>
      </p:sp>
    </p:spTree>
    <p:extLst>
      <p:ext uri="{BB962C8B-B14F-4D97-AF65-F5344CB8AC3E}">
        <p14:creationId xmlns:p14="http://schemas.microsoft.com/office/powerpoint/2010/main" val="41824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fade">
                                      <p:cBhvr>
                                        <p:cTn id="13" dur="1000"/>
                                        <p:tgtEl>
                                          <p:spTgt spid="15">
                                            <p:txEl>
                                              <p:pRg st="2" end="2"/>
                                            </p:txEl>
                                          </p:spTgt>
                                        </p:tgtEl>
                                      </p:cBhvr>
                                    </p:animEffect>
                                    <p:anim calcmode="lin" valueType="num">
                                      <p:cBhvr>
                                        <p:cTn id="14"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
                                            <p:txEl>
                                              <p:pRg st="4" end="4"/>
                                            </p:txEl>
                                          </p:spTgt>
                                        </p:tgtEl>
                                        <p:attrNameLst>
                                          <p:attrName>style.visibility</p:attrName>
                                        </p:attrNameLst>
                                      </p:cBhvr>
                                      <p:to>
                                        <p:strVal val="visible"/>
                                      </p:to>
                                    </p:set>
                                    <p:anim calcmode="lin" valueType="num">
                                      <p:cBhvr additive="base">
                                        <p:cTn id="24"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 calcmode="lin" valueType="num">
                                      <p:cBhvr additive="base">
                                        <p:cTn id="30"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4560" y="2207078"/>
            <a:ext cx="11060206" cy="3985176"/>
          </a:xfrm>
        </p:spPr>
        <p:txBody>
          <a:bodyPr>
            <a:normAutofit lnSpcReduction="10000"/>
          </a:bodyPr>
          <a:lstStyle/>
          <a:p>
            <a:pPr algn="just"/>
            <a:r>
              <a:rPr lang="en-US" sz="3200" b="1" dirty="0">
                <a:solidFill>
                  <a:srgbClr val="C00000"/>
                </a:solidFill>
                <a:latin typeface="Times New Roman" panose="02020603050405020304" pitchFamily="18" charset="0"/>
                <a:cs typeface="Times New Roman" panose="02020603050405020304" pitchFamily="18" charset="0"/>
              </a:rPr>
              <a:t>VIF- </a:t>
            </a:r>
            <a:r>
              <a:rPr lang="en-US" sz="3200" b="1" dirty="0">
                <a:latin typeface="Times New Roman" panose="02020603050405020304" pitchFamily="18" charset="0"/>
                <a:cs typeface="Times New Roman" panose="02020603050405020304" pitchFamily="18" charset="0"/>
              </a:rPr>
              <a:t>Virtual Interrupt Flag</a:t>
            </a:r>
            <a:r>
              <a:rPr lang="en-US" sz="3200" dirty="0">
                <a:solidFill>
                  <a:srgbClr val="C00000"/>
                </a:solidFill>
                <a:latin typeface="Times New Roman" panose="02020603050405020304" pitchFamily="18" charset="0"/>
                <a:cs typeface="Times New Roman" panose="02020603050405020304" pitchFamily="18" charset="0"/>
              </a:rPr>
              <a:t>– </a:t>
            </a:r>
            <a:r>
              <a:rPr lang="en-US" sz="3200" dirty="0">
                <a:solidFill>
                  <a:srgbClr val="7030A0"/>
                </a:solidFill>
                <a:latin typeface="Times New Roman" panose="02020603050405020304" pitchFamily="18" charset="0"/>
                <a:cs typeface="Times New Roman" panose="02020603050405020304" pitchFamily="18" charset="0"/>
              </a:rPr>
              <a:t>contains a Virtual image of IF flag, works along with </a:t>
            </a:r>
            <a:r>
              <a:rPr lang="en-US" sz="3200" b="1" dirty="0">
                <a:solidFill>
                  <a:srgbClr val="7030A0"/>
                </a:solidFill>
                <a:latin typeface="Times New Roman" panose="02020603050405020304" pitchFamily="18" charset="0"/>
                <a:cs typeface="Times New Roman" panose="02020603050405020304" pitchFamily="18" charset="0"/>
              </a:rPr>
              <a:t>VIP bit</a:t>
            </a:r>
            <a:r>
              <a:rPr lang="en-US" sz="3200" dirty="0">
                <a:solidFill>
                  <a:srgbClr val="7030A0"/>
                </a:solidFill>
                <a:latin typeface="Times New Roman" panose="02020603050405020304" pitchFamily="18" charset="0"/>
                <a:cs typeface="Times New Roman" panose="02020603050405020304" pitchFamily="18" charset="0"/>
              </a:rPr>
              <a:t>.</a:t>
            </a:r>
          </a:p>
          <a:p>
            <a:pPr algn="just"/>
            <a:r>
              <a:rPr lang="en-US" sz="3200" b="1" dirty="0">
                <a:solidFill>
                  <a:srgbClr val="C00000"/>
                </a:solidFill>
                <a:latin typeface="Times New Roman" panose="02020603050405020304" pitchFamily="18" charset="0"/>
                <a:cs typeface="Times New Roman" panose="02020603050405020304" pitchFamily="18" charset="0"/>
              </a:rPr>
              <a:t>VIP- </a:t>
            </a:r>
            <a:r>
              <a:rPr lang="en-US" sz="3200" b="1" dirty="0">
                <a:solidFill>
                  <a:srgbClr val="7030A0"/>
                </a:solidFill>
                <a:latin typeface="Times New Roman" panose="02020603050405020304" pitchFamily="18" charset="0"/>
                <a:cs typeface="Times New Roman" panose="02020603050405020304" pitchFamily="18" charset="0"/>
              </a:rPr>
              <a:t>Virtual Interrupt Pending</a:t>
            </a:r>
            <a:r>
              <a:rPr lang="en-US" sz="3200" dirty="0">
                <a:solidFill>
                  <a:srgbClr val="7030A0"/>
                </a:solidFill>
                <a:latin typeface="Times New Roman" panose="02020603050405020304" pitchFamily="18" charset="0"/>
                <a:cs typeface="Times New Roman" panose="02020603050405020304" pitchFamily="18" charset="0"/>
              </a:rPr>
              <a:t>– Indicated that an interrupt is pending works along with VIF</a:t>
            </a:r>
          </a:p>
          <a:p>
            <a:pPr marL="0" indent="0" algn="just">
              <a:buNone/>
            </a:pPr>
            <a:r>
              <a:rPr lang="en-IN" sz="3200" b="1" dirty="0">
                <a:solidFill>
                  <a:schemeClr val="accent6"/>
                </a:solidFill>
                <a:latin typeface="Times New Roman" panose="02020603050405020304" pitchFamily="18" charset="0"/>
                <a:cs typeface="Times New Roman" panose="02020603050405020304" pitchFamily="18" charset="0"/>
              </a:rPr>
              <a:t>“To Consider these flags, either </a:t>
            </a:r>
            <a:r>
              <a:rPr lang="en-IN" sz="3200" b="1" dirty="0">
                <a:solidFill>
                  <a:srgbClr val="C00000"/>
                </a:solidFill>
                <a:latin typeface="Times New Roman" panose="02020603050405020304" pitchFamily="18" charset="0"/>
                <a:cs typeface="Times New Roman" panose="02020603050405020304" pitchFamily="18" charset="0"/>
              </a:rPr>
              <a:t>VME or PVI </a:t>
            </a:r>
            <a:r>
              <a:rPr lang="en-IN" sz="3200" b="1" dirty="0">
                <a:solidFill>
                  <a:schemeClr val="accent6"/>
                </a:solidFill>
                <a:latin typeface="Times New Roman" panose="02020603050405020304" pitchFamily="18" charset="0"/>
                <a:cs typeface="Times New Roman" panose="02020603050405020304" pitchFamily="18" charset="0"/>
              </a:rPr>
              <a:t>flag of </a:t>
            </a:r>
            <a:r>
              <a:rPr lang="en-IN" sz="3200" b="1" dirty="0">
                <a:latin typeface="Times New Roman" panose="02020603050405020304" pitchFamily="18" charset="0"/>
                <a:cs typeface="Times New Roman" panose="02020603050405020304" pitchFamily="18" charset="0"/>
              </a:rPr>
              <a:t>CR4</a:t>
            </a:r>
            <a:r>
              <a:rPr lang="en-IN" sz="3200" b="1" dirty="0">
                <a:solidFill>
                  <a:schemeClr val="accent6"/>
                </a:solidFill>
                <a:latin typeface="Times New Roman" panose="02020603050405020304" pitchFamily="18" charset="0"/>
                <a:cs typeface="Times New Roman" panose="02020603050405020304" pitchFamily="18" charset="0"/>
              </a:rPr>
              <a:t> need to be set and </a:t>
            </a:r>
            <a:r>
              <a:rPr lang="en-IN" sz="3200" b="1" dirty="0">
                <a:latin typeface="Times New Roman" panose="02020603050405020304" pitchFamily="18" charset="0"/>
                <a:cs typeface="Times New Roman" panose="02020603050405020304" pitchFamily="18" charset="0"/>
              </a:rPr>
              <a:t>IOPL &lt; 3</a:t>
            </a:r>
            <a:r>
              <a:rPr lang="en-IN" sz="3200" b="1" dirty="0">
                <a:solidFill>
                  <a:schemeClr val="accent6"/>
                </a:solidFill>
                <a:latin typeface="Times New Roman" panose="02020603050405020304" pitchFamily="18" charset="0"/>
                <a:cs typeface="Times New Roman" panose="02020603050405020304" pitchFamily="18" charset="0"/>
              </a:rPr>
              <a:t>” </a:t>
            </a:r>
          </a:p>
          <a:p>
            <a:pPr algn="just"/>
            <a:r>
              <a:rPr lang="en-US" sz="3200" b="1" dirty="0">
                <a:solidFill>
                  <a:srgbClr val="7030A0"/>
                </a:solidFill>
                <a:latin typeface="Times New Roman" panose="02020603050405020304" pitchFamily="18" charset="0"/>
                <a:cs typeface="Times New Roman" panose="02020603050405020304" pitchFamily="18" charset="0"/>
              </a:rPr>
              <a:t>Identification</a:t>
            </a:r>
            <a:r>
              <a:rPr lang="en-US" sz="3200" dirty="0">
                <a:solidFill>
                  <a:srgbClr val="7030A0"/>
                </a:solidFill>
                <a:latin typeface="Times New Roman" panose="02020603050405020304" pitchFamily="18" charset="0"/>
                <a:cs typeface="Times New Roman" panose="02020603050405020304" pitchFamily="18" charset="0"/>
              </a:rPr>
              <a:t> –ability of program to set/clear this bit </a:t>
            </a:r>
            <a:r>
              <a:rPr lang="en-US" sz="3200" b="1" dirty="0">
                <a:solidFill>
                  <a:srgbClr val="FF0000"/>
                </a:solidFill>
                <a:latin typeface="Times New Roman" panose="02020603050405020304" pitchFamily="18" charset="0"/>
                <a:cs typeface="Times New Roman" panose="02020603050405020304" pitchFamily="18" charset="0"/>
              </a:rPr>
              <a:t>indicates support for the </a:t>
            </a:r>
            <a:r>
              <a:rPr lang="en-US" sz="3200" b="1" dirty="0">
                <a:latin typeface="Times New Roman" panose="02020603050405020304" pitchFamily="18" charset="0"/>
                <a:cs typeface="Times New Roman" panose="02020603050405020304" pitchFamily="18" charset="0"/>
              </a:rPr>
              <a:t>CPUID</a:t>
            </a:r>
            <a:r>
              <a:rPr lang="en-US" sz="3200" b="1" dirty="0">
                <a:solidFill>
                  <a:srgbClr val="FF0000"/>
                </a:solidFill>
                <a:latin typeface="Times New Roman" panose="02020603050405020304" pitchFamily="18" charset="0"/>
                <a:cs typeface="Times New Roman" panose="02020603050405020304" pitchFamily="18" charset="0"/>
              </a:rPr>
              <a:t> instruction</a:t>
            </a:r>
          </a:p>
          <a:p>
            <a:pPr marL="0" indent="0" algn="just">
              <a:buNone/>
            </a:pPr>
            <a:endParaRPr lang="en-US" sz="3200" b="1" dirty="0">
              <a:solidFill>
                <a:schemeClr val="accent6"/>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srcRect/>
          <a:stretch>
            <a:fillRect/>
          </a:stretch>
        </p:blipFill>
        <p:spPr bwMode="auto">
          <a:xfrm>
            <a:off x="67470" y="89942"/>
            <a:ext cx="62865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6F21C38B-0C90-4A16-8762-6EA6F0EBBE9D}"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109</a:t>
            </a:fld>
            <a:endParaRPr lang="en-US"/>
          </a:p>
        </p:txBody>
      </p:sp>
      <p:sp>
        <p:nvSpPr>
          <p:cNvPr id="8" name="Footer Placeholder 7"/>
          <p:cNvSpPr>
            <a:spLocks noGrp="1"/>
          </p:cNvSpPr>
          <p:nvPr>
            <p:ph type="ftr" sz="quarter" idx="11"/>
          </p:nvPr>
        </p:nvSpPr>
        <p:spPr>
          <a:xfrm>
            <a:off x="3017520" y="6492877"/>
            <a:ext cx="6309360" cy="365125"/>
          </a:xfrm>
        </p:spPr>
        <p:txBody>
          <a:bodyPr/>
          <a:lstStyle/>
          <a:p>
            <a:pPr>
              <a:defRPr/>
            </a:pPr>
            <a:r>
              <a:rPr lang="en-GB"/>
              <a:t>Unit 1            Microprocessor and Microcontroller_CET2004B         2023-24     S3  </a:t>
            </a:r>
            <a:endParaRPr lang="en-US" dirty="0"/>
          </a:p>
        </p:txBody>
      </p:sp>
      <p:pic>
        <p:nvPicPr>
          <p:cNvPr id="9" name="Picture 8">
            <a:extLst>
              <a:ext uri="{FF2B5EF4-FFF2-40B4-BE49-F238E27FC236}">
                <a16:creationId xmlns:a16="http://schemas.microsoft.com/office/drawing/2014/main" id="{E9E7C2E5-A363-44A8-B13D-520843CF18B0}"/>
              </a:ext>
            </a:extLst>
          </p:cNvPr>
          <p:cNvPicPr>
            <a:picLocks noChangeAspect="1"/>
          </p:cNvPicPr>
          <p:nvPr/>
        </p:nvPicPr>
        <p:blipFill>
          <a:blip r:embed="rId3"/>
          <a:stretch>
            <a:fillRect/>
          </a:stretch>
        </p:blipFill>
        <p:spPr>
          <a:xfrm>
            <a:off x="2281296" y="282586"/>
            <a:ext cx="7151163" cy="1766325"/>
          </a:xfrm>
          <a:prstGeom prst="rect">
            <a:avLst/>
          </a:prstGeom>
          <a:ln w="28575">
            <a:solidFill>
              <a:srgbClr val="2501BF"/>
            </a:solidFill>
          </a:ln>
        </p:spPr>
      </p:pic>
      <p:sp>
        <p:nvSpPr>
          <p:cNvPr id="11" name="Rectangle 10">
            <a:extLst>
              <a:ext uri="{FF2B5EF4-FFF2-40B4-BE49-F238E27FC236}">
                <a16:creationId xmlns:a16="http://schemas.microsoft.com/office/drawing/2014/main" id="{3C3ED349-2F39-4BA4-88E0-EA6566B89804}"/>
              </a:ext>
            </a:extLst>
          </p:cNvPr>
          <p:cNvSpPr/>
          <p:nvPr/>
        </p:nvSpPr>
        <p:spPr>
          <a:xfrm>
            <a:off x="4442461" y="150807"/>
            <a:ext cx="827125" cy="1924493"/>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5267325" y="4599708"/>
            <a:ext cx="6086475" cy="444533"/>
          </a:xfrm>
          <a:prstGeom prst="rect">
            <a:avLst/>
          </a:prstGeom>
        </p:spPr>
      </p:pic>
      <p:sp>
        <p:nvSpPr>
          <p:cNvPr id="15" name="Rectangle 14"/>
          <p:cNvSpPr/>
          <p:nvPr/>
        </p:nvSpPr>
        <p:spPr>
          <a:xfrm>
            <a:off x="739748" y="4706"/>
            <a:ext cx="1947969" cy="369332"/>
          </a:xfrm>
          <a:prstGeom prst="rect">
            <a:avLst/>
          </a:prstGeom>
        </p:spPr>
        <p:txBody>
          <a:bodyPr wrap="none">
            <a:spAutoFit/>
          </a:bodyPr>
          <a:lstStyle/>
          <a:p>
            <a:r>
              <a:rPr lang="en-US" b="1" dirty="0">
                <a:solidFill>
                  <a:srgbClr val="2501BF"/>
                </a:solidFill>
                <a:latin typeface="Times New Roman" pitchFamily="18" charset="0"/>
                <a:cs typeface="Times New Roman" pitchFamily="18" charset="0"/>
              </a:rPr>
              <a:t>EFLAG Registers</a:t>
            </a:r>
            <a:endParaRPr lang="en-IN" dirty="0"/>
          </a:p>
        </p:txBody>
      </p:sp>
    </p:spTree>
    <p:extLst>
      <p:ext uri="{BB962C8B-B14F-4D97-AF65-F5344CB8AC3E}">
        <p14:creationId xmlns:p14="http://schemas.microsoft.com/office/powerpoint/2010/main" val="338371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arn(inVertic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881968" y="-32444"/>
            <a:ext cx="10714287" cy="98955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Arial"/>
              <a:buNone/>
            </a:pPr>
            <a:r>
              <a:rPr lang="en-US" sz="6000" b="1" dirty="0">
                <a:solidFill>
                  <a:srgbClr val="C00000"/>
                </a:solidFill>
                <a:latin typeface="Times New Roman" panose="02020603050405020304" pitchFamily="18" charset="0"/>
                <a:ea typeface="Arial"/>
                <a:cs typeface="Times New Roman" panose="02020603050405020304" pitchFamily="18" charset="0"/>
                <a:sym typeface="Arial"/>
              </a:rPr>
              <a:t>Unit 1: Pentium Architecture </a:t>
            </a:r>
            <a:endParaRPr sz="6000" b="1" dirty="0">
              <a:solidFill>
                <a:srgbClr val="C00000"/>
              </a:solidFill>
              <a:latin typeface="Times New Roman" panose="02020603050405020304" pitchFamily="18" charset="0"/>
              <a:cs typeface="Times New Roman" panose="02020603050405020304" pitchFamily="18" charset="0"/>
            </a:endParaRPr>
          </a:p>
        </p:txBody>
      </p:sp>
      <p:sp>
        <p:nvSpPr>
          <p:cNvPr id="226" name="Google Shape;226;p9"/>
          <p:cNvSpPr txBox="1">
            <a:spLocks noGrp="1"/>
          </p:cNvSpPr>
          <p:nvPr>
            <p:ph type="body" idx="1"/>
          </p:nvPr>
        </p:nvSpPr>
        <p:spPr>
          <a:xfrm>
            <a:off x="854073" y="957112"/>
            <a:ext cx="11102400" cy="4986488"/>
          </a:xfrm>
          <a:prstGeom prst="rect">
            <a:avLst/>
          </a:prstGeom>
          <a:noFill/>
          <a:ln>
            <a:noFill/>
          </a:ln>
        </p:spPr>
        <p:txBody>
          <a:bodyPr spcFirstLastPara="1" wrap="square" lIns="91425" tIns="45700" rIns="91425" bIns="45700" anchor="t" anchorCtr="0">
            <a:noAutofit/>
          </a:bodyPr>
          <a:lstStyle/>
          <a:p>
            <a:pPr indent="-457200" algn="just">
              <a:lnSpc>
                <a:spcPct val="120000"/>
              </a:lnSpc>
              <a:buSzPts val="3200"/>
              <a:buFont typeface="Wingdings" panose="05000000000000000000" pitchFamily="2" charset="2"/>
              <a:buChar char="Ø"/>
            </a:pPr>
            <a:r>
              <a:rPr lang="en-IN" sz="3400" dirty="0">
                <a:latin typeface="Times New Roman" panose="02020603050405020304" pitchFamily="18" charset="0"/>
                <a:cs typeface="Times New Roman" panose="02020603050405020304" pitchFamily="18" charset="0"/>
              </a:rPr>
              <a:t>Pentium features, Pentium superscalar architecture - Pipelining, Branch prediction, and Instruction and Data caches. </a:t>
            </a:r>
          </a:p>
          <a:p>
            <a:pPr indent="-457200" algn="just">
              <a:lnSpc>
                <a:spcPct val="120000"/>
              </a:lnSpc>
              <a:buSzPts val="3200"/>
              <a:buFont typeface="Wingdings" panose="05000000000000000000" pitchFamily="2" charset="2"/>
              <a:buChar char="Ø"/>
            </a:pPr>
            <a:r>
              <a:rPr lang="en-IN" sz="3400" dirty="0">
                <a:latin typeface="Times New Roman" panose="02020603050405020304" pitchFamily="18" charset="0"/>
                <a:cs typeface="Times New Roman" panose="02020603050405020304" pitchFamily="18" charset="0"/>
              </a:rPr>
              <a:t>The Floating-Point Unit: features, pipeline stages &amp; data types.</a:t>
            </a:r>
          </a:p>
          <a:p>
            <a:pPr indent="-457200" algn="just">
              <a:lnSpc>
                <a:spcPct val="120000"/>
              </a:lnSpc>
              <a:buSzPts val="3200"/>
              <a:buFont typeface="Wingdings" panose="05000000000000000000" pitchFamily="2" charset="2"/>
              <a:buChar char="Ø"/>
            </a:pPr>
            <a:r>
              <a:rPr lang="en-IN" sz="3400" dirty="0">
                <a:latin typeface="Times New Roman" panose="02020603050405020304" pitchFamily="18" charset="0"/>
                <a:cs typeface="Times New Roman" panose="02020603050405020304" pitchFamily="18" charset="0"/>
              </a:rPr>
              <a:t>Pentium programmer's model, register set, System registers. </a:t>
            </a:r>
          </a:p>
          <a:p>
            <a:pPr indent="-457200" algn="just">
              <a:lnSpc>
                <a:spcPct val="120000"/>
              </a:lnSpc>
              <a:buSzPts val="3200"/>
              <a:buFont typeface="Wingdings" panose="05000000000000000000" pitchFamily="2" charset="2"/>
              <a:buChar char="Ø"/>
            </a:pPr>
            <a:r>
              <a:rPr lang="en-IN" sz="3400" dirty="0">
                <a:latin typeface="Times New Roman" panose="02020603050405020304" pitchFamily="18" charset="0"/>
                <a:cs typeface="Times New Roman" panose="02020603050405020304" pitchFamily="18" charset="0"/>
              </a:rPr>
              <a:t>Addressing modes and Instruction set. </a:t>
            </a:r>
          </a:p>
          <a:p>
            <a:pPr lvl="0" indent="-457200" algn="just" rtl="0">
              <a:lnSpc>
                <a:spcPct val="120000"/>
              </a:lnSpc>
              <a:spcBef>
                <a:spcPts val="1000"/>
              </a:spcBef>
              <a:spcAft>
                <a:spcPts val="0"/>
              </a:spcAft>
              <a:buClr>
                <a:schemeClr val="dk1"/>
              </a:buClr>
              <a:buSzPts val="3200"/>
              <a:buFont typeface="Wingdings" panose="05000000000000000000" pitchFamily="2" charset="2"/>
              <a:buChar char="Ø"/>
            </a:pPr>
            <a:endParaRPr sz="3200" dirty="0">
              <a:latin typeface="Times New Roman" panose="02020603050405020304" pitchFamily="18" charset="0"/>
              <a:cs typeface="Times New Roman" panose="02020603050405020304" pitchFamily="18" charset="0"/>
            </a:endParaRPr>
          </a:p>
          <a:p>
            <a:pPr marL="228600" lvl="0" indent="-25400" algn="l" rtl="0">
              <a:lnSpc>
                <a:spcPct val="120000"/>
              </a:lnSpc>
              <a:spcBef>
                <a:spcPts val="100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p:txBody>
      </p:sp>
      <p:sp>
        <p:nvSpPr>
          <p:cNvPr id="227" name="Google Shape;227;p9"/>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2E41D42-6D95-4A1E-A934-FB4FE37DDF80}" type="datetime1">
              <a:rPr lang="en-US" sz="1050" b="1" smtClean="0">
                <a:solidFill>
                  <a:schemeClr val="dk1"/>
                </a:solidFill>
                <a:latin typeface="Times New Roman" panose="02020603050405020304" pitchFamily="18" charset="0"/>
                <a:cs typeface="Times New Roman" panose="02020603050405020304" pitchFamily="18" charset="0"/>
                <a:sym typeface="Times New Roman"/>
              </a:rPr>
              <a:t>9/10/2023</a:t>
            </a:fld>
            <a:endParaRPr sz="1050" b="1">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28" name="Google Shape;228;p9"/>
          <p:cNvSpPr txBox="1">
            <a:spLocks noGrp="1"/>
          </p:cNvSpPr>
          <p:nvPr>
            <p:ph type="ftr" idx="11"/>
          </p:nvPr>
        </p:nvSpPr>
        <p:spPr>
          <a:xfrm>
            <a:off x="2951018" y="6356350"/>
            <a:ext cx="706581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rPr>
              <a:t>Unit 1            Microprocessor and Microcontroller_CET2004B         2023-24     S3  </a:t>
            </a:r>
            <a:endParaRPr dirty="0">
              <a:solidFill>
                <a:schemeClr val="tx1"/>
              </a:solidFill>
              <a:latin typeface="Times New Roman" panose="02020603050405020304" pitchFamily="18" charset="0"/>
              <a:cs typeface="Times New Roman" panose="02020603050405020304" pitchFamily="18" charset="0"/>
            </a:endParaRPr>
          </a:p>
        </p:txBody>
      </p:sp>
      <p:sp>
        <p:nvSpPr>
          <p:cNvPr id="229" name="Google Shape;229;p9"/>
          <p:cNvSpPr/>
          <p:nvPr/>
        </p:nvSpPr>
        <p:spPr>
          <a:xfrm>
            <a:off x="53975" y="1477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230" name="Google Shape;230;p9"/>
          <p:cNvCxnSpPr/>
          <p:nvPr/>
        </p:nvCxnSpPr>
        <p:spPr>
          <a:xfrm rot="10800000" flipH="1">
            <a:off x="-82296" y="957113"/>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231" name="Google Shape;231;p9"/>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cxnSp>
        <p:nvCxnSpPr>
          <p:cNvPr id="232" name="Google Shape;232;p9"/>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33" name="Google Shape;233;p9"/>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34" name="Google Shape;23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11</a:t>
            </a:fld>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rcRect/>
          <a:stretch>
            <a:fillRect/>
          </a:stretch>
        </p:blipFill>
        <p:spPr bwMode="auto">
          <a:xfrm>
            <a:off x="67447" y="107655"/>
            <a:ext cx="62865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383CF6EE-7A18-4C03-8CEF-69816C4BDF2F}" type="datetime1">
              <a:rPr lang="en-US" smtClean="0">
                <a:solidFill>
                  <a:prstClr val="black">
                    <a:tint val="75000"/>
                  </a:prstClr>
                </a:solidFill>
              </a:rPr>
              <a:t>9/10/2023</a:t>
            </a:fld>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solidFill>
                  <a:prstClr val="black">
                    <a:tint val="75000"/>
                  </a:prstClr>
                </a:solidFill>
              </a:rPr>
              <a:pPr>
                <a:defRPr/>
              </a:pPr>
              <a:t>110</a:t>
            </a:fld>
            <a:endParaRPr lang="en-US">
              <a:solidFill>
                <a:prstClr val="black">
                  <a:tint val="75000"/>
                </a:prstClr>
              </a:solidFill>
            </a:endParaRPr>
          </a:p>
        </p:txBody>
      </p:sp>
      <p:sp>
        <p:nvSpPr>
          <p:cNvPr id="8" name="Footer Placeholder 7"/>
          <p:cNvSpPr>
            <a:spLocks noGrp="1"/>
          </p:cNvSpPr>
          <p:nvPr>
            <p:ph type="ftr" sz="quarter" idx="11"/>
          </p:nvPr>
        </p:nvSpPr>
        <p:spPr>
          <a:xfrm>
            <a:off x="4587240" y="6492879"/>
            <a:ext cx="3086100" cy="365125"/>
          </a:xfrm>
        </p:spPr>
        <p:txBody>
          <a:bodyPr/>
          <a:lstStyle/>
          <a:p>
            <a:pPr>
              <a:defRPr/>
            </a:pPr>
            <a:r>
              <a:rPr lang="en-GB">
                <a:solidFill>
                  <a:prstClr val="black">
                    <a:tint val="75000"/>
                  </a:prstClr>
                </a:solidFill>
              </a:rPr>
              <a:t>Unit 1            Microprocessor and Microcontroller_CET2004B         2023-24     S3  </a:t>
            </a:r>
            <a:endParaRPr lang="en-US" dirty="0">
              <a:solidFill>
                <a:prstClr val="black">
                  <a:tint val="75000"/>
                </a:prstClr>
              </a:solidFill>
            </a:endParaRPr>
          </a:p>
        </p:txBody>
      </p:sp>
      <p:sp>
        <p:nvSpPr>
          <p:cNvPr id="11" name="Content Placeholder 10">
            <a:extLst>
              <a:ext uri="{FF2B5EF4-FFF2-40B4-BE49-F238E27FC236}">
                <a16:creationId xmlns:a16="http://schemas.microsoft.com/office/drawing/2014/main" id="{7B574342-C400-4C59-9F54-F343DDEA10C3}"/>
              </a:ext>
            </a:extLst>
          </p:cNvPr>
          <p:cNvSpPr>
            <a:spLocks noGrp="1"/>
          </p:cNvSpPr>
          <p:nvPr>
            <p:ph idx="1"/>
          </p:nvPr>
        </p:nvSpPr>
        <p:spPr>
          <a:xfrm>
            <a:off x="2152650" y="1902853"/>
            <a:ext cx="7886700" cy="4274113"/>
          </a:xfrm>
        </p:spPr>
        <p:txBody>
          <a:bodyPr/>
          <a:lstStyle/>
          <a:p>
            <a:endParaRPr lang="en-US" dirty="0"/>
          </a:p>
          <a:p>
            <a:endParaRPr lang="en-IN" dirty="0">
              <a:solidFill>
                <a:schemeClr val="accent2">
                  <a:lumMod val="75000"/>
                </a:schemeClr>
              </a:solidFill>
            </a:endParaRPr>
          </a:p>
        </p:txBody>
      </p:sp>
      <p:cxnSp>
        <p:nvCxnSpPr>
          <p:cNvPr id="12" name="Straight Connector 11"/>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7" name="Straight Connector 16"/>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852464" y="998494"/>
            <a:ext cx="11034736" cy="5036546"/>
          </a:xfrm>
          <a:prstGeom prst="rect">
            <a:avLst/>
          </a:prstGeom>
        </p:spPr>
      </p:pic>
      <p:sp>
        <p:nvSpPr>
          <p:cNvPr id="2" name="Rectangle 1"/>
          <p:cNvSpPr/>
          <p:nvPr/>
        </p:nvSpPr>
        <p:spPr>
          <a:xfrm>
            <a:off x="4044797" y="107655"/>
            <a:ext cx="4102405" cy="707886"/>
          </a:xfrm>
          <a:prstGeom prst="rect">
            <a:avLst/>
          </a:prstGeom>
        </p:spPr>
        <p:txBody>
          <a:bodyPr wrap="none">
            <a:spAutoFit/>
          </a:bodyPr>
          <a:lstStyle/>
          <a:p>
            <a:r>
              <a:rPr lang="en-US" sz="4000" b="1" dirty="0">
                <a:solidFill>
                  <a:srgbClr val="2501BF"/>
                </a:solidFill>
                <a:latin typeface="Times New Roman" pitchFamily="18" charset="0"/>
                <a:cs typeface="Times New Roman" pitchFamily="18" charset="0"/>
              </a:rPr>
              <a:t>EFLAG Registers</a:t>
            </a:r>
            <a:endParaRPr lang="en-IN" sz="4000" dirty="0"/>
          </a:p>
        </p:txBody>
      </p:sp>
    </p:spTree>
    <p:extLst>
      <p:ext uri="{BB962C8B-B14F-4D97-AF65-F5344CB8AC3E}">
        <p14:creationId xmlns:p14="http://schemas.microsoft.com/office/powerpoint/2010/main" val="30173953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rcRect/>
          <a:stretch>
            <a:fillRect/>
          </a:stretch>
        </p:blipFill>
        <p:spPr bwMode="auto">
          <a:xfrm>
            <a:off x="67447" y="107655"/>
            <a:ext cx="62865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E4186509-4E45-4659-863C-42824824063A}" type="datetime1">
              <a:rPr lang="en-US" smtClean="0">
                <a:solidFill>
                  <a:prstClr val="black">
                    <a:tint val="75000"/>
                  </a:prstClr>
                </a:solidFill>
              </a:rPr>
              <a:t>9/10/2023</a:t>
            </a:fld>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solidFill>
                  <a:prstClr val="black">
                    <a:tint val="75000"/>
                  </a:prstClr>
                </a:solidFill>
              </a:rPr>
              <a:pPr>
                <a:defRPr/>
              </a:pPr>
              <a:t>111</a:t>
            </a:fld>
            <a:endParaRPr lang="en-US">
              <a:solidFill>
                <a:prstClr val="black">
                  <a:tint val="75000"/>
                </a:prstClr>
              </a:solidFill>
            </a:endParaRPr>
          </a:p>
        </p:txBody>
      </p:sp>
      <p:sp>
        <p:nvSpPr>
          <p:cNvPr id="8" name="Footer Placeholder 7"/>
          <p:cNvSpPr>
            <a:spLocks noGrp="1"/>
          </p:cNvSpPr>
          <p:nvPr>
            <p:ph type="ftr" sz="quarter" idx="11"/>
          </p:nvPr>
        </p:nvSpPr>
        <p:spPr>
          <a:xfrm>
            <a:off x="4587240" y="6492879"/>
            <a:ext cx="3086100" cy="365125"/>
          </a:xfrm>
        </p:spPr>
        <p:txBody>
          <a:bodyPr/>
          <a:lstStyle/>
          <a:p>
            <a:pPr>
              <a:defRPr/>
            </a:pPr>
            <a:r>
              <a:rPr lang="en-GB">
                <a:solidFill>
                  <a:prstClr val="black">
                    <a:tint val="75000"/>
                  </a:prstClr>
                </a:solidFill>
              </a:rPr>
              <a:t>Unit 1            Microprocessor and Microcontroller_CET2004B         2023-24     S3  </a:t>
            </a:r>
            <a:endParaRPr lang="en-US" dirty="0">
              <a:solidFill>
                <a:prstClr val="black">
                  <a:tint val="75000"/>
                </a:prstClr>
              </a:solidFill>
            </a:endParaRPr>
          </a:p>
        </p:txBody>
      </p:sp>
      <p:cxnSp>
        <p:nvCxnSpPr>
          <p:cNvPr id="12" name="Straight Connector 11"/>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7" name="Straight Connector 16"/>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stretch>
            <a:fillRect/>
          </a:stretch>
        </p:blipFill>
        <p:spPr>
          <a:xfrm>
            <a:off x="944560" y="1003259"/>
            <a:ext cx="10812011" cy="5032413"/>
          </a:xfrm>
          <a:prstGeom prst="rect">
            <a:avLst/>
          </a:prstGeom>
        </p:spPr>
      </p:pic>
      <p:sp>
        <p:nvSpPr>
          <p:cNvPr id="11" name="Title 1"/>
          <p:cNvSpPr>
            <a:spLocks noGrp="1"/>
          </p:cNvSpPr>
          <p:nvPr>
            <p:ph type="title"/>
          </p:nvPr>
        </p:nvSpPr>
        <p:spPr>
          <a:xfrm>
            <a:off x="2973977" y="107655"/>
            <a:ext cx="5921829" cy="582594"/>
          </a:xfrm>
        </p:spPr>
        <p:txBody>
          <a:bodyPr>
            <a:noAutofit/>
          </a:bodyPr>
          <a:lstStyle/>
          <a:p>
            <a:r>
              <a:rPr lang="en-US" sz="5400" b="1" dirty="0">
                <a:solidFill>
                  <a:srgbClr val="2501BF"/>
                </a:solidFill>
                <a:latin typeface="Times New Roman" pitchFamily="18" charset="0"/>
                <a:cs typeface="Times New Roman" pitchFamily="18" charset="0"/>
              </a:rPr>
              <a:t>Control Registers </a:t>
            </a:r>
            <a:endParaRPr lang="en-IN" sz="5400" b="1" dirty="0">
              <a:solidFill>
                <a:srgbClr val="2501BF"/>
              </a:solidFill>
              <a:latin typeface="Times New Roman" pitchFamily="18" charset="0"/>
              <a:cs typeface="Times New Roman" pitchFamily="18" charset="0"/>
            </a:endParaRPr>
          </a:p>
        </p:txBody>
      </p:sp>
      <p:sp>
        <p:nvSpPr>
          <p:cNvPr id="2" name="Rectangle 1"/>
          <p:cNvSpPr/>
          <p:nvPr/>
        </p:nvSpPr>
        <p:spPr>
          <a:xfrm>
            <a:off x="2342762" y="2858963"/>
            <a:ext cx="1665841" cy="369332"/>
          </a:xfrm>
          <a:prstGeom prst="rect">
            <a:avLst/>
          </a:prstGeom>
          <a:noFill/>
        </p:spPr>
        <p:txBody>
          <a:bodyPr wrap="none" lIns="91440" tIns="45720" rIns="91440" bIns="45720">
            <a:spAutoFit/>
          </a:bodyPr>
          <a:lstStyle/>
          <a:p>
            <a:pPr algn="ctr"/>
            <a:r>
              <a:rPr lang="en-US" sz="1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20 Bits  (31-12)</a:t>
            </a:r>
          </a:p>
        </p:txBody>
      </p:sp>
      <p:sp>
        <p:nvSpPr>
          <p:cNvPr id="3" name="Rectangle 2"/>
          <p:cNvSpPr/>
          <p:nvPr/>
        </p:nvSpPr>
        <p:spPr>
          <a:xfrm>
            <a:off x="944560" y="5773932"/>
            <a:ext cx="683200" cy="523220"/>
          </a:xfrm>
          <a:prstGeom prst="rect">
            <a:avLst/>
          </a:prstGeom>
        </p:spPr>
        <p:txBody>
          <a:bodyPr wrap="none">
            <a:spAutoFit/>
          </a:bodyPr>
          <a:lstStyle/>
          <a:p>
            <a:r>
              <a:rPr lang="en-IN" dirty="0">
                <a:latin typeface="Times New Roman" panose="02020603050405020304" pitchFamily="18" charset="0"/>
                <a:cs typeface="Times New Roman" panose="02020603050405020304" pitchFamily="18" charset="0"/>
              </a:rPr>
              <a:t>Paging</a:t>
            </a:r>
          </a:p>
          <a:p>
            <a:r>
              <a:rPr lang="en-GB" dirty="0">
                <a:latin typeface="Times New Roman" panose="02020603050405020304" pitchFamily="18" charset="0"/>
                <a:cs typeface="Times New Roman" panose="02020603050405020304" pitchFamily="18" charset="0"/>
              </a:rPr>
              <a:t>Enable</a:t>
            </a:r>
            <a:endParaRPr lang="en-IN" dirty="0">
              <a:latin typeface="Times New Roman" panose="02020603050405020304" pitchFamily="18" charset="0"/>
              <a:cs typeface="Times New Roman" panose="02020603050405020304" pitchFamily="18" charset="0"/>
            </a:endParaRPr>
          </a:p>
        </p:txBody>
      </p:sp>
      <p:sp>
        <p:nvSpPr>
          <p:cNvPr id="4" name="Rectangle 3"/>
          <p:cNvSpPr/>
          <p:nvPr/>
        </p:nvSpPr>
        <p:spPr>
          <a:xfrm>
            <a:off x="8059550" y="5773932"/>
            <a:ext cx="1347685" cy="523220"/>
          </a:xfrm>
          <a:prstGeom prst="rect">
            <a:avLst/>
          </a:prstGeom>
        </p:spPr>
        <p:txBody>
          <a:bodyPr wrap="square">
            <a:spAutoFit/>
          </a:bodyPr>
          <a:lstStyle/>
          <a:p>
            <a:r>
              <a:rPr lang="en-IN" dirty="0">
                <a:latin typeface="Times New Roman" panose="02020603050405020304" pitchFamily="18" charset="0"/>
                <a:cs typeface="Times New Roman" panose="02020603050405020304" pitchFamily="18" charset="0"/>
              </a:rPr>
              <a:t>Protected Mode Enable</a:t>
            </a:r>
          </a:p>
        </p:txBody>
      </p:sp>
    </p:spTree>
    <p:extLst>
      <p:ext uri="{BB962C8B-B14F-4D97-AF65-F5344CB8AC3E}">
        <p14:creationId xmlns:p14="http://schemas.microsoft.com/office/powerpoint/2010/main" val="27836938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rcRect/>
          <a:stretch>
            <a:fillRect/>
          </a:stretch>
        </p:blipFill>
        <p:spPr bwMode="auto">
          <a:xfrm>
            <a:off x="67447" y="107655"/>
            <a:ext cx="628650" cy="683747"/>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80382D3C-7556-443C-B6E5-9719CD754049}" type="datetime1">
              <a:rPr lang="en-US" smtClean="0">
                <a:solidFill>
                  <a:prstClr val="black">
                    <a:tint val="75000"/>
                  </a:prstClr>
                </a:solidFill>
              </a:rPr>
              <a:t>9/10/2023</a:t>
            </a:fld>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solidFill>
                  <a:prstClr val="black">
                    <a:tint val="75000"/>
                  </a:prstClr>
                </a:solidFill>
              </a:rPr>
              <a:pPr>
                <a:defRPr/>
              </a:pPr>
              <a:t>112</a:t>
            </a:fld>
            <a:endParaRPr lang="en-US">
              <a:solidFill>
                <a:prstClr val="black">
                  <a:tint val="75000"/>
                </a:prstClr>
              </a:solidFill>
            </a:endParaRPr>
          </a:p>
        </p:txBody>
      </p:sp>
      <p:sp>
        <p:nvSpPr>
          <p:cNvPr id="8" name="Footer Placeholder 7"/>
          <p:cNvSpPr>
            <a:spLocks noGrp="1"/>
          </p:cNvSpPr>
          <p:nvPr>
            <p:ph type="ftr" sz="quarter" idx="11"/>
          </p:nvPr>
        </p:nvSpPr>
        <p:spPr>
          <a:xfrm>
            <a:off x="2673927" y="6492879"/>
            <a:ext cx="7689273" cy="365125"/>
          </a:xfrm>
        </p:spPr>
        <p:txBody>
          <a:bodyPr/>
          <a:lstStyle/>
          <a:p>
            <a:pPr>
              <a:defRPr/>
            </a:pPr>
            <a:r>
              <a:rPr lang="en-GB">
                <a:solidFill>
                  <a:prstClr val="black">
                    <a:tint val="75000"/>
                  </a:prstClr>
                </a:solidFill>
              </a:rPr>
              <a:t>Unit 1            Microprocessor and Microcontroller_CET2004B         2023-24     S3  </a:t>
            </a:r>
            <a:endParaRPr lang="en-US" dirty="0">
              <a:solidFill>
                <a:prstClr val="black">
                  <a:tint val="75000"/>
                </a:prstClr>
              </a:solidFill>
            </a:endParaRPr>
          </a:p>
        </p:txBody>
      </p:sp>
      <p:cxnSp>
        <p:nvCxnSpPr>
          <p:cNvPr id="12" name="Straight Connector 11"/>
          <p:cNvCxnSpPr/>
          <p:nvPr/>
        </p:nvCxnSpPr>
        <p:spPr>
          <a:xfrm flipV="1">
            <a:off x="0" y="827274"/>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7" name="Straight Connector 16"/>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2050473" y="166453"/>
            <a:ext cx="9961417" cy="582594"/>
          </a:xfrm>
        </p:spPr>
        <p:txBody>
          <a:bodyPr>
            <a:noAutofit/>
          </a:bodyPr>
          <a:lstStyle/>
          <a:p>
            <a:r>
              <a:rPr lang="en-US" sz="5400" b="1" dirty="0">
                <a:solidFill>
                  <a:srgbClr val="2501BF"/>
                </a:solidFill>
                <a:latin typeface="Times New Roman" pitchFamily="18" charset="0"/>
                <a:cs typeface="Times New Roman" pitchFamily="18" charset="0"/>
              </a:rPr>
              <a:t>Control Register- CR0  </a:t>
            </a:r>
            <a:r>
              <a:rPr lang="en-US" sz="2000" b="1" dirty="0">
                <a:solidFill>
                  <a:srgbClr val="2501BF"/>
                </a:solidFill>
                <a:latin typeface="Times New Roman" pitchFamily="18" charset="0"/>
                <a:cs typeface="Times New Roman" pitchFamily="18" charset="0"/>
              </a:rPr>
              <a:t>Extra Information </a:t>
            </a:r>
            <a:endParaRPr lang="en-IN" sz="5400" b="1" dirty="0">
              <a:solidFill>
                <a:srgbClr val="2501BF"/>
              </a:solidFill>
              <a:latin typeface="Times New Roman" pitchFamily="18" charset="0"/>
              <a:cs typeface="Times New Roman" pitchFamily="18"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1182365983"/>
              </p:ext>
            </p:extLst>
          </p:nvPr>
        </p:nvGraphicFramePr>
        <p:xfrm>
          <a:off x="1011382" y="1418972"/>
          <a:ext cx="11000508" cy="4706040"/>
        </p:xfrm>
        <a:graphic>
          <a:graphicData uri="http://schemas.openxmlformats.org/drawingml/2006/table">
            <a:tbl>
              <a:tblPr/>
              <a:tblGrid>
                <a:gridCol w="632746">
                  <a:extLst>
                    <a:ext uri="{9D8B030D-6E8A-4147-A177-3AD203B41FA5}">
                      <a16:colId xmlns:a16="http://schemas.microsoft.com/office/drawing/2014/main" val="1277792546"/>
                    </a:ext>
                  </a:extLst>
                </a:gridCol>
                <a:gridCol w="797951">
                  <a:extLst>
                    <a:ext uri="{9D8B030D-6E8A-4147-A177-3AD203B41FA5}">
                      <a16:colId xmlns:a16="http://schemas.microsoft.com/office/drawing/2014/main" val="434967196"/>
                    </a:ext>
                  </a:extLst>
                </a:gridCol>
                <a:gridCol w="2393857">
                  <a:extLst>
                    <a:ext uri="{9D8B030D-6E8A-4147-A177-3AD203B41FA5}">
                      <a16:colId xmlns:a16="http://schemas.microsoft.com/office/drawing/2014/main" val="2653181571"/>
                    </a:ext>
                  </a:extLst>
                </a:gridCol>
                <a:gridCol w="7175954">
                  <a:extLst>
                    <a:ext uri="{9D8B030D-6E8A-4147-A177-3AD203B41FA5}">
                      <a16:colId xmlns:a16="http://schemas.microsoft.com/office/drawing/2014/main" val="2139185732"/>
                    </a:ext>
                  </a:extLst>
                </a:gridCol>
              </a:tblGrid>
              <a:tr h="340318">
                <a:tc>
                  <a:txBody>
                    <a:bodyPr/>
                    <a:lstStyle/>
                    <a:p>
                      <a:pPr algn="ctr"/>
                      <a:r>
                        <a:rPr lang="en-IN" sz="1600">
                          <a:effectLst/>
                          <a:latin typeface="Times New Roman" panose="02020603050405020304" pitchFamily="18" charset="0"/>
                          <a:cs typeface="Times New Roman" panose="02020603050405020304" pitchFamily="18" charset="0"/>
                        </a:rPr>
                        <a:t>Bit</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IN" sz="1600">
                          <a:effectLst/>
                          <a:latin typeface="Times New Roman" panose="02020603050405020304" pitchFamily="18" charset="0"/>
                          <a:cs typeface="Times New Roman" panose="02020603050405020304" pitchFamily="18" charset="0"/>
                        </a:rPr>
                        <a:t>Name</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IN" sz="1600" dirty="0">
                          <a:effectLst/>
                          <a:latin typeface="Times New Roman" panose="02020603050405020304" pitchFamily="18" charset="0"/>
                          <a:cs typeface="Times New Roman" panose="02020603050405020304" pitchFamily="18" charset="0"/>
                        </a:rPr>
                        <a:t>Full Name</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IN" sz="1600">
                          <a:effectLst/>
                          <a:latin typeface="Times New Roman" panose="02020603050405020304" pitchFamily="18" charset="0"/>
                          <a:cs typeface="Times New Roman" panose="02020603050405020304" pitchFamily="18" charset="0"/>
                        </a:rPr>
                        <a:t>Description</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674317346"/>
                  </a:ext>
                </a:extLst>
              </a:tr>
              <a:tr h="340318">
                <a:tc>
                  <a:txBody>
                    <a:bodyPr/>
                    <a:lstStyle/>
                    <a:p>
                      <a:pPr algn="ctr"/>
                      <a:r>
                        <a:rPr lang="en-IN" sz="1600" b="1" dirty="0">
                          <a:solidFill>
                            <a:srgbClr val="C00000"/>
                          </a:solidFill>
                          <a:effectLst/>
                          <a:latin typeface="Times New Roman" panose="02020603050405020304" pitchFamily="18" charset="0"/>
                          <a:cs typeface="Times New Roman" panose="02020603050405020304" pitchFamily="18" charset="0"/>
                        </a:rPr>
                        <a:t>0</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b="1" dirty="0">
                          <a:solidFill>
                            <a:srgbClr val="C00000"/>
                          </a:solidFill>
                          <a:effectLst/>
                          <a:latin typeface="Times New Roman" panose="02020603050405020304" pitchFamily="18" charset="0"/>
                          <a:cs typeface="Times New Roman" panose="02020603050405020304" pitchFamily="18" charset="0"/>
                        </a:rPr>
                        <a:t>PE</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dirty="0">
                          <a:effectLst/>
                          <a:latin typeface="Times New Roman" panose="02020603050405020304" pitchFamily="18" charset="0"/>
                          <a:cs typeface="Times New Roman" panose="02020603050405020304" pitchFamily="18" charset="0"/>
                        </a:rPr>
                        <a:t>Protected Mode Enable</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sz="1600" dirty="0">
                          <a:effectLst/>
                          <a:latin typeface="Times New Roman" panose="02020603050405020304" pitchFamily="18" charset="0"/>
                          <a:cs typeface="Times New Roman" panose="02020603050405020304" pitchFamily="18" charset="0"/>
                        </a:rPr>
                        <a:t>If 1, system is in </a:t>
                      </a:r>
                      <a:r>
                        <a:rPr lang="en-GB" sz="1600" u="none" strike="noStrike" dirty="0">
                          <a:solidFill>
                            <a:srgbClr val="3366CC"/>
                          </a:solidFill>
                          <a:effectLst/>
                          <a:latin typeface="Times New Roman" panose="02020603050405020304" pitchFamily="18" charset="0"/>
                          <a:cs typeface="Times New Roman" panose="02020603050405020304" pitchFamily="18" charset="0"/>
                        </a:rPr>
                        <a:t>protected mode</a:t>
                      </a:r>
                      <a:r>
                        <a:rPr lang="en-GB" sz="1600" dirty="0">
                          <a:effectLst/>
                          <a:latin typeface="Times New Roman" panose="02020603050405020304" pitchFamily="18" charset="0"/>
                          <a:cs typeface="Times New Roman" panose="02020603050405020304" pitchFamily="18" charset="0"/>
                        </a:rPr>
                        <a:t>, else, system is in </a:t>
                      </a:r>
                      <a:r>
                        <a:rPr lang="en-GB" sz="1600" u="none" strike="noStrike" dirty="0">
                          <a:solidFill>
                            <a:srgbClr val="3366CC"/>
                          </a:solidFill>
                          <a:effectLst/>
                          <a:latin typeface="Times New Roman" panose="02020603050405020304" pitchFamily="18" charset="0"/>
                          <a:cs typeface="Times New Roman" panose="02020603050405020304" pitchFamily="18" charset="0"/>
                        </a:rPr>
                        <a:t>real mode</a:t>
                      </a:r>
                      <a:endParaRPr lang="en-GB" sz="1600" dirty="0">
                        <a:effectLst/>
                        <a:latin typeface="Times New Roman" panose="02020603050405020304" pitchFamily="18" charset="0"/>
                        <a:cs typeface="Times New Roman" panose="02020603050405020304" pitchFamily="18" charset="0"/>
                      </a:endParaRP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679627220"/>
                  </a:ext>
                </a:extLst>
              </a:tr>
              <a:tr h="340318">
                <a:tc>
                  <a:txBody>
                    <a:bodyPr/>
                    <a:lstStyle/>
                    <a:p>
                      <a:pPr algn="ctr"/>
                      <a:r>
                        <a:rPr lang="en-IN" sz="1600">
                          <a:effectLst/>
                          <a:latin typeface="Times New Roman" panose="02020603050405020304" pitchFamily="18" charset="0"/>
                          <a:cs typeface="Times New Roman" panose="02020603050405020304" pitchFamily="18" charset="0"/>
                        </a:rPr>
                        <a:t>1</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MP</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dirty="0">
                          <a:effectLst/>
                          <a:latin typeface="Times New Roman" panose="02020603050405020304" pitchFamily="18" charset="0"/>
                          <a:cs typeface="Times New Roman" panose="02020603050405020304" pitchFamily="18" charset="0"/>
                        </a:rPr>
                        <a:t>Monitor co-processor</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sz="1600">
                          <a:effectLst/>
                          <a:latin typeface="Times New Roman" panose="02020603050405020304" pitchFamily="18" charset="0"/>
                          <a:cs typeface="Times New Roman" panose="02020603050405020304" pitchFamily="18" charset="0"/>
                        </a:rPr>
                        <a:t>Controls interaction of WAIT/FWAIT instructions with TS flag in CR0</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6194329"/>
                  </a:ext>
                </a:extLst>
              </a:tr>
              <a:tr h="340318">
                <a:tc>
                  <a:txBody>
                    <a:bodyPr/>
                    <a:lstStyle/>
                    <a:p>
                      <a:pPr algn="ctr"/>
                      <a:r>
                        <a:rPr lang="en-IN" sz="1600">
                          <a:effectLst/>
                          <a:latin typeface="Times New Roman" panose="02020603050405020304" pitchFamily="18" charset="0"/>
                          <a:cs typeface="Times New Roman" panose="02020603050405020304" pitchFamily="18" charset="0"/>
                        </a:rPr>
                        <a:t>2</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EM</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Emulation</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sz="1600" dirty="0">
                          <a:effectLst/>
                          <a:latin typeface="Times New Roman" panose="02020603050405020304" pitchFamily="18" charset="0"/>
                          <a:cs typeface="Times New Roman" panose="02020603050405020304" pitchFamily="18" charset="0"/>
                        </a:rPr>
                        <a:t>If set, no x87 </a:t>
                      </a:r>
                      <a:r>
                        <a:rPr lang="en-GB" sz="1600" u="none" strike="noStrike" dirty="0">
                          <a:solidFill>
                            <a:srgbClr val="3366CC"/>
                          </a:solidFill>
                          <a:effectLst/>
                          <a:latin typeface="Times New Roman" panose="02020603050405020304" pitchFamily="18" charset="0"/>
                          <a:cs typeface="Times New Roman" panose="02020603050405020304" pitchFamily="18" charset="0"/>
                        </a:rPr>
                        <a:t>floating-point unit</a:t>
                      </a:r>
                      <a:r>
                        <a:rPr lang="en-GB" sz="1600" dirty="0">
                          <a:effectLst/>
                          <a:latin typeface="Times New Roman" panose="02020603050405020304" pitchFamily="18" charset="0"/>
                          <a:cs typeface="Times New Roman" panose="02020603050405020304" pitchFamily="18" charset="0"/>
                        </a:rPr>
                        <a:t> present, if clear, x87 FPU present</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20904591"/>
                  </a:ext>
                </a:extLst>
              </a:tr>
              <a:tr h="431110">
                <a:tc>
                  <a:txBody>
                    <a:bodyPr/>
                    <a:lstStyle/>
                    <a:p>
                      <a:pPr algn="ctr"/>
                      <a:r>
                        <a:rPr lang="en-IN" sz="1600">
                          <a:effectLst/>
                          <a:latin typeface="Times New Roman" panose="02020603050405020304" pitchFamily="18" charset="0"/>
                          <a:cs typeface="Times New Roman" panose="02020603050405020304" pitchFamily="18" charset="0"/>
                        </a:rPr>
                        <a:t>3</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TS</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Task switched</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sz="1600">
                          <a:effectLst/>
                          <a:latin typeface="Times New Roman" panose="02020603050405020304" pitchFamily="18" charset="0"/>
                          <a:cs typeface="Times New Roman" panose="02020603050405020304" pitchFamily="18" charset="0"/>
                        </a:rPr>
                        <a:t>Allows saving x87 task context upon a task switch only after x87 instruction used</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90974092"/>
                  </a:ext>
                </a:extLst>
              </a:tr>
              <a:tr h="493418">
                <a:tc>
                  <a:txBody>
                    <a:bodyPr/>
                    <a:lstStyle/>
                    <a:p>
                      <a:pPr algn="ctr"/>
                      <a:r>
                        <a:rPr lang="en-IN" sz="1600">
                          <a:effectLst/>
                          <a:latin typeface="Times New Roman" panose="02020603050405020304" pitchFamily="18" charset="0"/>
                          <a:cs typeface="Times New Roman" panose="02020603050405020304" pitchFamily="18" charset="0"/>
                        </a:rPr>
                        <a:t>4</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ET</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Extension type</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sz="1600" dirty="0">
                          <a:effectLst/>
                          <a:latin typeface="Times New Roman" panose="02020603050405020304" pitchFamily="18" charset="0"/>
                          <a:cs typeface="Times New Roman" panose="02020603050405020304" pitchFamily="18" charset="0"/>
                        </a:rPr>
                        <a:t>On the 386, it allowed to specify whether the external math coprocessor was an </a:t>
                      </a:r>
                      <a:r>
                        <a:rPr lang="en-GB" sz="1600" u="none" strike="noStrike" dirty="0">
                          <a:solidFill>
                            <a:srgbClr val="3366CC"/>
                          </a:solidFill>
                          <a:effectLst/>
                          <a:latin typeface="Times New Roman" panose="02020603050405020304" pitchFamily="18" charset="0"/>
                          <a:cs typeface="Times New Roman" panose="02020603050405020304" pitchFamily="18" charset="0"/>
                        </a:rPr>
                        <a:t>80287</a:t>
                      </a:r>
                      <a:r>
                        <a:rPr lang="en-GB" sz="1600" dirty="0">
                          <a:effectLst/>
                          <a:latin typeface="Times New Roman" panose="02020603050405020304" pitchFamily="18" charset="0"/>
                          <a:cs typeface="Times New Roman" panose="02020603050405020304" pitchFamily="18" charset="0"/>
                        </a:rPr>
                        <a:t> or </a:t>
                      </a:r>
                      <a:r>
                        <a:rPr lang="en-GB" sz="1600" u="none" strike="noStrike" dirty="0">
                          <a:solidFill>
                            <a:srgbClr val="3366CC"/>
                          </a:solidFill>
                          <a:effectLst/>
                          <a:latin typeface="Times New Roman" panose="02020603050405020304" pitchFamily="18" charset="0"/>
                          <a:cs typeface="Times New Roman" panose="02020603050405020304" pitchFamily="18" charset="0"/>
                        </a:rPr>
                        <a:t>80387</a:t>
                      </a:r>
                      <a:endParaRPr lang="en-GB" sz="1600" dirty="0">
                        <a:effectLst/>
                        <a:latin typeface="Times New Roman" panose="02020603050405020304" pitchFamily="18" charset="0"/>
                        <a:cs typeface="Times New Roman" panose="02020603050405020304" pitchFamily="18" charset="0"/>
                      </a:endParaRP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18662363"/>
                  </a:ext>
                </a:extLst>
              </a:tr>
              <a:tr h="493418">
                <a:tc>
                  <a:txBody>
                    <a:bodyPr/>
                    <a:lstStyle/>
                    <a:p>
                      <a:pPr algn="ctr"/>
                      <a:r>
                        <a:rPr lang="en-IN" sz="1600" dirty="0">
                          <a:effectLst/>
                          <a:latin typeface="Times New Roman" panose="02020603050405020304" pitchFamily="18" charset="0"/>
                          <a:cs typeface="Times New Roman" panose="02020603050405020304" pitchFamily="18" charset="0"/>
                        </a:rPr>
                        <a:t>5</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NE</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Numeric error</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sz="1600" dirty="0">
                          <a:effectLst/>
                          <a:latin typeface="Times New Roman" panose="02020603050405020304" pitchFamily="18" charset="0"/>
                          <a:cs typeface="Times New Roman" panose="02020603050405020304" pitchFamily="18" charset="0"/>
                        </a:rPr>
                        <a:t>Enable internal </a:t>
                      </a:r>
                      <a:r>
                        <a:rPr lang="en-GB" sz="1600" u="none" strike="noStrike" dirty="0">
                          <a:solidFill>
                            <a:srgbClr val="3366CC"/>
                          </a:solidFill>
                          <a:effectLst/>
                          <a:latin typeface="Times New Roman" panose="02020603050405020304" pitchFamily="18" charset="0"/>
                          <a:cs typeface="Times New Roman" panose="02020603050405020304" pitchFamily="18" charset="0"/>
                        </a:rPr>
                        <a:t>x87</a:t>
                      </a:r>
                      <a:r>
                        <a:rPr lang="en-GB" sz="1600" dirty="0">
                          <a:effectLst/>
                          <a:latin typeface="Times New Roman" panose="02020603050405020304" pitchFamily="18" charset="0"/>
                          <a:cs typeface="Times New Roman" panose="02020603050405020304" pitchFamily="18" charset="0"/>
                        </a:rPr>
                        <a:t> floating point error reporting when set, else enables PC style x87 error detection</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07781198"/>
                  </a:ext>
                </a:extLst>
              </a:tr>
              <a:tr h="340318">
                <a:tc>
                  <a:txBody>
                    <a:bodyPr/>
                    <a:lstStyle/>
                    <a:p>
                      <a:pPr algn="ctr"/>
                      <a:r>
                        <a:rPr lang="en-IN" sz="1600">
                          <a:effectLst/>
                          <a:latin typeface="Times New Roman" panose="02020603050405020304" pitchFamily="18" charset="0"/>
                          <a:cs typeface="Times New Roman" panose="02020603050405020304" pitchFamily="18" charset="0"/>
                        </a:rPr>
                        <a:t>16</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WP</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Write protect</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sz="1600">
                          <a:effectLst/>
                          <a:latin typeface="Times New Roman" panose="02020603050405020304" pitchFamily="18" charset="0"/>
                          <a:cs typeface="Times New Roman" panose="02020603050405020304" pitchFamily="18" charset="0"/>
                        </a:rPr>
                        <a:t>When set, the CPU can't write to read-only pages when privilege level is 0</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44244417"/>
                  </a:ext>
                </a:extLst>
              </a:tr>
              <a:tr h="493418">
                <a:tc>
                  <a:txBody>
                    <a:bodyPr/>
                    <a:lstStyle/>
                    <a:p>
                      <a:pPr algn="ctr"/>
                      <a:r>
                        <a:rPr lang="en-IN" sz="1600">
                          <a:effectLst/>
                          <a:latin typeface="Times New Roman" panose="02020603050405020304" pitchFamily="18" charset="0"/>
                          <a:cs typeface="Times New Roman" panose="02020603050405020304" pitchFamily="18" charset="0"/>
                        </a:rPr>
                        <a:t>18</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AM</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Alignment mask</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sz="1600" dirty="0">
                          <a:effectLst/>
                          <a:latin typeface="Times New Roman" panose="02020603050405020304" pitchFamily="18" charset="0"/>
                          <a:cs typeface="Times New Roman" panose="02020603050405020304" pitchFamily="18" charset="0"/>
                        </a:rPr>
                        <a:t>Alignment check enabled if AM set, AC flag (in </a:t>
                      </a:r>
                      <a:r>
                        <a:rPr lang="en-GB" sz="1600" u="none" strike="noStrike" dirty="0">
                          <a:solidFill>
                            <a:srgbClr val="3366CC"/>
                          </a:solidFill>
                          <a:effectLst/>
                          <a:latin typeface="Times New Roman" panose="02020603050405020304" pitchFamily="18" charset="0"/>
                          <a:cs typeface="Times New Roman" panose="02020603050405020304" pitchFamily="18" charset="0"/>
                        </a:rPr>
                        <a:t>EFLAGS</a:t>
                      </a:r>
                      <a:r>
                        <a:rPr lang="en-GB" sz="1600" dirty="0">
                          <a:effectLst/>
                          <a:latin typeface="Times New Roman" panose="02020603050405020304" pitchFamily="18" charset="0"/>
                          <a:cs typeface="Times New Roman" panose="02020603050405020304" pitchFamily="18" charset="0"/>
                        </a:rPr>
                        <a:t> register) set, and privilege level is 3</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37697607"/>
                  </a:ext>
                </a:extLst>
              </a:tr>
              <a:tr h="340318">
                <a:tc>
                  <a:txBody>
                    <a:bodyPr/>
                    <a:lstStyle/>
                    <a:p>
                      <a:pPr algn="ctr"/>
                      <a:r>
                        <a:rPr lang="en-IN" sz="1600">
                          <a:effectLst/>
                          <a:latin typeface="Times New Roman" panose="02020603050405020304" pitchFamily="18" charset="0"/>
                          <a:cs typeface="Times New Roman" panose="02020603050405020304" pitchFamily="18" charset="0"/>
                        </a:rPr>
                        <a:t>29</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NW</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Not-write through</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dirty="0">
                          <a:effectLst/>
                          <a:latin typeface="Times New Roman" panose="02020603050405020304" pitchFamily="18" charset="0"/>
                          <a:cs typeface="Times New Roman" panose="02020603050405020304" pitchFamily="18" charset="0"/>
                        </a:rPr>
                        <a:t>Globally enables/disable </a:t>
                      </a:r>
                      <a:r>
                        <a:rPr lang="en-IN" sz="1600" u="none" strike="noStrike" dirty="0">
                          <a:solidFill>
                            <a:srgbClr val="3366CC"/>
                          </a:solidFill>
                          <a:effectLst/>
                          <a:latin typeface="Times New Roman" panose="02020603050405020304" pitchFamily="18" charset="0"/>
                          <a:cs typeface="Times New Roman" panose="02020603050405020304" pitchFamily="18" charset="0"/>
                        </a:rPr>
                        <a:t>write-through caching</a:t>
                      </a:r>
                      <a:endParaRPr lang="en-IN" sz="1600" dirty="0">
                        <a:effectLst/>
                        <a:latin typeface="Times New Roman" panose="02020603050405020304" pitchFamily="18" charset="0"/>
                        <a:cs typeface="Times New Roman" panose="02020603050405020304" pitchFamily="18" charset="0"/>
                      </a:endParaRP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58154703"/>
                  </a:ext>
                </a:extLst>
              </a:tr>
              <a:tr h="268166">
                <a:tc>
                  <a:txBody>
                    <a:bodyPr/>
                    <a:lstStyle/>
                    <a:p>
                      <a:pPr algn="ctr"/>
                      <a:r>
                        <a:rPr lang="en-IN" sz="1600">
                          <a:effectLst/>
                          <a:latin typeface="Times New Roman" panose="02020603050405020304" pitchFamily="18" charset="0"/>
                          <a:cs typeface="Times New Roman" panose="02020603050405020304" pitchFamily="18" charset="0"/>
                        </a:rPr>
                        <a:t>30</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a:effectLst/>
                          <a:latin typeface="Times New Roman" panose="02020603050405020304" pitchFamily="18" charset="0"/>
                          <a:cs typeface="Times New Roman" panose="02020603050405020304" pitchFamily="18" charset="0"/>
                        </a:rPr>
                        <a:t>CD</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u="none" strike="noStrike" dirty="0">
                          <a:solidFill>
                            <a:srgbClr val="3366CC"/>
                          </a:solidFill>
                          <a:effectLst/>
                          <a:latin typeface="Times New Roman" panose="02020603050405020304" pitchFamily="18" charset="0"/>
                          <a:cs typeface="Times New Roman" panose="02020603050405020304" pitchFamily="18" charset="0"/>
                        </a:rPr>
                        <a:t>Cache</a:t>
                      </a:r>
                      <a:r>
                        <a:rPr lang="en-IN" sz="1600" dirty="0">
                          <a:effectLst/>
                          <a:latin typeface="Times New Roman" panose="02020603050405020304" pitchFamily="18" charset="0"/>
                          <a:cs typeface="Times New Roman" panose="02020603050405020304" pitchFamily="18" charset="0"/>
                        </a:rPr>
                        <a:t> disable</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sz="1600" dirty="0">
                          <a:effectLst/>
                          <a:latin typeface="Times New Roman" panose="02020603050405020304" pitchFamily="18" charset="0"/>
                          <a:cs typeface="Times New Roman" panose="02020603050405020304" pitchFamily="18" charset="0"/>
                        </a:rPr>
                        <a:t>Globally enables/disable the memory cache</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92939465"/>
                  </a:ext>
                </a:extLst>
              </a:tr>
              <a:tr h="340318">
                <a:tc>
                  <a:txBody>
                    <a:bodyPr/>
                    <a:lstStyle/>
                    <a:p>
                      <a:pPr algn="ctr"/>
                      <a:r>
                        <a:rPr lang="en-IN" sz="1600" b="1" dirty="0">
                          <a:solidFill>
                            <a:srgbClr val="C00000"/>
                          </a:solidFill>
                          <a:effectLst/>
                          <a:latin typeface="Times New Roman" panose="02020603050405020304" pitchFamily="18" charset="0"/>
                          <a:cs typeface="Times New Roman" panose="02020603050405020304" pitchFamily="18" charset="0"/>
                        </a:rPr>
                        <a:t>31</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b="1" dirty="0">
                          <a:solidFill>
                            <a:srgbClr val="C00000"/>
                          </a:solidFill>
                          <a:effectLst/>
                          <a:latin typeface="Times New Roman" panose="02020603050405020304" pitchFamily="18" charset="0"/>
                          <a:cs typeface="Times New Roman" panose="02020603050405020304" pitchFamily="18" charset="0"/>
                        </a:rPr>
                        <a:t>PG</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IN" sz="1600" dirty="0">
                          <a:effectLst/>
                          <a:latin typeface="Times New Roman" panose="02020603050405020304" pitchFamily="18" charset="0"/>
                          <a:cs typeface="Times New Roman" panose="02020603050405020304" pitchFamily="18" charset="0"/>
                        </a:rPr>
                        <a:t>Paging</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GB" sz="1600" dirty="0">
                          <a:effectLst/>
                          <a:latin typeface="Times New Roman" panose="02020603050405020304" pitchFamily="18" charset="0"/>
                          <a:cs typeface="Times New Roman" panose="02020603050405020304" pitchFamily="18" charset="0"/>
                        </a:rPr>
                        <a:t>If 1, enable </a:t>
                      </a:r>
                      <a:r>
                        <a:rPr lang="en-GB" sz="1600" u="none" strike="noStrike" dirty="0">
                          <a:solidFill>
                            <a:srgbClr val="3366CC"/>
                          </a:solidFill>
                          <a:effectLst/>
                          <a:latin typeface="Times New Roman" panose="02020603050405020304" pitchFamily="18" charset="0"/>
                          <a:cs typeface="Times New Roman" panose="02020603050405020304" pitchFamily="18" charset="0"/>
                        </a:rPr>
                        <a:t>paging</a:t>
                      </a:r>
                      <a:r>
                        <a:rPr lang="en-GB" sz="1600" dirty="0">
                          <a:effectLst/>
                          <a:latin typeface="Times New Roman" panose="02020603050405020304" pitchFamily="18" charset="0"/>
                          <a:cs typeface="Times New Roman" panose="02020603050405020304" pitchFamily="18" charset="0"/>
                        </a:rPr>
                        <a:t> and use the </a:t>
                      </a:r>
                      <a:r>
                        <a:rPr lang="en-GB" sz="1600" u="none" strike="noStrike" dirty="0">
                          <a:solidFill>
                            <a:srgbClr val="3366CC"/>
                          </a:solidFill>
                          <a:effectLst/>
                          <a:latin typeface="Times New Roman" panose="02020603050405020304" pitchFamily="18" charset="0"/>
                          <a:cs typeface="Times New Roman" panose="02020603050405020304" pitchFamily="18" charset="0"/>
                        </a:rPr>
                        <a:t> CR3</a:t>
                      </a:r>
                      <a:r>
                        <a:rPr lang="en-GB" sz="1600" dirty="0">
                          <a:effectLst/>
                          <a:latin typeface="Times New Roman" panose="02020603050405020304" pitchFamily="18" charset="0"/>
                          <a:cs typeface="Times New Roman" panose="02020603050405020304" pitchFamily="18" charset="0"/>
                        </a:rPr>
                        <a:t> register, else disable paging.</a:t>
                      </a:r>
                    </a:p>
                  </a:txBody>
                  <a:tcPr marL="46456" marR="46456" marT="23228" marB="2322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67482645"/>
                  </a:ext>
                </a:extLst>
              </a:tr>
            </a:tbl>
          </a:graphicData>
        </a:graphic>
      </p:graphicFrame>
      <p:pic>
        <p:nvPicPr>
          <p:cNvPr id="2" name="Picture 1"/>
          <p:cNvPicPr>
            <a:picLocks noChangeAspect="1"/>
          </p:cNvPicPr>
          <p:nvPr/>
        </p:nvPicPr>
        <p:blipFill>
          <a:blip r:embed="rId3"/>
          <a:stretch>
            <a:fillRect/>
          </a:stretch>
        </p:blipFill>
        <p:spPr>
          <a:xfrm>
            <a:off x="1781175" y="885576"/>
            <a:ext cx="8201025" cy="457772"/>
          </a:xfrm>
          <a:prstGeom prst="rect">
            <a:avLst/>
          </a:prstGeom>
        </p:spPr>
      </p:pic>
    </p:spTree>
    <p:extLst>
      <p:ext uri="{BB962C8B-B14F-4D97-AF65-F5344CB8AC3E}">
        <p14:creationId xmlns:p14="http://schemas.microsoft.com/office/powerpoint/2010/main" val="471681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rcRect/>
          <a:stretch>
            <a:fillRect/>
          </a:stretch>
        </p:blipFill>
        <p:spPr bwMode="auto">
          <a:xfrm>
            <a:off x="67447" y="107655"/>
            <a:ext cx="62865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5AF5D6EC-1925-4B4F-ADB4-9E8CEEFD5E73}" type="datetime1">
              <a:rPr lang="en-US" smtClean="0">
                <a:solidFill>
                  <a:prstClr val="black">
                    <a:tint val="75000"/>
                  </a:prstClr>
                </a:solidFill>
              </a:rPr>
              <a:t>9/10/2023</a:t>
            </a:fld>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solidFill>
                  <a:prstClr val="black">
                    <a:tint val="75000"/>
                  </a:prstClr>
                </a:solidFill>
              </a:rPr>
              <a:pPr>
                <a:defRPr/>
              </a:pPr>
              <a:t>113</a:t>
            </a:fld>
            <a:endParaRPr lang="en-US">
              <a:solidFill>
                <a:prstClr val="black">
                  <a:tint val="75000"/>
                </a:prstClr>
              </a:solidFill>
            </a:endParaRPr>
          </a:p>
        </p:txBody>
      </p:sp>
      <p:sp>
        <p:nvSpPr>
          <p:cNvPr id="8" name="Footer Placeholder 7"/>
          <p:cNvSpPr>
            <a:spLocks noGrp="1"/>
          </p:cNvSpPr>
          <p:nvPr>
            <p:ph type="ftr" sz="quarter" idx="11"/>
          </p:nvPr>
        </p:nvSpPr>
        <p:spPr>
          <a:xfrm>
            <a:off x="4587240" y="6492879"/>
            <a:ext cx="3086100" cy="365125"/>
          </a:xfrm>
        </p:spPr>
        <p:txBody>
          <a:bodyPr/>
          <a:lstStyle/>
          <a:p>
            <a:pPr>
              <a:defRPr/>
            </a:pPr>
            <a:r>
              <a:rPr lang="en-GB">
                <a:solidFill>
                  <a:prstClr val="black">
                    <a:tint val="75000"/>
                  </a:prstClr>
                </a:solidFill>
              </a:rPr>
              <a:t>Unit 1            Microprocessor and Microcontroller_CET2004B         2023-24     S3  </a:t>
            </a:r>
            <a:endParaRPr lang="en-US" dirty="0">
              <a:solidFill>
                <a:prstClr val="black">
                  <a:tint val="75000"/>
                </a:prstClr>
              </a:solidFill>
            </a:endParaRPr>
          </a:p>
        </p:txBody>
      </p:sp>
      <p:sp>
        <p:nvSpPr>
          <p:cNvPr id="11" name="Content Placeholder 10">
            <a:extLst>
              <a:ext uri="{FF2B5EF4-FFF2-40B4-BE49-F238E27FC236}">
                <a16:creationId xmlns:a16="http://schemas.microsoft.com/office/drawing/2014/main" id="{7B574342-C400-4C59-9F54-F343DDEA10C3}"/>
              </a:ext>
            </a:extLst>
          </p:cNvPr>
          <p:cNvSpPr>
            <a:spLocks noGrp="1"/>
          </p:cNvSpPr>
          <p:nvPr>
            <p:ph idx="1"/>
          </p:nvPr>
        </p:nvSpPr>
        <p:spPr>
          <a:xfrm>
            <a:off x="2152650" y="1902853"/>
            <a:ext cx="7886700" cy="4274113"/>
          </a:xfrm>
        </p:spPr>
        <p:txBody>
          <a:bodyPr/>
          <a:lstStyle/>
          <a:p>
            <a:endParaRPr lang="en-US" dirty="0"/>
          </a:p>
          <a:p>
            <a:endParaRPr lang="en-IN" dirty="0">
              <a:solidFill>
                <a:schemeClr val="accent2">
                  <a:lumMod val="75000"/>
                </a:schemeClr>
              </a:solidFill>
            </a:endParaRPr>
          </a:p>
        </p:txBody>
      </p:sp>
      <p:cxnSp>
        <p:nvCxnSpPr>
          <p:cNvPr id="12" name="Straight Connector 11"/>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7" name="Straight Connector 16"/>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9" name="Content Placeholder 6"/>
          <p:cNvPicPr>
            <a:picLocks noChangeAspect="1"/>
          </p:cNvPicPr>
          <p:nvPr/>
        </p:nvPicPr>
        <p:blipFill>
          <a:blip r:embed="rId3"/>
          <a:stretch>
            <a:fillRect/>
          </a:stretch>
        </p:blipFill>
        <p:spPr>
          <a:xfrm>
            <a:off x="944560" y="250916"/>
            <a:ext cx="10630988" cy="5921285"/>
          </a:xfrm>
          <a:prstGeom prst="rect">
            <a:avLst/>
          </a:prstGeom>
        </p:spPr>
      </p:pic>
    </p:spTree>
    <p:extLst>
      <p:ext uri="{BB962C8B-B14F-4D97-AF65-F5344CB8AC3E}">
        <p14:creationId xmlns:p14="http://schemas.microsoft.com/office/powerpoint/2010/main" val="4194500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09D8C3-521A-48F9-8159-DCA1244D229A}"/>
              </a:ext>
            </a:extLst>
          </p:cNvPr>
          <p:cNvSpPr>
            <a:spLocks noGrp="1"/>
          </p:cNvSpPr>
          <p:nvPr>
            <p:ph type="dt" sz="half" idx="10"/>
          </p:nvPr>
        </p:nvSpPr>
        <p:spPr/>
        <p:txBody>
          <a:bodyPr/>
          <a:lstStyle/>
          <a:p>
            <a:pPr>
              <a:defRPr/>
            </a:pPr>
            <a:fld id="{135F6B1D-43BE-4362-A5D7-FC3184C94813}" type="datetime1">
              <a:rPr lang="en-US" smtClean="0"/>
              <a:t>9/10/2023</a:t>
            </a:fld>
            <a:endParaRPr lang="en-US"/>
          </a:p>
        </p:txBody>
      </p:sp>
      <p:sp>
        <p:nvSpPr>
          <p:cNvPr id="5" name="Footer Placeholder 4">
            <a:extLst>
              <a:ext uri="{FF2B5EF4-FFF2-40B4-BE49-F238E27FC236}">
                <a16:creationId xmlns:a16="http://schemas.microsoft.com/office/drawing/2014/main" id="{BF2C055A-F09B-4FE8-AEB1-3DD8FFBAC98B}"/>
              </a:ext>
            </a:extLst>
          </p:cNvPr>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a:extLst>
              <a:ext uri="{FF2B5EF4-FFF2-40B4-BE49-F238E27FC236}">
                <a16:creationId xmlns:a16="http://schemas.microsoft.com/office/drawing/2014/main" id="{6C6B390D-60EC-4644-B4D2-61296DC402B9}"/>
              </a:ext>
            </a:extLst>
          </p:cNvPr>
          <p:cNvSpPr>
            <a:spLocks noGrp="1"/>
          </p:cNvSpPr>
          <p:nvPr>
            <p:ph type="sldNum" sz="quarter" idx="12"/>
          </p:nvPr>
        </p:nvSpPr>
        <p:spPr/>
        <p:txBody>
          <a:bodyPr/>
          <a:lstStyle/>
          <a:p>
            <a:pPr>
              <a:defRPr/>
            </a:pPr>
            <a:fld id="{86E3E4F9-1BBA-46FB-A770-05CF0AA7799E}" type="slidenum">
              <a:rPr lang="en-US" smtClean="0"/>
              <a:pPr>
                <a:defRPr/>
              </a:pPr>
              <a:t>114</a:t>
            </a:fld>
            <a:endParaRPr lang="en-US"/>
          </a:p>
        </p:txBody>
      </p:sp>
      <p:pic>
        <p:nvPicPr>
          <p:cNvPr id="7" name="Picture 6">
            <a:extLst>
              <a:ext uri="{FF2B5EF4-FFF2-40B4-BE49-F238E27FC236}">
                <a16:creationId xmlns:a16="http://schemas.microsoft.com/office/drawing/2014/main" id="{3AF32DD4-6966-44F9-BDCD-24F8B4205801}"/>
              </a:ext>
            </a:extLst>
          </p:cNvPr>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8" name="Title 1">
            <a:extLst>
              <a:ext uri="{FF2B5EF4-FFF2-40B4-BE49-F238E27FC236}">
                <a16:creationId xmlns:a16="http://schemas.microsoft.com/office/drawing/2014/main" id="{D707C47F-1AEF-449A-9FBE-CC780C34BDB6}"/>
              </a:ext>
            </a:extLst>
          </p:cNvPr>
          <p:cNvSpPr txBox="1">
            <a:spLocks/>
          </p:cNvSpPr>
          <p:nvPr/>
        </p:nvSpPr>
        <p:spPr>
          <a:xfrm>
            <a:off x="1149531" y="2202874"/>
            <a:ext cx="11032153" cy="1663732"/>
          </a:xfrm>
          <a:prstGeom prst="rect">
            <a:avLst/>
          </a:prstGeom>
          <a:ln w="28575">
            <a:solidFill>
              <a:schemeClr val="accent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6000" b="1" dirty="0">
                <a:solidFill>
                  <a:srgbClr val="2501BF"/>
                </a:solidFill>
                <a:latin typeface="Times New Roman" pitchFamily="18" charset="0"/>
                <a:cs typeface="Times New Roman" pitchFamily="18" charset="0"/>
              </a:rPr>
              <a:t>Memory Management Registers </a:t>
            </a:r>
            <a:endParaRPr lang="en-IN" sz="6000" b="1" dirty="0">
              <a:solidFill>
                <a:srgbClr val="2501BF"/>
              </a:solidFill>
              <a:latin typeface="Times New Roman" pitchFamily="18" charset="0"/>
              <a:cs typeface="Times New Roman" pitchFamily="18" charset="0"/>
            </a:endParaRPr>
          </a:p>
        </p:txBody>
      </p:sp>
      <p:pic>
        <p:nvPicPr>
          <p:cNvPr id="9" name="Picture 8"/>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cxnSp>
        <p:nvCxnSpPr>
          <p:cNvPr id="10" name="Straight Connector 9"/>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616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2543" y="939976"/>
            <a:ext cx="8363683" cy="2284884"/>
          </a:xfrm>
        </p:spPr>
        <p:txBody>
          <a:bodyPr>
            <a:noAutofit/>
          </a:bodyPr>
          <a:lstStyle/>
          <a:p>
            <a:pPr>
              <a:buFont typeface="Wingdings" panose="05000000000000000000" pitchFamily="2" charset="2"/>
              <a:buChar char="Ø"/>
            </a:pPr>
            <a:r>
              <a:rPr lang="en-US" sz="3200" dirty="0">
                <a:solidFill>
                  <a:srgbClr val="C00000"/>
                </a:solidFill>
                <a:latin typeface="Times New Roman" panose="02020603050405020304" pitchFamily="18" charset="0"/>
                <a:cs typeface="Times New Roman" panose="02020603050405020304" pitchFamily="18" charset="0"/>
              </a:rPr>
              <a:t>GDTR – </a:t>
            </a:r>
            <a:r>
              <a:rPr lang="en-US" sz="3200" dirty="0">
                <a:latin typeface="Times New Roman" panose="02020603050405020304" pitchFamily="18" charset="0"/>
                <a:cs typeface="Times New Roman" panose="02020603050405020304" pitchFamily="18" charset="0"/>
              </a:rPr>
              <a:t>Global Descriptor Table </a:t>
            </a:r>
            <a:r>
              <a:rPr lang="en-US" sz="2400" dirty="0">
                <a:latin typeface="Times New Roman" panose="02020603050405020304" pitchFamily="18" charset="0"/>
                <a:cs typeface="Times New Roman" panose="02020603050405020304" pitchFamily="18" charset="0"/>
              </a:rPr>
              <a:t>Register  </a:t>
            </a:r>
          </a:p>
          <a:p>
            <a:pPr>
              <a:buFont typeface="Wingdings" panose="05000000000000000000" pitchFamily="2" charset="2"/>
              <a:buChar char="Ø"/>
            </a:pPr>
            <a:r>
              <a:rPr lang="en-US" sz="3200" dirty="0">
                <a:solidFill>
                  <a:srgbClr val="002060"/>
                </a:solidFill>
                <a:latin typeface="Times New Roman" panose="02020603050405020304" pitchFamily="18" charset="0"/>
                <a:cs typeface="Times New Roman" panose="02020603050405020304" pitchFamily="18" charset="0"/>
              </a:rPr>
              <a:t>IDTR </a:t>
            </a:r>
            <a:r>
              <a:rPr lang="en-US" sz="3200" dirty="0">
                <a:latin typeface="Times New Roman" panose="02020603050405020304" pitchFamily="18" charset="0"/>
                <a:cs typeface="Times New Roman" panose="02020603050405020304" pitchFamily="18" charset="0"/>
              </a:rPr>
              <a:t>– </a:t>
            </a:r>
            <a:r>
              <a:rPr lang="en-US" sz="3200" dirty="0">
                <a:solidFill>
                  <a:schemeClr val="accent5">
                    <a:lumMod val="60000"/>
                    <a:lumOff val="40000"/>
                  </a:schemeClr>
                </a:solidFill>
                <a:latin typeface="Times New Roman" panose="02020603050405020304" pitchFamily="18" charset="0"/>
                <a:cs typeface="Times New Roman" panose="02020603050405020304" pitchFamily="18" charset="0"/>
              </a:rPr>
              <a:t>Interrupt Descriptor Table Register </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LDTR</a:t>
            </a:r>
            <a:r>
              <a:rPr lang="en-US" sz="3200" dirty="0">
                <a:solidFill>
                  <a:srgbClr val="C00000"/>
                </a:solidFill>
                <a:latin typeface="Times New Roman" panose="02020603050405020304" pitchFamily="18" charset="0"/>
                <a:cs typeface="Times New Roman" panose="02020603050405020304" pitchFamily="18" charset="0"/>
              </a:rPr>
              <a:t>-  Local Descriptor Table Register </a:t>
            </a:r>
          </a:p>
          <a:p>
            <a:pPr>
              <a:buFont typeface="Wingdings" panose="05000000000000000000" pitchFamily="2" charset="2"/>
              <a:buChar char="Ø"/>
            </a:pPr>
            <a:r>
              <a:rPr lang="en-US" sz="3200" dirty="0">
                <a:solidFill>
                  <a:schemeClr val="accent6">
                    <a:lumMod val="50000"/>
                  </a:schemeClr>
                </a:solidFill>
                <a:latin typeface="Times New Roman" panose="02020603050405020304" pitchFamily="18" charset="0"/>
                <a:cs typeface="Times New Roman" panose="02020603050405020304" pitchFamily="18" charset="0"/>
              </a:rPr>
              <a:t>TR</a:t>
            </a:r>
            <a:r>
              <a:rPr lang="en-US" sz="3200" dirty="0">
                <a:latin typeface="Times New Roman" panose="02020603050405020304" pitchFamily="18" charset="0"/>
                <a:cs typeface="Times New Roman" panose="02020603050405020304" pitchFamily="18" charset="0"/>
              </a:rPr>
              <a:t> – Task Register </a:t>
            </a:r>
            <a:endParaRPr lang="en-IN" sz="32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23801" y="925496"/>
            <a:ext cx="3426229" cy="1828800"/>
          </a:xfrm>
          <a:ln w="28575">
            <a:solidFill>
              <a:schemeClr val="accent2"/>
            </a:solidFill>
          </a:ln>
        </p:spPr>
        <p:txBody>
          <a:bodyPr>
            <a:noAutofit/>
          </a:bodyPr>
          <a:lstStyle/>
          <a:p>
            <a:r>
              <a:rPr lang="en-US" b="1" dirty="0">
                <a:solidFill>
                  <a:srgbClr val="2501BF"/>
                </a:solidFill>
                <a:latin typeface="Times New Roman" pitchFamily="18" charset="0"/>
                <a:cs typeface="Times New Roman" pitchFamily="18" charset="0"/>
              </a:rPr>
              <a:t>Memory Management Registers </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FC7BC866-6422-4706-A9DF-734785E57709}"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115</a:t>
            </a:fld>
            <a:endParaRPr lang="en-US">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F6D531B-889A-4F7E-B75A-4EA14B525AB3}"/>
              </a:ext>
            </a:extLst>
          </p:cNvPr>
          <p:cNvPicPr>
            <a:picLocks noChangeAspect="1"/>
          </p:cNvPicPr>
          <p:nvPr/>
        </p:nvPicPr>
        <p:blipFill>
          <a:blip r:embed="rId3"/>
          <a:stretch>
            <a:fillRect/>
          </a:stretch>
        </p:blipFill>
        <p:spPr>
          <a:xfrm>
            <a:off x="1562098" y="3316934"/>
            <a:ext cx="8349639" cy="2718742"/>
          </a:xfrm>
          <a:prstGeom prst="rect">
            <a:avLst/>
          </a:prstGeom>
          <a:ln w="28575">
            <a:solidFill>
              <a:srgbClr val="2501BF"/>
            </a:solidFill>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48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1B7FBF-7121-4B21-A980-1E9D00680EAA}"/>
              </a:ext>
            </a:extLst>
          </p:cNvPr>
          <p:cNvSpPr/>
          <p:nvPr/>
        </p:nvSpPr>
        <p:spPr>
          <a:xfrm>
            <a:off x="9173845" y="5703026"/>
            <a:ext cx="2453640" cy="436880"/>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GDTR</a:t>
            </a:r>
            <a:endParaRPr lang="en-IN" dirty="0"/>
          </a:p>
        </p:txBody>
      </p:sp>
      <p:cxnSp>
        <p:nvCxnSpPr>
          <p:cNvPr id="13" name="Straight Arrow Connector 12">
            <a:extLst>
              <a:ext uri="{FF2B5EF4-FFF2-40B4-BE49-F238E27FC236}">
                <a16:creationId xmlns:a16="http://schemas.microsoft.com/office/drawing/2014/main" id="{F4C3410F-AAE8-4888-853E-942981F6E398}"/>
              </a:ext>
            </a:extLst>
          </p:cNvPr>
          <p:cNvCxnSpPr/>
          <p:nvPr/>
        </p:nvCxnSpPr>
        <p:spPr>
          <a:xfrm>
            <a:off x="9943465" y="569976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93AA86-3B56-4E2B-B594-A65480DA72C9}"/>
              </a:ext>
            </a:extLst>
          </p:cNvPr>
          <p:cNvCxnSpPr>
            <a:cxnSpLocks/>
          </p:cNvCxnSpPr>
          <p:nvPr/>
        </p:nvCxnSpPr>
        <p:spPr>
          <a:xfrm flipV="1">
            <a:off x="10400665" y="5346096"/>
            <a:ext cx="0" cy="34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73905" y="957514"/>
            <a:ext cx="7731760" cy="3869625"/>
          </a:xfrm>
          <a:ln>
            <a:solidFill>
              <a:srgbClr val="002060"/>
            </a:solidFill>
          </a:ln>
        </p:spPr>
        <p:txBody>
          <a:bodyPr>
            <a:normAutofit lnSpcReduction="10000"/>
          </a:bodyPr>
          <a:lstStyle/>
          <a:p>
            <a:pPr marL="228600" lvl="0" indent="-228600" algn="just" rtl="0">
              <a:lnSpc>
                <a:spcPct val="90000"/>
              </a:lnSpc>
              <a:spcBef>
                <a:spcPts val="1000"/>
              </a:spcBef>
              <a:spcAft>
                <a:spcPts val="0"/>
              </a:spcAft>
              <a:buClr>
                <a:schemeClr val="dk1"/>
              </a:buClr>
              <a:buSzPts val="2800"/>
              <a:buChar char="•"/>
            </a:pPr>
            <a:r>
              <a:rPr lang="en-US" dirty="0">
                <a:solidFill>
                  <a:schemeClr val="accent6">
                    <a:lumMod val="75000"/>
                  </a:schemeClr>
                </a:solidFill>
                <a:latin typeface="Copperplate Gothic Bold" panose="020E0705020206020404" pitchFamily="34" charset="0"/>
              </a:rPr>
              <a:t>Hold linear address of </a:t>
            </a:r>
            <a:r>
              <a:rPr lang="en-US" dirty="0">
                <a:solidFill>
                  <a:srgbClr val="0070C0"/>
                </a:solidFill>
                <a:latin typeface="Copperplate Gothic Bold" panose="020E0705020206020404" pitchFamily="34" charset="0"/>
              </a:rPr>
              <a:t>Base of </a:t>
            </a:r>
            <a:r>
              <a:rPr lang="en-US" dirty="0">
                <a:solidFill>
                  <a:schemeClr val="accent6">
                    <a:lumMod val="75000"/>
                  </a:schemeClr>
                </a:solidFill>
                <a:latin typeface="Copperplate Gothic Bold" panose="020E0705020206020404" pitchFamily="34" charset="0"/>
              </a:rPr>
              <a:t>Global Descriptor Table </a:t>
            </a:r>
          </a:p>
          <a:p>
            <a:pPr marL="228600" lvl="0" indent="-228600" algn="just" rtl="0">
              <a:lnSpc>
                <a:spcPct val="90000"/>
              </a:lnSpc>
              <a:spcBef>
                <a:spcPts val="1000"/>
              </a:spcBef>
              <a:spcAft>
                <a:spcPts val="0"/>
              </a:spcAft>
              <a:buClr>
                <a:schemeClr val="dk1"/>
              </a:buClr>
              <a:buSzPts val="2800"/>
              <a:buChar char="•"/>
            </a:pPr>
            <a:r>
              <a:rPr lang="en-US" dirty="0">
                <a:solidFill>
                  <a:srgbClr val="C00000"/>
                </a:solidFill>
                <a:latin typeface="Copperplate Gothic Bold" panose="020E0705020206020404" pitchFamily="34" charset="0"/>
              </a:rPr>
              <a:t>The GDTR register holds the </a:t>
            </a:r>
            <a:r>
              <a:rPr lang="en-US" dirty="0">
                <a:solidFill>
                  <a:srgbClr val="0070C0"/>
                </a:solidFill>
                <a:latin typeface="Copperplate Gothic Bold" panose="020E0705020206020404" pitchFamily="34" charset="0"/>
              </a:rPr>
              <a:t>32-bit base address</a:t>
            </a:r>
            <a:r>
              <a:rPr lang="en-US" dirty="0">
                <a:solidFill>
                  <a:srgbClr val="C00000"/>
                </a:solidFill>
                <a:latin typeface="Copperplate Gothic Bold" panose="020E0705020206020404" pitchFamily="34" charset="0"/>
              </a:rPr>
              <a:t> and </a:t>
            </a:r>
            <a:r>
              <a:rPr lang="en-US" dirty="0">
                <a:solidFill>
                  <a:srgbClr val="0070C0"/>
                </a:solidFill>
                <a:latin typeface="Copperplate Gothic Bold" panose="020E0705020206020404" pitchFamily="34" charset="0"/>
              </a:rPr>
              <a:t>16-bit table limit for the GDT. </a:t>
            </a:r>
          </a:p>
          <a:p>
            <a:pPr marL="228600" lvl="0" indent="-228600" algn="just" rtl="0">
              <a:lnSpc>
                <a:spcPct val="90000"/>
              </a:lnSpc>
              <a:spcBef>
                <a:spcPts val="1000"/>
              </a:spcBef>
              <a:spcAft>
                <a:spcPts val="0"/>
              </a:spcAft>
              <a:buClr>
                <a:schemeClr val="dk1"/>
              </a:buClr>
              <a:buSzPts val="2800"/>
              <a:buChar char="•"/>
            </a:pPr>
            <a:r>
              <a:rPr lang="en-US" dirty="0">
                <a:solidFill>
                  <a:schemeClr val="accent6">
                    <a:lumMod val="75000"/>
                  </a:schemeClr>
                </a:solidFill>
                <a:latin typeface="Copperplate Gothic Bold" panose="020E0705020206020404" pitchFamily="34" charset="0"/>
              </a:rPr>
              <a:t>The base address specifies the </a:t>
            </a:r>
            <a:r>
              <a:rPr lang="en-US" dirty="0">
                <a:solidFill>
                  <a:srgbClr val="002060"/>
                </a:solidFill>
                <a:latin typeface="Copperplate Gothic Bold" panose="020E0705020206020404" pitchFamily="34" charset="0"/>
              </a:rPr>
              <a:t>linear address of</a:t>
            </a:r>
            <a:r>
              <a:rPr lang="en-US" dirty="0">
                <a:solidFill>
                  <a:schemeClr val="accent6">
                    <a:lumMod val="75000"/>
                  </a:schemeClr>
                </a:solidFill>
                <a:latin typeface="Copperplate Gothic Bold" panose="020E0705020206020404" pitchFamily="34" charset="0"/>
              </a:rPr>
              <a:t> </a:t>
            </a:r>
            <a:r>
              <a:rPr lang="en-US" dirty="0">
                <a:solidFill>
                  <a:srgbClr val="C00000"/>
                </a:solidFill>
                <a:latin typeface="Copperplate Gothic Bold" panose="020E0705020206020404" pitchFamily="34" charset="0"/>
              </a:rPr>
              <a:t>byte 0 </a:t>
            </a:r>
            <a:r>
              <a:rPr lang="en-US" dirty="0">
                <a:solidFill>
                  <a:schemeClr val="accent6">
                    <a:lumMod val="75000"/>
                  </a:schemeClr>
                </a:solidFill>
                <a:latin typeface="Copperplate Gothic Bold" panose="020E0705020206020404" pitchFamily="34" charset="0"/>
              </a:rPr>
              <a:t>of the GDT</a:t>
            </a:r>
          </a:p>
          <a:p>
            <a:pPr marL="228600" lvl="0" indent="-228600" algn="just" rtl="0">
              <a:lnSpc>
                <a:spcPct val="90000"/>
              </a:lnSpc>
              <a:spcBef>
                <a:spcPts val="1000"/>
              </a:spcBef>
              <a:spcAft>
                <a:spcPts val="0"/>
              </a:spcAft>
              <a:buClr>
                <a:schemeClr val="dk1"/>
              </a:buClr>
              <a:buSzPts val="2800"/>
              <a:buChar char="•"/>
            </a:pPr>
            <a:r>
              <a:rPr lang="en-US" dirty="0">
                <a:solidFill>
                  <a:srgbClr val="C00000"/>
                </a:solidFill>
                <a:latin typeface="Copperplate Gothic Bold" panose="020E0705020206020404" pitchFamily="34" charset="0"/>
              </a:rPr>
              <a:t>the </a:t>
            </a:r>
            <a:r>
              <a:rPr lang="en-US" dirty="0">
                <a:solidFill>
                  <a:srgbClr val="002060"/>
                </a:solidFill>
                <a:latin typeface="Copperplate Gothic Bold" panose="020E0705020206020404" pitchFamily="34" charset="0"/>
              </a:rPr>
              <a:t>table limit </a:t>
            </a:r>
            <a:r>
              <a:rPr lang="en-US" dirty="0">
                <a:solidFill>
                  <a:srgbClr val="C00000"/>
                </a:solidFill>
                <a:latin typeface="Copperplate Gothic Bold" panose="020E0705020206020404" pitchFamily="34" charset="0"/>
              </a:rPr>
              <a:t>specifies </a:t>
            </a:r>
            <a:r>
              <a:rPr lang="en-US" dirty="0">
                <a:latin typeface="Copperplate Gothic Bold" panose="020E0705020206020404" pitchFamily="34" charset="0"/>
              </a:rPr>
              <a:t>the number of </a:t>
            </a:r>
            <a:r>
              <a:rPr lang="en-US" dirty="0">
                <a:solidFill>
                  <a:srgbClr val="C00000"/>
                </a:solidFill>
                <a:latin typeface="Copperplate Gothic Bold" panose="020E0705020206020404" pitchFamily="34" charset="0"/>
              </a:rPr>
              <a:t>bits</a:t>
            </a:r>
            <a:r>
              <a:rPr lang="en-US" dirty="0">
                <a:latin typeface="Copperplate Gothic Bold" panose="020E0705020206020404" pitchFamily="34" charset="0"/>
              </a:rPr>
              <a:t> in the </a:t>
            </a:r>
            <a:r>
              <a:rPr lang="en-US" dirty="0">
                <a:solidFill>
                  <a:srgbClr val="0070C0"/>
                </a:solidFill>
                <a:latin typeface="Copperplate Gothic Bold" panose="020E0705020206020404" pitchFamily="34" charset="0"/>
              </a:rPr>
              <a:t>each table</a:t>
            </a:r>
            <a:r>
              <a:rPr lang="en-US" dirty="0">
                <a:latin typeface="Copperplate Gothic Bold" panose="020E0705020206020404" pitchFamily="34" charset="0"/>
              </a:rPr>
              <a:t>. </a:t>
            </a:r>
          </a:p>
          <a:p>
            <a:pPr marL="0" lvl="0" indent="0" algn="just" rtl="0">
              <a:lnSpc>
                <a:spcPct val="90000"/>
              </a:lnSpc>
              <a:spcBef>
                <a:spcPts val="1000"/>
              </a:spcBef>
              <a:spcAft>
                <a:spcPts val="0"/>
              </a:spcAft>
              <a:buClr>
                <a:schemeClr val="dk1"/>
              </a:buClr>
              <a:buSzPts val="2800"/>
              <a:buNone/>
            </a:pPr>
            <a:endParaRPr lang="en-US" dirty="0">
              <a:latin typeface="Copperplate Gothic Bold" panose="020E0705020206020404" pitchFamily="34" charset="0"/>
            </a:endParaRPr>
          </a:p>
          <a:p>
            <a:endParaRPr lang="en-IN" dirty="0"/>
          </a:p>
        </p:txBody>
      </p:sp>
      <p:sp>
        <p:nvSpPr>
          <p:cNvPr id="4" name="Title 1"/>
          <p:cNvSpPr>
            <a:spLocks noGrp="1"/>
          </p:cNvSpPr>
          <p:nvPr>
            <p:ph type="title"/>
          </p:nvPr>
        </p:nvSpPr>
        <p:spPr>
          <a:xfrm>
            <a:off x="4313382" y="163363"/>
            <a:ext cx="2006138" cy="582594"/>
          </a:xfrm>
        </p:spPr>
        <p:txBody>
          <a:bodyPr>
            <a:noAutofit/>
          </a:bodyPr>
          <a:lstStyle/>
          <a:p>
            <a:r>
              <a:rPr lang="en-US" b="1" dirty="0">
                <a:solidFill>
                  <a:srgbClr val="2501BF"/>
                </a:solidFill>
                <a:latin typeface="Times New Roman" pitchFamily="18" charset="0"/>
                <a:cs typeface="Times New Roman" pitchFamily="18" charset="0"/>
              </a:rPr>
              <a:t>GDTR</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FF9F9ACB-1FB3-4E2E-B72C-D5AB97F2EB23}"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116</a:t>
            </a:fld>
            <a:endParaRPr lang="en-US"/>
          </a:p>
        </p:txBody>
      </p:sp>
      <p:sp>
        <p:nvSpPr>
          <p:cNvPr id="8" name="Footer Placeholder 7"/>
          <p:cNvSpPr>
            <a:spLocks noGrp="1"/>
          </p:cNvSpPr>
          <p:nvPr>
            <p:ph type="ftr" sz="quarter" idx="11"/>
          </p:nvPr>
        </p:nvSpPr>
        <p:spPr>
          <a:xfrm>
            <a:off x="2521131" y="6492875"/>
            <a:ext cx="5677989" cy="365125"/>
          </a:xfrm>
        </p:spPr>
        <p:txBody>
          <a:bodyPr/>
          <a:lstStyle/>
          <a:p>
            <a:pPr>
              <a:defRPr/>
            </a:pPr>
            <a:r>
              <a:rPr lang="en-GB"/>
              <a:t>Unit 1            Microprocessor and Microcontroller_CET2004B         2023-24     S3  </a:t>
            </a:r>
            <a:endParaRPr lang="en-US" dirty="0"/>
          </a:p>
        </p:txBody>
      </p:sp>
      <p:cxnSp>
        <p:nvCxnSpPr>
          <p:cNvPr id="24" name="Straight Arrow Connector 23">
            <a:extLst>
              <a:ext uri="{FF2B5EF4-FFF2-40B4-BE49-F238E27FC236}">
                <a16:creationId xmlns:a16="http://schemas.microsoft.com/office/drawing/2014/main" id="{91E329E9-25FD-4E33-88E9-FCE7B1F5189A}"/>
              </a:ext>
            </a:extLst>
          </p:cNvPr>
          <p:cNvCxnSpPr>
            <a:cxnSpLocks/>
            <a:stCxn id="11" idx="1"/>
          </p:cNvCxnSpPr>
          <p:nvPr/>
        </p:nvCxnSpPr>
        <p:spPr>
          <a:xfrm flipH="1" flipV="1">
            <a:off x="7188835" y="5078796"/>
            <a:ext cx="1985010" cy="84267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DA8C70-170F-4DF6-B326-35B4310B529F}"/>
              </a:ext>
            </a:extLst>
          </p:cNvPr>
          <p:cNvCxnSpPr>
            <a:cxnSpLocks/>
          </p:cNvCxnSpPr>
          <p:nvPr/>
        </p:nvCxnSpPr>
        <p:spPr>
          <a:xfrm flipH="1" flipV="1">
            <a:off x="7197725" y="5872052"/>
            <a:ext cx="1976120" cy="779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Arrow: Pentagon 28">
            <a:extLst>
              <a:ext uri="{FF2B5EF4-FFF2-40B4-BE49-F238E27FC236}">
                <a16:creationId xmlns:a16="http://schemas.microsoft.com/office/drawing/2014/main" id="{C28C6865-864E-4914-9B93-F98F7C581B62}"/>
              </a:ext>
            </a:extLst>
          </p:cNvPr>
          <p:cNvSpPr/>
          <p:nvPr/>
        </p:nvSpPr>
        <p:spPr>
          <a:xfrm>
            <a:off x="5605145" y="4856480"/>
            <a:ext cx="1592580" cy="525356"/>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a:solidFill>
                  <a:srgbClr val="C00000"/>
                </a:solidFill>
              </a:rPr>
              <a:t>32 bit </a:t>
            </a:r>
            <a:r>
              <a:rPr lang="en-US" sz="2300" b="1" dirty="0">
                <a:solidFill>
                  <a:schemeClr val="tx1"/>
                </a:solidFill>
              </a:rPr>
              <a:t>BA</a:t>
            </a:r>
            <a:endParaRPr lang="en-IN" sz="2300" b="1" dirty="0">
              <a:solidFill>
                <a:schemeClr val="tx1"/>
              </a:solidFill>
            </a:endParaRPr>
          </a:p>
        </p:txBody>
      </p:sp>
      <p:sp>
        <p:nvSpPr>
          <p:cNvPr id="30" name="Arrow: Pentagon 29">
            <a:extLst>
              <a:ext uri="{FF2B5EF4-FFF2-40B4-BE49-F238E27FC236}">
                <a16:creationId xmlns:a16="http://schemas.microsoft.com/office/drawing/2014/main" id="{056C249A-FD75-48EC-9438-37CBF8477860}"/>
              </a:ext>
            </a:extLst>
          </p:cNvPr>
          <p:cNvSpPr/>
          <p:nvPr/>
        </p:nvSpPr>
        <p:spPr>
          <a:xfrm>
            <a:off x="5688648" y="5480019"/>
            <a:ext cx="1592580" cy="799646"/>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a:solidFill>
                  <a:srgbClr val="C00000"/>
                </a:solidFill>
              </a:rPr>
              <a:t>16 bit </a:t>
            </a:r>
            <a:r>
              <a:rPr lang="en-US" sz="1900" b="1" dirty="0">
                <a:solidFill>
                  <a:schemeClr val="tx1"/>
                </a:solidFill>
              </a:rPr>
              <a:t>Table Limit</a:t>
            </a:r>
            <a:endParaRPr lang="en-IN" sz="1900" b="1" dirty="0">
              <a:solidFill>
                <a:schemeClr val="tx1"/>
              </a:solidFill>
            </a:endParaRPr>
          </a:p>
        </p:txBody>
      </p:sp>
      <p:cxnSp>
        <p:nvCxnSpPr>
          <p:cNvPr id="16" name="Straight Connector 15"/>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8" name="Straight Connector 17"/>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0" y="6318007"/>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15624" y="4847147"/>
            <a:ext cx="4219571" cy="1323439"/>
          </a:xfrm>
          <a:prstGeom prst="rect">
            <a:avLst/>
          </a:prstGeom>
          <a:noFill/>
        </p:spPr>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Base Address=32 Bit</a:t>
            </a:r>
          </a:p>
          <a:p>
            <a:pPr algn="ctr"/>
            <a:r>
              <a:rPr lang="en-US" sz="2000"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2^16=64KB=65536 = 8192*8</a:t>
            </a:r>
          </a:p>
          <a:p>
            <a:r>
              <a:rPr lang="en-US" sz="2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2^13=8192</a:t>
            </a:r>
          </a:p>
          <a:p>
            <a:r>
              <a:rPr lang="en-US" sz="2000"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8192*8=64KB = 65535</a:t>
            </a:r>
          </a:p>
        </p:txBody>
      </p:sp>
      <p:sp>
        <p:nvSpPr>
          <p:cNvPr id="10" name="Rectangle 9"/>
          <p:cNvSpPr/>
          <p:nvPr/>
        </p:nvSpPr>
        <p:spPr>
          <a:xfrm>
            <a:off x="11507213" y="1396915"/>
            <a:ext cx="794743" cy="276999"/>
          </a:xfrm>
          <a:prstGeom prst="rect">
            <a:avLst/>
          </a:prstGeom>
        </p:spPr>
        <p:txBody>
          <a:bodyPr wrap="square">
            <a:spAutoFit/>
          </a:bodyPr>
          <a:lstStyle/>
          <a:p>
            <a:pPr algn="ctr"/>
            <a:r>
              <a:rPr lang="en-US"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64 Bit</a:t>
            </a:r>
          </a:p>
        </p:txBody>
      </p:sp>
      <p:sp>
        <p:nvSpPr>
          <p:cNvPr id="23" name="Rectangle 22"/>
          <p:cNvSpPr/>
          <p:nvPr/>
        </p:nvSpPr>
        <p:spPr>
          <a:xfrm>
            <a:off x="11475896" y="1921137"/>
            <a:ext cx="794743" cy="276999"/>
          </a:xfrm>
          <a:prstGeom prst="rect">
            <a:avLst/>
          </a:prstGeom>
        </p:spPr>
        <p:txBody>
          <a:bodyPr wrap="square">
            <a:spAutoFit/>
          </a:bodyPr>
          <a:lstStyle/>
          <a:p>
            <a:pPr algn="ctr"/>
            <a:r>
              <a:rPr lang="en-US"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64 Bit</a:t>
            </a:r>
          </a:p>
        </p:txBody>
      </p:sp>
      <p:sp>
        <p:nvSpPr>
          <p:cNvPr id="26" name="Rectangle 25"/>
          <p:cNvSpPr/>
          <p:nvPr/>
        </p:nvSpPr>
        <p:spPr>
          <a:xfrm>
            <a:off x="11439082" y="2445359"/>
            <a:ext cx="794743" cy="276999"/>
          </a:xfrm>
          <a:prstGeom prst="rect">
            <a:avLst/>
          </a:prstGeom>
        </p:spPr>
        <p:txBody>
          <a:bodyPr wrap="square">
            <a:spAutoFit/>
          </a:bodyPr>
          <a:lstStyle/>
          <a:p>
            <a:pPr algn="ctr"/>
            <a:r>
              <a:rPr lang="en-US"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64 Bit</a:t>
            </a:r>
          </a:p>
        </p:txBody>
      </p:sp>
      <p:sp>
        <p:nvSpPr>
          <p:cNvPr id="27" name="Rectangle 26"/>
          <p:cNvSpPr/>
          <p:nvPr/>
        </p:nvSpPr>
        <p:spPr>
          <a:xfrm>
            <a:off x="11461161" y="2931290"/>
            <a:ext cx="794743" cy="276999"/>
          </a:xfrm>
          <a:prstGeom prst="rect">
            <a:avLst/>
          </a:prstGeom>
        </p:spPr>
        <p:txBody>
          <a:bodyPr wrap="square">
            <a:spAutoFit/>
          </a:bodyPr>
          <a:lstStyle/>
          <a:p>
            <a:pPr algn="ctr"/>
            <a:r>
              <a:rPr lang="en-US"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64 Bit</a:t>
            </a:r>
          </a:p>
        </p:txBody>
      </p:sp>
      <p:sp>
        <p:nvSpPr>
          <p:cNvPr id="28" name="Rectangle 27"/>
          <p:cNvSpPr/>
          <p:nvPr/>
        </p:nvSpPr>
        <p:spPr>
          <a:xfrm>
            <a:off x="11455792" y="3520029"/>
            <a:ext cx="794743" cy="276999"/>
          </a:xfrm>
          <a:prstGeom prst="rect">
            <a:avLst/>
          </a:prstGeom>
        </p:spPr>
        <p:txBody>
          <a:bodyPr wrap="square">
            <a:spAutoFit/>
          </a:bodyPr>
          <a:lstStyle/>
          <a:p>
            <a:pPr algn="ctr"/>
            <a:r>
              <a:rPr lang="en-US"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64 Bit</a:t>
            </a:r>
          </a:p>
        </p:txBody>
      </p:sp>
      <p:sp>
        <p:nvSpPr>
          <p:cNvPr id="31" name="Rectangle 30"/>
          <p:cNvSpPr/>
          <p:nvPr/>
        </p:nvSpPr>
        <p:spPr>
          <a:xfrm>
            <a:off x="11410231" y="4055069"/>
            <a:ext cx="794743" cy="276999"/>
          </a:xfrm>
          <a:prstGeom prst="rect">
            <a:avLst/>
          </a:prstGeom>
        </p:spPr>
        <p:txBody>
          <a:bodyPr wrap="square">
            <a:spAutoFit/>
          </a:bodyPr>
          <a:lstStyle/>
          <a:p>
            <a:pPr algn="ctr"/>
            <a:r>
              <a:rPr lang="en-US"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64 Bit</a:t>
            </a:r>
          </a:p>
        </p:txBody>
      </p:sp>
      <p:sp>
        <p:nvSpPr>
          <p:cNvPr id="32" name="Rectangle 31"/>
          <p:cNvSpPr/>
          <p:nvPr/>
        </p:nvSpPr>
        <p:spPr>
          <a:xfrm>
            <a:off x="11475896" y="4653898"/>
            <a:ext cx="794743" cy="276999"/>
          </a:xfrm>
          <a:prstGeom prst="rect">
            <a:avLst/>
          </a:prstGeom>
        </p:spPr>
        <p:txBody>
          <a:bodyPr wrap="square">
            <a:spAutoFit/>
          </a:bodyPr>
          <a:lstStyle/>
          <a:p>
            <a:pPr algn="ctr"/>
            <a:r>
              <a:rPr lang="en-US"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64 Bit</a:t>
            </a:r>
          </a:p>
        </p:txBody>
      </p:sp>
      <p:cxnSp>
        <p:nvCxnSpPr>
          <p:cNvPr id="33" name="Straight Arrow Connector 32">
            <a:extLst>
              <a:ext uri="{FF2B5EF4-FFF2-40B4-BE49-F238E27FC236}">
                <a16:creationId xmlns:a16="http://schemas.microsoft.com/office/drawing/2014/main" id="{DADA8C70-170F-4DF6-B326-35B4310B529F}"/>
              </a:ext>
            </a:extLst>
          </p:cNvPr>
          <p:cNvCxnSpPr>
            <a:cxnSpLocks/>
          </p:cNvCxnSpPr>
          <p:nvPr/>
        </p:nvCxnSpPr>
        <p:spPr>
          <a:xfrm flipH="1">
            <a:off x="8781415" y="5366730"/>
            <a:ext cx="1630739" cy="4112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93AA86-3B56-4E2B-B594-A65480DA72C9}"/>
              </a:ext>
            </a:extLst>
          </p:cNvPr>
          <p:cNvCxnSpPr>
            <a:cxnSpLocks/>
          </p:cNvCxnSpPr>
          <p:nvPr/>
        </p:nvCxnSpPr>
        <p:spPr>
          <a:xfrm flipV="1">
            <a:off x="8781415" y="4930897"/>
            <a:ext cx="0" cy="4734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293AA86-3B56-4E2B-B594-A65480DA72C9}"/>
              </a:ext>
            </a:extLst>
          </p:cNvPr>
          <p:cNvCxnSpPr>
            <a:cxnSpLocks/>
          </p:cNvCxnSpPr>
          <p:nvPr/>
        </p:nvCxnSpPr>
        <p:spPr>
          <a:xfrm flipV="1">
            <a:off x="8781415" y="4977367"/>
            <a:ext cx="392430" cy="6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6006877" y="28694"/>
            <a:ext cx="5800725" cy="444193"/>
          </a:xfrm>
          <a:prstGeom prst="rect">
            <a:avLst/>
          </a:prstGeom>
        </p:spPr>
      </p:pic>
      <p:pic>
        <p:nvPicPr>
          <p:cNvPr id="14" name="Picture 13"/>
          <p:cNvPicPr>
            <a:picLocks noChangeAspect="1"/>
          </p:cNvPicPr>
          <p:nvPr/>
        </p:nvPicPr>
        <p:blipFill>
          <a:blip r:embed="rId4"/>
          <a:stretch>
            <a:fillRect/>
          </a:stretch>
        </p:blipFill>
        <p:spPr>
          <a:xfrm>
            <a:off x="9257857" y="501067"/>
            <a:ext cx="2181225" cy="638175"/>
          </a:xfrm>
          <a:prstGeom prst="rect">
            <a:avLst/>
          </a:prstGeom>
        </p:spPr>
      </p:pic>
      <p:pic>
        <p:nvPicPr>
          <p:cNvPr id="15" name="Picture 14"/>
          <p:cNvPicPr>
            <a:picLocks noChangeAspect="1"/>
          </p:cNvPicPr>
          <p:nvPr/>
        </p:nvPicPr>
        <p:blipFill>
          <a:blip r:embed="rId5"/>
          <a:stretch>
            <a:fillRect/>
          </a:stretch>
        </p:blipFill>
        <p:spPr>
          <a:xfrm>
            <a:off x="9095931" y="1195857"/>
            <a:ext cx="2505075" cy="3886200"/>
          </a:xfrm>
          <a:prstGeom prst="rect">
            <a:avLst/>
          </a:prstGeom>
        </p:spPr>
      </p:pic>
    </p:spTree>
    <p:extLst>
      <p:ext uri="{BB962C8B-B14F-4D97-AF65-F5344CB8AC3E}">
        <p14:creationId xmlns:p14="http://schemas.microsoft.com/office/powerpoint/2010/main" val="323084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anim calcmode="lin" valueType="num">
                                      <p:cBhvr>
                                        <p:cTn id="8" dur="2000" fill="hold"/>
                                        <p:tgtEl>
                                          <p:spTgt spid="19"/>
                                        </p:tgtEl>
                                        <p:attrNameLst>
                                          <p:attrName>ppt_w</p:attrName>
                                        </p:attrNameLst>
                                      </p:cBhvr>
                                      <p:tavLst>
                                        <p:tav tm="0" fmla="#ppt_w*sin(2.5*pi*$)">
                                          <p:val>
                                            <p:fltVal val="0"/>
                                          </p:val>
                                        </p:tav>
                                        <p:tav tm="100000">
                                          <p:val>
                                            <p:fltVal val="1"/>
                                          </p:val>
                                        </p:tav>
                                      </p:tavLst>
                                    </p:anim>
                                    <p:anim calcmode="lin" valueType="num">
                                      <p:cBhvr>
                                        <p:cTn id="9" dur="2000" fill="hold"/>
                                        <p:tgtEl>
                                          <p:spTgt spid="1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anim calcmode="lin" valueType="num">
                                      <p:cBhvr>
                                        <p:cTn id="18" dur="2000" fill="hold"/>
                                        <p:tgtEl>
                                          <p:spTgt spid="24"/>
                                        </p:tgtEl>
                                        <p:attrNameLst>
                                          <p:attrName>ppt_w</p:attrName>
                                        </p:attrNameLst>
                                      </p:cBhvr>
                                      <p:tavLst>
                                        <p:tav tm="0" fmla="#ppt_w*sin(2.5*pi*$)">
                                          <p:val>
                                            <p:fltVal val="0"/>
                                          </p:val>
                                        </p:tav>
                                        <p:tav tm="100000">
                                          <p:val>
                                            <p:fltVal val="1"/>
                                          </p:val>
                                        </p:tav>
                                      </p:tavLst>
                                    </p:anim>
                                    <p:anim calcmode="lin" valueType="num">
                                      <p:cBhvr>
                                        <p:cTn id="19" dur="2000" fill="hold"/>
                                        <p:tgtEl>
                                          <p:spTgt spid="24"/>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2000"/>
                                        <p:tgtEl>
                                          <p:spTgt spid="25"/>
                                        </p:tgtEl>
                                      </p:cBhvr>
                                    </p:animEffect>
                                    <p:anim calcmode="lin" valueType="num">
                                      <p:cBhvr>
                                        <p:cTn id="23" dur="2000" fill="hold"/>
                                        <p:tgtEl>
                                          <p:spTgt spid="25"/>
                                        </p:tgtEl>
                                        <p:attrNameLst>
                                          <p:attrName>ppt_w</p:attrName>
                                        </p:attrNameLst>
                                      </p:cBhvr>
                                      <p:tavLst>
                                        <p:tav tm="0" fmla="#ppt_w*sin(2.5*pi*$)">
                                          <p:val>
                                            <p:fltVal val="0"/>
                                          </p:val>
                                        </p:tav>
                                        <p:tav tm="100000">
                                          <p:val>
                                            <p:fltVal val="1"/>
                                          </p:val>
                                        </p:tav>
                                      </p:tavLst>
                                    </p:anim>
                                    <p:anim calcmode="lin" valueType="num">
                                      <p:cBhvr>
                                        <p:cTn id="24" dur="2000" fill="hold"/>
                                        <p:tgtEl>
                                          <p:spTgt spid="25"/>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2000"/>
                                        <p:tgtEl>
                                          <p:spTgt spid="30"/>
                                        </p:tgtEl>
                                      </p:cBhvr>
                                    </p:animEffect>
                                    <p:anim calcmode="lin" valueType="num">
                                      <p:cBhvr>
                                        <p:cTn id="28" dur="2000" fill="hold"/>
                                        <p:tgtEl>
                                          <p:spTgt spid="30"/>
                                        </p:tgtEl>
                                        <p:attrNameLst>
                                          <p:attrName>ppt_w</p:attrName>
                                        </p:attrNameLst>
                                      </p:cBhvr>
                                      <p:tavLst>
                                        <p:tav tm="0" fmla="#ppt_w*sin(2.5*pi*$)">
                                          <p:val>
                                            <p:fltVal val="0"/>
                                          </p:val>
                                        </p:tav>
                                        <p:tav tm="100000">
                                          <p:val>
                                            <p:fltVal val="1"/>
                                          </p:val>
                                        </p:tav>
                                      </p:tavLst>
                                    </p:anim>
                                    <p:anim calcmode="lin" valueType="num">
                                      <p:cBhvr>
                                        <p:cTn id="29" dur="2000" fill="hold"/>
                                        <p:tgtEl>
                                          <p:spTgt spid="30"/>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000"/>
                                        <p:tgtEl>
                                          <p:spTgt spid="29"/>
                                        </p:tgtEl>
                                      </p:cBhvr>
                                    </p:animEffect>
                                    <p:anim calcmode="lin" valueType="num">
                                      <p:cBhvr>
                                        <p:cTn id="33" dur="2000" fill="hold"/>
                                        <p:tgtEl>
                                          <p:spTgt spid="29"/>
                                        </p:tgtEl>
                                        <p:attrNameLst>
                                          <p:attrName>ppt_w</p:attrName>
                                        </p:attrNameLst>
                                      </p:cBhvr>
                                      <p:tavLst>
                                        <p:tav tm="0" fmla="#ppt_w*sin(2.5*pi*$)">
                                          <p:val>
                                            <p:fltVal val="0"/>
                                          </p:val>
                                        </p:tav>
                                        <p:tav tm="100000">
                                          <p:val>
                                            <p:fltVal val="1"/>
                                          </p:val>
                                        </p:tav>
                                      </p:tavLst>
                                    </p:anim>
                                    <p:anim calcmode="lin" valueType="num">
                                      <p:cBhvr>
                                        <p:cTn id="34" dur="2000" fill="hold"/>
                                        <p:tgtEl>
                                          <p:spTgt spid="29"/>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2000"/>
                                        <p:tgtEl>
                                          <p:spTgt spid="33"/>
                                        </p:tgtEl>
                                      </p:cBhvr>
                                    </p:animEffect>
                                    <p:anim calcmode="lin" valueType="num">
                                      <p:cBhvr>
                                        <p:cTn id="38" dur="2000" fill="hold"/>
                                        <p:tgtEl>
                                          <p:spTgt spid="33"/>
                                        </p:tgtEl>
                                        <p:attrNameLst>
                                          <p:attrName>ppt_w</p:attrName>
                                        </p:attrNameLst>
                                      </p:cBhvr>
                                      <p:tavLst>
                                        <p:tav tm="0" fmla="#ppt_w*sin(2.5*pi*$)">
                                          <p:val>
                                            <p:fltVal val="0"/>
                                          </p:val>
                                        </p:tav>
                                        <p:tav tm="100000">
                                          <p:val>
                                            <p:fltVal val="1"/>
                                          </p:val>
                                        </p:tav>
                                      </p:tavLst>
                                    </p:anim>
                                    <p:anim calcmode="lin" valueType="num">
                                      <p:cBhvr>
                                        <p:cTn id="39" dur="2000" fill="hold"/>
                                        <p:tgtEl>
                                          <p:spTgt spid="33"/>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2000"/>
                                        <p:tgtEl>
                                          <p:spTgt spid="34"/>
                                        </p:tgtEl>
                                      </p:cBhvr>
                                    </p:animEffect>
                                    <p:anim calcmode="lin" valueType="num">
                                      <p:cBhvr>
                                        <p:cTn id="43" dur="2000" fill="hold"/>
                                        <p:tgtEl>
                                          <p:spTgt spid="34"/>
                                        </p:tgtEl>
                                        <p:attrNameLst>
                                          <p:attrName>ppt_w</p:attrName>
                                        </p:attrNameLst>
                                      </p:cBhvr>
                                      <p:tavLst>
                                        <p:tav tm="0" fmla="#ppt_w*sin(2.5*pi*$)">
                                          <p:val>
                                            <p:fltVal val="0"/>
                                          </p:val>
                                        </p:tav>
                                        <p:tav tm="100000">
                                          <p:val>
                                            <p:fltVal val="1"/>
                                          </p:val>
                                        </p:tav>
                                      </p:tavLst>
                                    </p:anim>
                                    <p:anim calcmode="lin" valueType="num">
                                      <p:cBhvr>
                                        <p:cTn id="44" dur="2000" fill="hold"/>
                                        <p:tgtEl>
                                          <p:spTgt spid="34"/>
                                        </p:tgtEl>
                                        <p:attrNameLst>
                                          <p:attrName>ppt_h</p:attrName>
                                        </p:attrNameLst>
                                      </p:cBhvr>
                                      <p:tavLst>
                                        <p:tav tm="0">
                                          <p:val>
                                            <p:strVal val="#ppt_h"/>
                                          </p:val>
                                        </p:tav>
                                        <p:tav tm="100000">
                                          <p:val>
                                            <p:strVal val="#ppt_h"/>
                                          </p:val>
                                        </p:tav>
                                      </p:tavLst>
                                    </p:anim>
                                  </p:childTnLst>
                                </p:cTn>
                              </p:par>
                              <p:par>
                                <p:cTn id="45" presetID="45"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2000"/>
                                        <p:tgtEl>
                                          <p:spTgt spid="35"/>
                                        </p:tgtEl>
                                      </p:cBhvr>
                                    </p:animEffect>
                                    <p:anim calcmode="lin" valueType="num">
                                      <p:cBhvr>
                                        <p:cTn id="48" dur="2000" fill="hold"/>
                                        <p:tgtEl>
                                          <p:spTgt spid="35"/>
                                        </p:tgtEl>
                                        <p:attrNameLst>
                                          <p:attrName>ppt_w</p:attrName>
                                        </p:attrNameLst>
                                      </p:cBhvr>
                                      <p:tavLst>
                                        <p:tav tm="0" fmla="#ppt_w*sin(2.5*pi*$)">
                                          <p:val>
                                            <p:fltVal val="0"/>
                                          </p:val>
                                        </p:tav>
                                        <p:tav tm="100000">
                                          <p:val>
                                            <p:fltVal val="1"/>
                                          </p:val>
                                        </p:tav>
                                      </p:tavLst>
                                    </p:anim>
                                    <p:anim calcmode="lin" valueType="num">
                                      <p:cBhvr>
                                        <p:cTn id="49"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animBg="1"/>
      <p:bldP spid="3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4680" y="6004560"/>
            <a:ext cx="10739120" cy="2584296"/>
          </a:xfrm>
        </p:spPr>
        <p:txBody>
          <a:bodyPr>
            <a:normAutofit/>
          </a:bodyPr>
          <a:lstStyle/>
          <a:p>
            <a:pPr marL="0" lvl="0" indent="0" algn="just" rtl="0">
              <a:lnSpc>
                <a:spcPct val="90000"/>
              </a:lnSpc>
              <a:spcBef>
                <a:spcPts val="1000"/>
              </a:spcBef>
              <a:spcAft>
                <a:spcPts val="0"/>
              </a:spcAft>
              <a:buClr>
                <a:schemeClr val="dk1"/>
              </a:buClr>
              <a:buSzPct val="100000"/>
              <a:buNone/>
            </a:pP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3675611" y="282584"/>
            <a:ext cx="4932218" cy="582594"/>
          </a:xfrm>
        </p:spPr>
        <p:txBody>
          <a:bodyPr>
            <a:noAutofit/>
          </a:bodyPr>
          <a:lstStyle/>
          <a:p>
            <a:pPr algn="ctr"/>
            <a:r>
              <a:rPr lang="en-US" b="1" dirty="0">
                <a:solidFill>
                  <a:srgbClr val="2501BF"/>
                </a:solidFill>
                <a:latin typeface="Times New Roman" pitchFamily="18" charset="0"/>
                <a:cs typeface="Times New Roman" pitchFamily="18" charset="0"/>
              </a:rPr>
              <a:t>IDTR</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3"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88D7DC1E-C1CA-4210-918C-C0DD04C4499E}"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117</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2" name="Rectangle 1">
            <a:extLst>
              <a:ext uri="{FF2B5EF4-FFF2-40B4-BE49-F238E27FC236}">
                <a16:creationId xmlns:a16="http://schemas.microsoft.com/office/drawing/2014/main" id="{B4151CB0-E4E7-4C38-A519-E55F1C0D19B7}"/>
              </a:ext>
            </a:extLst>
          </p:cNvPr>
          <p:cNvSpPr/>
          <p:nvPr/>
        </p:nvSpPr>
        <p:spPr>
          <a:xfrm>
            <a:off x="855977" y="953280"/>
            <a:ext cx="11070411" cy="238602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lgn="just" rtl="0">
              <a:lnSpc>
                <a:spcPct val="90000"/>
              </a:lnSpc>
              <a:spcBef>
                <a:spcPts val="1000"/>
              </a:spcBef>
              <a:spcAft>
                <a:spcPts val="0"/>
              </a:spcAft>
              <a:buClr>
                <a:schemeClr val="dk1"/>
              </a:buClr>
              <a:buSzPct val="100000"/>
              <a:buChar char="•"/>
            </a:pPr>
            <a:r>
              <a:rPr lang="en-US" sz="3000" dirty="0">
                <a:solidFill>
                  <a:schemeClr val="accent6">
                    <a:lumMod val="75000"/>
                  </a:schemeClr>
                </a:solidFill>
                <a:latin typeface="Times New Roman" panose="02020603050405020304" pitchFamily="18" charset="0"/>
                <a:cs typeface="Times New Roman" panose="02020603050405020304" pitchFamily="18" charset="0"/>
              </a:rPr>
              <a:t>IDTR holds the </a:t>
            </a:r>
            <a:r>
              <a:rPr lang="en-US" sz="3000" b="1" dirty="0">
                <a:solidFill>
                  <a:srgbClr val="002060"/>
                </a:solidFill>
                <a:latin typeface="Times New Roman" panose="02020603050405020304" pitchFamily="18" charset="0"/>
                <a:cs typeface="Times New Roman" panose="02020603050405020304" pitchFamily="18" charset="0"/>
              </a:rPr>
              <a:t>linear address </a:t>
            </a:r>
            <a:r>
              <a:rPr lang="en-US" sz="3000" dirty="0">
                <a:solidFill>
                  <a:schemeClr val="accent6">
                    <a:lumMod val="75000"/>
                  </a:schemeClr>
                </a:solidFill>
                <a:latin typeface="Times New Roman" panose="02020603050405020304" pitchFamily="18" charset="0"/>
                <a:cs typeface="Times New Roman" panose="02020603050405020304" pitchFamily="18" charset="0"/>
              </a:rPr>
              <a:t>of the base of the </a:t>
            </a:r>
            <a:r>
              <a:rPr lang="en-US" sz="3000" b="1" dirty="0">
                <a:solidFill>
                  <a:schemeClr val="accent6">
                    <a:lumMod val="75000"/>
                  </a:schemeClr>
                </a:solidFill>
                <a:latin typeface="Times New Roman" panose="02020603050405020304" pitchFamily="18" charset="0"/>
                <a:cs typeface="Times New Roman" panose="02020603050405020304" pitchFamily="18" charset="0"/>
              </a:rPr>
              <a:t>IDT </a:t>
            </a:r>
          </a:p>
          <a:p>
            <a:pPr marL="228600" lvl="0" indent="-228600" algn="just" rtl="0">
              <a:lnSpc>
                <a:spcPct val="90000"/>
              </a:lnSpc>
              <a:spcBef>
                <a:spcPts val="1000"/>
              </a:spcBef>
              <a:spcAft>
                <a:spcPts val="0"/>
              </a:spcAft>
              <a:buClr>
                <a:schemeClr val="dk1"/>
              </a:buClr>
              <a:buSzPct val="100000"/>
              <a:buChar char="•"/>
            </a:pPr>
            <a:r>
              <a:rPr lang="en-US" sz="3000" b="1" dirty="0">
                <a:solidFill>
                  <a:schemeClr val="accent6">
                    <a:lumMod val="75000"/>
                  </a:schemeClr>
                </a:solidFill>
                <a:latin typeface="Times New Roman" panose="02020603050405020304" pitchFamily="18" charset="0"/>
                <a:cs typeface="Times New Roman" panose="02020603050405020304" pitchFamily="18" charset="0"/>
              </a:rPr>
              <a:t>32-bit base address </a:t>
            </a:r>
            <a:r>
              <a:rPr lang="en-US" sz="3000" dirty="0">
                <a:solidFill>
                  <a:schemeClr val="accent6">
                    <a:lumMod val="75000"/>
                  </a:schemeClr>
                </a:solidFill>
                <a:latin typeface="Times New Roman" panose="02020603050405020304" pitchFamily="18" charset="0"/>
                <a:cs typeface="Times New Roman" panose="02020603050405020304" pitchFamily="18" charset="0"/>
              </a:rPr>
              <a:t>and </a:t>
            </a:r>
            <a:r>
              <a:rPr lang="en-US" sz="3000" b="1" dirty="0">
                <a:solidFill>
                  <a:schemeClr val="accent6">
                    <a:lumMod val="75000"/>
                  </a:schemeClr>
                </a:solidFill>
                <a:latin typeface="Times New Roman" panose="02020603050405020304" pitchFamily="18" charset="0"/>
                <a:cs typeface="Times New Roman" panose="02020603050405020304" pitchFamily="18" charset="0"/>
              </a:rPr>
              <a:t>16-bit table limit </a:t>
            </a:r>
            <a:r>
              <a:rPr lang="en-US" sz="3000" dirty="0">
                <a:solidFill>
                  <a:schemeClr val="accent6">
                    <a:lumMod val="75000"/>
                  </a:schemeClr>
                </a:solidFill>
                <a:latin typeface="Times New Roman" panose="02020603050405020304" pitchFamily="18" charset="0"/>
                <a:cs typeface="Times New Roman" panose="02020603050405020304" pitchFamily="18" charset="0"/>
              </a:rPr>
              <a:t>for the </a:t>
            </a:r>
            <a:r>
              <a:rPr lang="en-US" sz="3000" b="1" dirty="0">
                <a:solidFill>
                  <a:schemeClr val="accent6">
                    <a:lumMod val="75000"/>
                  </a:schemeClr>
                </a:solidFill>
                <a:latin typeface="Times New Roman" panose="02020603050405020304" pitchFamily="18" charset="0"/>
                <a:cs typeface="Times New Roman" panose="02020603050405020304" pitchFamily="18" charset="0"/>
              </a:rPr>
              <a:t>IDT</a:t>
            </a:r>
            <a:r>
              <a:rPr lang="en-US" sz="3000" dirty="0">
                <a:solidFill>
                  <a:schemeClr val="accent6">
                    <a:lumMod val="75000"/>
                  </a:schemeClr>
                </a:solidFill>
                <a:latin typeface="Times New Roman" panose="02020603050405020304" pitchFamily="18" charset="0"/>
                <a:cs typeface="Times New Roman" panose="02020603050405020304" pitchFamily="18" charset="0"/>
              </a:rPr>
              <a:t>.</a:t>
            </a:r>
          </a:p>
          <a:p>
            <a:pPr marL="228600" lvl="0" indent="-228600" algn="just" rtl="0">
              <a:lnSpc>
                <a:spcPct val="90000"/>
              </a:lnSpc>
              <a:spcBef>
                <a:spcPts val="1000"/>
              </a:spcBef>
              <a:spcAft>
                <a:spcPts val="0"/>
              </a:spcAft>
              <a:buClr>
                <a:schemeClr val="dk1"/>
              </a:buClr>
              <a:buSzPct val="100000"/>
              <a:buChar char="•"/>
            </a:pPr>
            <a:r>
              <a:rPr lang="en-US" sz="3000" dirty="0">
                <a:solidFill>
                  <a:schemeClr val="accent6">
                    <a:lumMod val="75000"/>
                  </a:schemeClr>
                </a:solidFill>
                <a:latin typeface="Times New Roman" panose="02020603050405020304" pitchFamily="18" charset="0"/>
                <a:cs typeface="Times New Roman" panose="02020603050405020304" pitchFamily="18" charset="0"/>
              </a:rPr>
              <a:t>Base address specifies the linear address of </a:t>
            </a:r>
            <a:r>
              <a:rPr lang="en-US" sz="3000" b="1" dirty="0">
                <a:solidFill>
                  <a:schemeClr val="accent6">
                    <a:lumMod val="75000"/>
                  </a:schemeClr>
                </a:solidFill>
                <a:latin typeface="Times New Roman" panose="02020603050405020304" pitchFamily="18" charset="0"/>
                <a:cs typeface="Times New Roman" panose="02020603050405020304" pitchFamily="18" charset="0"/>
              </a:rPr>
              <a:t>byte 0</a:t>
            </a:r>
            <a:r>
              <a:rPr lang="en-US" sz="3000" dirty="0">
                <a:solidFill>
                  <a:schemeClr val="accent6">
                    <a:lumMod val="75000"/>
                  </a:schemeClr>
                </a:solidFill>
                <a:latin typeface="Times New Roman" panose="02020603050405020304" pitchFamily="18" charset="0"/>
                <a:cs typeface="Times New Roman" panose="02020603050405020304" pitchFamily="18" charset="0"/>
              </a:rPr>
              <a:t> of the IDT</a:t>
            </a:r>
          </a:p>
          <a:p>
            <a:pPr marL="228600" lvl="0" indent="-228600" algn="just" rtl="0">
              <a:lnSpc>
                <a:spcPct val="90000"/>
              </a:lnSpc>
              <a:spcBef>
                <a:spcPts val="1000"/>
              </a:spcBef>
              <a:spcAft>
                <a:spcPts val="0"/>
              </a:spcAft>
              <a:buClr>
                <a:schemeClr val="dk1"/>
              </a:buClr>
              <a:buSzPct val="100000"/>
              <a:buChar char="•"/>
            </a:pPr>
            <a:r>
              <a:rPr lang="en-US" sz="3000" b="1" dirty="0">
                <a:solidFill>
                  <a:schemeClr val="accent6">
                    <a:lumMod val="75000"/>
                  </a:schemeClr>
                </a:solidFill>
                <a:latin typeface="Times New Roman" panose="02020603050405020304" pitchFamily="18" charset="0"/>
                <a:cs typeface="Times New Roman" panose="02020603050405020304" pitchFamily="18" charset="0"/>
              </a:rPr>
              <a:t>Table limit </a:t>
            </a:r>
            <a:r>
              <a:rPr lang="en-US" sz="3000" dirty="0">
                <a:solidFill>
                  <a:schemeClr val="accent6">
                    <a:lumMod val="75000"/>
                  </a:schemeClr>
                </a:solidFill>
                <a:latin typeface="Times New Roman" panose="02020603050405020304" pitchFamily="18" charset="0"/>
                <a:cs typeface="Times New Roman" panose="02020603050405020304" pitchFamily="18" charset="0"/>
              </a:rPr>
              <a:t>specifies the number of bytes in the table.</a:t>
            </a:r>
          </a:p>
          <a:p>
            <a:pPr algn="ctr"/>
            <a:endParaRPr lang="en-IN" dirty="0"/>
          </a:p>
        </p:txBody>
      </p:sp>
      <p:sp>
        <p:nvSpPr>
          <p:cNvPr id="9" name="Oval 8">
            <a:extLst>
              <a:ext uri="{FF2B5EF4-FFF2-40B4-BE49-F238E27FC236}">
                <a16:creationId xmlns:a16="http://schemas.microsoft.com/office/drawing/2014/main" id="{35BF9F0B-70A8-4B9B-957E-675C56939E60}"/>
              </a:ext>
            </a:extLst>
          </p:cNvPr>
          <p:cNvSpPr/>
          <p:nvPr/>
        </p:nvSpPr>
        <p:spPr>
          <a:xfrm>
            <a:off x="788193" y="3339302"/>
            <a:ext cx="11070412" cy="119411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External interrupts, software interrupts, and exceptions </a:t>
            </a:r>
            <a:r>
              <a:rPr lang="en-US" sz="2400" dirty="0">
                <a:solidFill>
                  <a:schemeClr val="tx1"/>
                </a:solidFill>
                <a:latin typeface="Times New Roman" panose="02020603050405020304" pitchFamily="18" charset="0"/>
                <a:cs typeface="Times New Roman" panose="02020603050405020304" pitchFamily="18" charset="0"/>
              </a:rPr>
              <a:t>are handled through the </a:t>
            </a:r>
            <a:r>
              <a:rPr lang="en-US" sz="2400" b="1" dirty="0">
                <a:solidFill>
                  <a:srgbClr val="C00000"/>
                </a:solidFill>
                <a:latin typeface="Times New Roman" panose="02020603050405020304" pitchFamily="18" charset="0"/>
                <a:cs typeface="Times New Roman" panose="02020603050405020304" pitchFamily="18" charset="0"/>
              </a:rPr>
              <a:t>interrupt descriptor table </a:t>
            </a:r>
            <a:r>
              <a:rPr lang="en-US" sz="2400" dirty="0">
                <a:solidFill>
                  <a:schemeClr val="tx1"/>
                </a:solidFill>
                <a:latin typeface="Times New Roman" panose="02020603050405020304" pitchFamily="18" charset="0"/>
                <a:cs typeface="Times New Roman" panose="02020603050405020304" pitchFamily="18" charset="0"/>
              </a:rPr>
              <a:t>(IDT). </a:t>
            </a:r>
          </a:p>
          <a:p>
            <a:pPr algn="ctr"/>
            <a:endParaRPr lang="en-IN" dirty="0"/>
          </a:p>
        </p:txBody>
      </p:sp>
      <p:sp>
        <p:nvSpPr>
          <p:cNvPr id="10" name="Rectangle 9">
            <a:extLst>
              <a:ext uri="{FF2B5EF4-FFF2-40B4-BE49-F238E27FC236}">
                <a16:creationId xmlns:a16="http://schemas.microsoft.com/office/drawing/2014/main" id="{3CE24106-03C7-4F13-8056-CE46BB1CDEE6}"/>
              </a:ext>
            </a:extLst>
          </p:cNvPr>
          <p:cNvSpPr/>
          <p:nvPr/>
        </p:nvSpPr>
        <p:spPr>
          <a:xfrm>
            <a:off x="855976" y="4625495"/>
            <a:ext cx="11214104" cy="17308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lgn="just" rtl="0">
              <a:lnSpc>
                <a:spcPct val="90000"/>
              </a:lnSpc>
              <a:spcBef>
                <a:spcPts val="1000"/>
              </a:spcBef>
              <a:spcAft>
                <a:spcPts val="0"/>
              </a:spcAft>
              <a:buClr>
                <a:schemeClr val="dk1"/>
              </a:buClr>
              <a:buSzPct val="100000"/>
              <a:buChar char="•"/>
            </a:pPr>
            <a:r>
              <a:rPr lang="en-US" sz="3000" b="1" dirty="0">
                <a:solidFill>
                  <a:srgbClr val="C00000"/>
                </a:solidFill>
                <a:latin typeface="Times New Roman" panose="02020603050405020304" pitchFamily="18" charset="0"/>
                <a:cs typeface="Times New Roman" panose="02020603050405020304" pitchFamily="18" charset="0"/>
              </a:rPr>
              <a:t>IDT contains </a:t>
            </a:r>
            <a:r>
              <a:rPr lang="en-US" sz="3000" dirty="0">
                <a:solidFill>
                  <a:schemeClr val="accent6">
                    <a:lumMod val="75000"/>
                  </a:schemeClr>
                </a:solidFill>
                <a:latin typeface="Times New Roman" panose="02020603050405020304" pitchFamily="18" charset="0"/>
                <a:cs typeface="Times New Roman" panose="02020603050405020304" pitchFamily="18" charset="0"/>
              </a:rPr>
              <a:t>a collection of </a:t>
            </a:r>
            <a:r>
              <a:rPr lang="en-US" sz="3000" b="1" dirty="0">
                <a:solidFill>
                  <a:srgbClr val="C00000"/>
                </a:solidFill>
                <a:latin typeface="Times New Roman" panose="02020603050405020304" pitchFamily="18" charset="0"/>
                <a:cs typeface="Times New Roman" panose="02020603050405020304" pitchFamily="18" charset="0"/>
              </a:rPr>
              <a:t>Gate Descriptors</a:t>
            </a:r>
            <a:r>
              <a:rPr lang="en-US" sz="3000" dirty="0">
                <a:solidFill>
                  <a:schemeClr val="accent6">
                    <a:lumMod val="75000"/>
                  </a:schemeClr>
                </a:solidFill>
                <a:latin typeface="Times New Roman" panose="02020603050405020304" pitchFamily="18" charset="0"/>
                <a:cs typeface="Times New Roman" panose="02020603050405020304" pitchFamily="18" charset="0"/>
              </a:rPr>
              <a:t>, </a:t>
            </a:r>
            <a:r>
              <a:rPr lang="en-US" sz="3000" b="1" dirty="0">
                <a:solidFill>
                  <a:schemeClr val="accent6">
                    <a:lumMod val="75000"/>
                  </a:schemeClr>
                </a:solidFill>
                <a:latin typeface="Times New Roman" panose="02020603050405020304" pitchFamily="18" charset="0"/>
                <a:cs typeface="Times New Roman" panose="02020603050405020304" pitchFamily="18" charset="0"/>
              </a:rPr>
              <a:t>to access </a:t>
            </a:r>
            <a:r>
              <a:rPr lang="en-US" sz="3000" dirty="0">
                <a:solidFill>
                  <a:schemeClr val="tx1"/>
                </a:solidFill>
                <a:latin typeface="Times New Roman" panose="02020603050405020304" pitchFamily="18" charset="0"/>
                <a:cs typeface="Times New Roman" panose="02020603050405020304" pitchFamily="18" charset="0"/>
              </a:rPr>
              <a:t>interrupt and exception handlers. </a:t>
            </a:r>
          </a:p>
          <a:p>
            <a:pPr marL="228600" lvl="0" indent="-228600" algn="just" rtl="0">
              <a:lnSpc>
                <a:spcPct val="90000"/>
              </a:lnSpc>
              <a:spcBef>
                <a:spcPts val="1000"/>
              </a:spcBef>
              <a:spcAft>
                <a:spcPts val="0"/>
              </a:spcAft>
              <a:buClr>
                <a:schemeClr val="dk1"/>
              </a:buClr>
              <a:buSzPct val="100000"/>
              <a:buChar char="•"/>
            </a:pPr>
            <a:r>
              <a:rPr lang="en-US" sz="3000" dirty="0">
                <a:solidFill>
                  <a:schemeClr val="tx1"/>
                </a:solidFill>
                <a:latin typeface="Times New Roman" panose="02020603050405020304" pitchFamily="18" charset="0"/>
                <a:cs typeface="Times New Roman" panose="02020603050405020304" pitchFamily="18" charset="0"/>
              </a:rPr>
              <a:t>LIDT</a:t>
            </a:r>
            <a:r>
              <a:rPr lang="en-US" sz="3000" dirty="0">
                <a:solidFill>
                  <a:schemeClr val="accent6">
                    <a:lumMod val="75000"/>
                  </a:schemeClr>
                </a:solidFill>
                <a:latin typeface="Times New Roman" panose="02020603050405020304" pitchFamily="18" charset="0"/>
                <a:cs typeface="Times New Roman" panose="02020603050405020304" pitchFamily="18" charset="0"/>
              </a:rPr>
              <a:t> &amp; </a:t>
            </a:r>
            <a:r>
              <a:rPr lang="en-US" sz="3000" dirty="0">
                <a:solidFill>
                  <a:schemeClr val="tx1"/>
                </a:solidFill>
                <a:latin typeface="Times New Roman" panose="02020603050405020304" pitchFamily="18" charset="0"/>
                <a:cs typeface="Times New Roman" panose="02020603050405020304" pitchFamily="18" charset="0"/>
              </a:rPr>
              <a:t>SIDT</a:t>
            </a:r>
            <a:r>
              <a:rPr lang="en-US" sz="3000" dirty="0">
                <a:solidFill>
                  <a:schemeClr val="accent6">
                    <a:lumMod val="75000"/>
                  </a:schemeClr>
                </a:solidFill>
                <a:latin typeface="Times New Roman" panose="02020603050405020304" pitchFamily="18" charset="0"/>
                <a:cs typeface="Times New Roman" panose="02020603050405020304" pitchFamily="18" charset="0"/>
              </a:rPr>
              <a:t> instructions </a:t>
            </a:r>
            <a:r>
              <a:rPr lang="en-US" sz="3000" dirty="0">
                <a:solidFill>
                  <a:schemeClr val="tx1"/>
                </a:solidFill>
                <a:latin typeface="Times New Roman" panose="02020603050405020304" pitchFamily="18" charset="0"/>
                <a:cs typeface="Times New Roman" panose="02020603050405020304" pitchFamily="18" charset="0"/>
              </a:rPr>
              <a:t>load</a:t>
            </a:r>
            <a:r>
              <a:rPr lang="en-US" sz="3000" dirty="0">
                <a:solidFill>
                  <a:schemeClr val="accent6">
                    <a:lumMod val="75000"/>
                  </a:schemeClr>
                </a:solidFill>
                <a:latin typeface="Times New Roman" panose="02020603050405020304" pitchFamily="18" charset="0"/>
                <a:cs typeface="Times New Roman" panose="02020603050405020304" pitchFamily="18" charset="0"/>
              </a:rPr>
              <a:t> and </a:t>
            </a:r>
            <a:r>
              <a:rPr lang="en-US" sz="3000" dirty="0">
                <a:solidFill>
                  <a:schemeClr val="tx1"/>
                </a:solidFill>
                <a:latin typeface="Times New Roman" panose="02020603050405020304" pitchFamily="18" charset="0"/>
                <a:cs typeface="Times New Roman" panose="02020603050405020304" pitchFamily="18" charset="0"/>
              </a:rPr>
              <a:t>store</a:t>
            </a:r>
            <a:r>
              <a:rPr lang="en-US" sz="3000" dirty="0">
                <a:solidFill>
                  <a:schemeClr val="accent6">
                    <a:lumMod val="75000"/>
                  </a:schemeClr>
                </a:solidFill>
                <a:latin typeface="Times New Roman" panose="02020603050405020304" pitchFamily="18" charset="0"/>
                <a:cs typeface="Times New Roman" panose="02020603050405020304" pitchFamily="18" charset="0"/>
              </a:rPr>
              <a:t> the IDTR register, </a:t>
            </a:r>
            <a:r>
              <a:rPr lang="en-US" sz="2400" dirty="0">
                <a:solidFill>
                  <a:schemeClr val="accent6">
                    <a:lumMod val="75000"/>
                  </a:schemeClr>
                </a:solidFill>
                <a:latin typeface="Times New Roman" panose="02020603050405020304" pitchFamily="18" charset="0"/>
                <a:cs typeface="Times New Roman" panose="02020603050405020304" pitchFamily="18" charset="0"/>
              </a:rPr>
              <a:t>respectively</a:t>
            </a:r>
          </a:p>
        </p:txBody>
      </p:sp>
      <p:cxnSp>
        <p:nvCxnSpPr>
          <p:cNvPr id="11" name="Straight Connector 10"/>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42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1549" y="969955"/>
            <a:ext cx="11138531" cy="5217809"/>
          </a:xfrm>
          <a:solidFill>
            <a:schemeClr val="accent6">
              <a:lumMod val="20000"/>
              <a:lumOff val="80000"/>
            </a:schemeClr>
          </a:solidFill>
          <a:ln w="28575">
            <a:solidFill>
              <a:schemeClr val="tx1"/>
            </a:solidFill>
          </a:ln>
        </p:spPr>
        <p:txBody>
          <a:bodyPr>
            <a:normAutofit fontScale="85000" lnSpcReduction="20000"/>
          </a:bodyPr>
          <a:lstStyle/>
          <a:p>
            <a:pPr marL="228600" lvl="0" indent="-228600" algn="just" rtl="0">
              <a:lnSpc>
                <a:spcPct val="150000"/>
              </a:lnSpc>
              <a:spcBef>
                <a:spcPts val="1000"/>
              </a:spcBef>
              <a:spcAft>
                <a:spcPts val="0"/>
              </a:spcAft>
              <a:buClr>
                <a:schemeClr val="dk1"/>
              </a:buClr>
              <a:buSzPts val="2800"/>
              <a:buChar char="•"/>
            </a:pPr>
            <a:r>
              <a:rPr lang="en-US" b="1" dirty="0">
                <a:solidFill>
                  <a:schemeClr val="accent2"/>
                </a:solidFill>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linear address </a:t>
            </a:r>
            <a:r>
              <a:rPr lang="en-US" b="1" dirty="0">
                <a:solidFill>
                  <a:schemeClr val="accent2"/>
                </a:solidFill>
                <a:latin typeface="Times New Roman" panose="02020603050405020304" pitchFamily="18" charset="0"/>
                <a:cs typeface="Times New Roman" panose="02020603050405020304" pitchFamily="18" charset="0"/>
              </a:rPr>
              <a:t>of the </a:t>
            </a:r>
            <a:r>
              <a:rPr lang="en-US" b="1" dirty="0">
                <a:solidFill>
                  <a:srgbClr val="C00000"/>
                </a:solidFill>
                <a:latin typeface="Times New Roman" panose="02020603050405020304" pitchFamily="18" charset="0"/>
                <a:cs typeface="Times New Roman" panose="02020603050405020304" pitchFamily="18" charset="0"/>
              </a:rPr>
              <a:t>LDT</a:t>
            </a:r>
            <a:r>
              <a:rPr lang="en-US" b="1" dirty="0">
                <a:solidFill>
                  <a:schemeClr val="accent2"/>
                </a:solidFill>
                <a:latin typeface="Times New Roman" panose="02020603050405020304" pitchFamily="18" charset="0"/>
                <a:cs typeface="Times New Roman" panose="02020603050405020304" pitchFamily="18" charset="0"/>
              </a:rPr>
              <a:t> is contained in the </a:t>
            </a:r>
            <a:r>
              <a:rPr lang="en-US" b="1" dirty="0">
                <a:solidFill>
                  <a:schemeClr val="accent4">
                    <a:lumMod val="75000"/>
                  </a:schemeClr>
                </a:solidFill>
                <a:latin typeface="Times New Roman" panose="02020603050405020304" pitchFamily="18" charset="0"/>
                <a:cs typeface="Times New Roman" panose="02020603050405020304" pitchFamily="18" charset="0"/>
              </a:rPr>
              <a:t>LDT register </a:t>
            </a:r>
            <a:r>
              <a:rPr lang="en-US" b="1" dirty="0">
                <a:solidFill>
                  <a:schemeClr val="accent2"/>
                </a:solidFill>
                <a:latin typeface="Times New Roman" panose="02020603050405020304" pitchFamily="18" charset="0"/>
                <a:cs typeface="Times New Roman" panose="02020603050405020304" pitchFamily="18" charset="0"/>
              </a:rPr>
              <a:t>(LDTR). </a:t>
            </a:r>
          </a:p>
          <a:p>
            <a:pPr marL="228600" lvl="0" indent="-228600" algn="just" rtl="0">
              <a:lnSpc>
                <a:spcPct val="150000"/>
              </a:lnSpc>
              <a:spcBef>
                <a:spcPts val="1000"/>
              </a:spcBef>
              <a:spcAft>
                <a:spcPts val="0"/>
              </a:spcAft>
              <a:buClr>
                <a:schemeClr val="dk1"/>
              </a:buClr>
              <a:buSzPts val="2800"/>
              <a:buChar char="•"/>
            </a:pPr>
            <a:r>
              <a:rPr lang="en-US" dirty="0">
                <a:latin typeface="Times New Roman" panose="02020603050405020304" pitchFamily="18" charset="0"/>
                <a:cs typeface="Times New Roman" panose="02020603050405020304" pitchFamily="18" charset="0"/>
              </a:rPr>
              <a:t>LDT contain entries called </a:t>
            </a:r>
            <a:r>
              <a:rPr lang="en-US" b="1" dirty="0">
                <a:latin typeface="Times New Roman" panose="02020603050405020304" pitchFamily="18" charset="0"/>
                <a:cs typeface="Times New Roman" panose="02020603050405020304" pitchFamily="18" charset="0"/>
              </a:rPr>
              <a:t>segment descriptors </a:t>
            </a:r>
            <a:r>
              <a:rPr lang="en-US" dirty="0">
                <a:latin typeface="Times New Roman" panose="02020603050405020304" pitchFamily="18" charset="0"/>
                <a:cs typeface="Times New Roman" panose="02020603050405020304" pitchFamily="18" charset="0"/>
              </a:rPr>
              <a:t>which provides the </a:t>
            </a:r>
            <a:r>
              <a:rPr lang="en-US" b="1" dirty="0">
                <a:solidFill>
                  <a:schemeClr val="accent4">
                    <a:lumMod val="75000"/>
                  </a:schemeClr>
                </a:solidFill>
                <a:latin typeface="Times New Roman" panose="02020603050405020304" pitchFamily="18" charset="0"/>
                <a:cs typeface="Times New Roman" panose="02020603050405020304" pitchFamily="18" charset="0"/>
              </a:rPr>
              <a:t>base address </a:t>
            </a:r>
            <a:r>
              <a:rPr lang="en-US" dirty="0">
                <a:latin typeface="Times New Roman" panose="02020603050405020304" pitchFamily="18" charset="0"/>
                <a:cs typeface="Times New Roman" panose="02020603050405020304" pitchFamily="18" charset="0"/>
              </a:rPr>
              <a:t>of a </a:t>
            </a:r>
            <a:r>
              <a:rPr lang="en-US" b="1" dirty="0">
                <a:solidFill>
                  <a:srgbClr val="C00000"/>
                </a:solidFill>
                <a:latin typeface="Times New Roman" panose="02020603050405020304" pitchFamily="18" charset="0"/>
                <a:cs typeface="Times New Roman" panose="02020603050405020304" pitchFamily="18" charset="0"/>
              </a:rPr>
              <a:t>segment and access rights, type, and usage information.</a:t>
            </a:r>
          </a:p>
          <a:p>
            <a:pPr marL="228600" lvl="0" indent="-228600" algn="just" rtl="0">
              <a:lnSpc>
                <a:spcPct val="150000"/>
              </a:lnSpc>
              <a:spcBef>
                <a:spcPts val="1000"/>
              </a:spcBef>
              <a:spcAft>
                <a:spcPts val="0"/>
              </a:spcAft>
              <a:buClr>
                <a:schemeClr val="dk1"/>
              </a:buClr>
              <a:buSzPts val="2800"/>
              <a:buChar char="•"/>
            </a:pPr>
            <a:r>
              <a:rPr lang="en-US" b="1" dirty="0">
                <a:solidFill>
                  <a:schemeClr val="accent2"/>
                </a:solidFill>
                <a:latin typeface="Times New Roman" panose="02020603050405020304" pitchFamily="18" charset="0"/>
                <a:cs typeface="Times New Roman" panose="02020603050405020304" pitchFamily="18" charset="0"/>
              </a:rPr>
              <a:t>LDTR register holds the </a:t>
            </a:r>
            <a:r>
              <a:rPr lang="en-US" b="1" dirty="0">
                <a:solidFill>
                  <a:srgbClr val="C00000"/>
                </a:solidFill>
                <a:latin typeface="Times New Roman" panose="02020603050405020304" pitchFamily="18" charset="0"/>
                <a:cs typeface="Times New Roman" panose="02020603050405020304" pitchFamily="18" charset="0"/>
              </a:rPr>
              <a:t>16-bit segment selector</a:t>
            </a:r>
            <a:r>
              <a:rPr lang="en-US" b="1" dirty="0">
                <a:solidFill>
                  <a:schemeClr val="accent2"/>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32-bit base address</a:t>
            </a:r>
            <a:r>
              <a:rPr lang="en-US" b="1" dirty="0">
                <a:solidFill>
                  <a:schemeClr val="accent2"/>
                </a:solidFill>
                <a:latin typeface="Times New Roman" panose="02020603050405020304" pitchFamily="18" charset="0"/>
                <a:cs typeface="Times New Roman" panose="02020603050405020304" pitchFamily="18" charset="0"/>
              </a:rPr>
              <a:t>, </a:t>
            </a:r>
            <a:r>
              <a:rPr lang="en-US" b="1" dirty="0">
                <a:solidFill>
                  <a:schemeClr val="accent5">
                    <a:lumMod val="75000"/>
                  </a:schemeClr>
                </a:solidFill>
                <a:latin typeface="Times New Roman" panose="02020603050405020304" pitchFamily="18" charset="0"/>
                <a:cs typeface="Times New Roman" panose="02020603050405020304" pitchFamily="18" charset="0"/>
              </a:rPr>
              <a:t>16-bit segment limit</a:t>
            </a:r>
            <a:r>
              <a:rPr lang="en-US" b="1" dirty="0">
                <a:solidFill>
                  <a:schemeClr val="accent2"/>
                </a:solidFill>
                <a:latin typeface="Times New Roman" panose="02020603050405020304" pitchFamily="18" charset="0"/>
                <a:cs typeface="Times New Roman" panose="02020603050405020304" pitchFamily="18" charset="0"/>
              </a:rPr>
              <a:t>, and </a:t>
            </a:r>
            <a:r>
              <a:rPr lang="en-US" b="1" dirty="0">
                <a:solidFill>
                  <a:srgbClr val="002060"/>
                </a:solidFill>
                <a:latin typeface="Times New Roman" panose="02020603050405020304" pitchFamily="18" charset="0"/>
                <a:cs typeface="Times New Roman" panose="02020603050405020304" pitchFamily="18" charset="0"/>
              </a:rPr>
              <a:t>descriptor attributes for the LDT</a:t>
            </a:r>
            <a:r>
              <a:rPr lang="en-US" b="1" dirty="0">
                <a:solidFill>
                  <a:schemeClr val="accent2"/>
                </a:solidFill>
                <a:latin typeface="Times New Roman" panose="02020603050405020304" pitchFamily="18" charset="0"/>
                <a:cs typeface="Times New Roman" panose="02020603050405020304" pitchFamily="18" charset="0"/>
              </a:rPr>
              <a:t>.</a:t>
            </a:r>
          </a:p>
          <a:p>
            <a:pPr marL="228600" lvl="0" indent="-228600" algn="just" rtl="0">
              <a:lnSpc>
                <a:spcPct val="150000"/>
              </a:lnSpc>
              <a:spcBef>
                <a:spcPts val="1000"/>
              </a:spcBef>
              <a:spcAft>
                <a:spcPts val="0"/>
              </a:spcAft>
              <a:buClr>
                <a:schemeClr val="dk1"/>
              </a:buClr>
              <a:buSzPts val="2800"/>
              <a:buChar char="•"/>
            </a:pPr>
            <a:r>
              <a:rPr lang="en-US" b="1" dirty="0">
                <a:solidFill>
                  <a:srgbClr val="C00000"/>
                </a:solidFill>
                <a:latin typeface="Times New Roman" panose="02020603050405020304" pitchFamily="18" charset="0"/>
                <a:cs typeface="Times New Roman" panose="02020603050405020304" pitchFamily="18" charset="0"/>
              </a:rPr>
              <a:t>Base address specifies </a:t>
            </a: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linear address </a:t>
            </a:r>
            <a:r>
              <a:rPr lang="en-US" dirty="0">
                <a:latin typeface="Times New Roman" panose="02020603050405020304" pitchFamily="18" charset="0"/>
                <a:cs typeface="Times New Roman" panose="02020603050405020304" pitchFamily="18" charset="0"/>
              </a:rPr>
              <a:t>of </a:t>
            </a:r>
            <a:r>
              <a:rPr lang="en-US" b="1" dirty="0">
                <a:solidFill>
                  <a:srgbClr val="00B0F0"/>
                </a:solidFill>
                <a:latin typeface="Times New Roman" panose="02020603050405020304" pitchFamily="18" charset="0"/>
                <a:cs typeface="Times New Roman" panose="02020603050405020304" pitchFamily="18" charset="0"/>
              </a:rPr>
              <a:t>byte 0</a:t>
            </a:r>
            <a:r>
              <a:rPr lang="en-US" dirty="0">
                <a:latin typeface="Times New Roman" panose="02020603050405020304" pitchFamily="18" charset="0"/>
                <a:cs typeface="Times New Roman" panose="02020603050405020304" pitchFamily="18" charset="0"/>
              </a:rPr>
              <a:t> of the LDT segment. The </a:t>
            </a:r>
            <a:r>
              <a:rPr lang="en-US" b="1" dirty="0">
                <a:latin typeface="Times New Roman" panose="02020603050405020304" pitchFamily="18" charset="0"/>
                <a:cs typeface="Times New Roman" panose="02020603050405020304" pitchFamily="18" charset="0"/>
              </a:rPr>
              <a:t>segment limit</a:t>
            </a:r>
            <a:r>
              <a:rPr lang="en-US" dirty="0">
                <a:latin typeface="Times New Roman" panose="02020603050405020304" pitchFamily="18" charset="0"/>
                <a:cs typeface="Times New Roman" panose="02020603050405020304" pitchFamily="18" charset="0"/>
              </a:rPr>
              <a:t> specifies </a:t>
            </a:r>
            <a:r>
              <a:rPr lang="en-US" b="1" dirty="0">
                <a:latin typeface="Times New Roman" panose="02020603050405020304" pitchFamily="18" charset="0"/>
                <a:cs typeface="Times New Roman" panose="02020603050405020304" pitchFamily="18" charset="0"/>
              </a:rPr>
              <a:t>the number of bytes in the segment</a:t>
            </a:r>
            <a:r>
              <a:rPr lang="en-US" dirty="0">
                <a:latin typeface="Times New Roman" panose="02020603050405020304" pitchFamily="18" charset="0"/>
                <a:cs typeface="Times New Roman" panose="02020603050405020304" pitchFamily="18" charset="0"/>
              </a:rPr>
              <a:t>. </a:t>
            </a:r>
          </a:p>
          <a:p>
            <a:pPr marL="228600" lvl="0" indent="-228600" algn="just" rtl="0">
              <a:lnSpc>
                <a:spcPct val="150000"/>
              </a:lnSpc>
              <a:spcBef>
                <a:spcPts val="1000"/>
              </a:spcBef>
              <a:spcAft>
                <a:spcPts val="0"/>
              </a:spcAft>
              <a:buClr>
                <a:schemeClr val="dk1"/>
              </a:buClr>
              <a:buSzPts val="2800"/>
              <a:buChar char="•"/>
            </a:pPr>
            <a:r>
              <a:rPr lang="en-US" b="1" dirty="0">
                <a:solidFill>
                  <a:srgbClr val="C00000"/>
                </a:solidFill>
                <a:latin typeface="Times New Roman" panose="02020603050405020304" pitchFamily="18" charset="0"/>
                <a:cs typeface="Times New Roman" panose="02020603050405020304" pitchFamily="18" charset="0"/>
              </a:rPr>
              <a:t>LLDT</a:t>
            </a:r>
            <a:r>
              <a:rPr lang="en-US" b="1" dirty="0">
                <a:solidFill>
                  <a:schemeClr val="accent2"/>
                </a:solidFill>
                <a:latin typeface="Times New Roman" panose="02020603050405020304" pitchFamily="18" charset="0"/>
                <a:cs typeface="Times New Roman" panose="02020603050405020304" pitchFamily="18" charset="0"/>
              </a:rPr>
              <a:t> and </a:t>
            </a:r>
            <a:r>
              <a:rPr lang="en-US" b="1" dirty="0">
                <a:solidFill>
                  <a:srgbClr val="C00000"/>
                </a:solidFill>
                <a:latin typeface="Times New Roman" panose="02020603050405020304" pitchFamily="18" charset="0"/>
                <a:cs typeface="Times New Roman" panose="02020603050405020304" pitchFamily="18" charset="0"/>
              </a:rPr>
              <a:t>SLDT</a:t>
            </a:r>
            <a:r>
              <a:rPr lang="en-US" b="1" dirty="0">
                <a:solidFill>
                  <a:schemeClr val="accent2"/>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instructions</a:t>
            </a:r>
            <a:r>
              <a:rPr lang="en-US" b="1" dirty="0">
                <a:solidFill>
                  <a:schemeClr val="accent2"/>
                </a:solidFill>
                <a:latin typeface="Times New Roman" panose="02020603050405020304" pitchFamily="18" charset="0"/>
                <a:cs typeface="Times New Roman" panose="02020603050405020304" pitchFamily="18" charset="0"/>
              </a:rPr>
              <a:t> </a:t>
            </a:r>
            <a:r>
              <a:rPr lang="en-US" b="1" dirty="0">
                <a:solidFill>
                  <a:schemeClr val="accent6">
                    <a:lumMod val="50000"/>
                  </a:schemeClr>
                </a:solidFill>
                <a:latin typeface="Times New Roman" panose="02020603050405020304" pitchFamily="18" charset="0"/>
                <a:cs typeface="Times New Roman" panose="02020603050405020304" pitchFamily="18" charset="0"/>
              </a:rPr>
              <a:t>load</a:t>
            </a:r>
            <a:r>
              <a:rPr lang="en-US" b="1" dirty="0">
                <a:solidFill>
                  <a:schemeClr val="accent2"/>
                </a:solidFill>
                <a:latin typeface="Times New Roman" panose="02020603050405020304" pitchFamily="18" charset="0"/>
                <a:cs typeface="Times New Roman" panose="02020603050405020304" pitchFamily="18" charset="0"/>
              </a:rPr>
              <a:t> and </a:t>
            </a:r>
            <a:r>
              <a:rPr lang="en-US" b="1" dirty="0">
                <a:solidFill>
                  <a:schemeClr val="accent6">
                    <a:lumMod val="50000"/>
                  </a:schemeClr>
                </a:solidFill>
                <a:latin typeface="Times New Roman" panose="02020603050405020304" pitchFamily="18" charset="0"/>
                <a:cs typeface="Times New Roman" panose="02020603050405020304" pitchFamily="18" charset="0"/>
              </a:rPr>
              <a:t>store</a:t>
            </a:r>
            <a:r>
              <a:rPr lang="en-US" b="1" dirty="0">
                <a:solidFill>
                  <a:schemeClr val="accent2"/>
                </a:solidFill>
                <a:latin typeface="Times New Roman" panose="02020603050405020304" pitchFamily="18" charset="0"/>
                <a:cs typeface="Times New Roman" panose="02020603050405020304" pitchFamily="18" charset="0"/>
              </a:rPr>
              <a:t> the segment selector part of the LDTR register.</a:t>
            </a:r>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904971" y="252080"/>
            <a:ext cx="4932218" cy="582594"/>
          </a:xfrm>
        </p:spPr>
        <p:txBody>
          <a:bodyPr>
            <a:noAutofit/>
          </a:bodyPr>
          <a:lstStyle/>
          <a:p>
            <a:r>
              <a:rPr lang="en-US" b="1" dirty="0">
                <a:solidFill>
                  <a:srgbClr val="2501BF"/>
                </a:solidFill>
                <a:latin typeface="Times New Roman" pitchFamily="18" charset="0"/>
                <a:cs typeface="Times New Roman" pitchFamily="18" charset="0"/>
              </a:rPr>
              <a:t>LDTR</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7053F3C6-ECED-408C-A90B-E5B8E5B0CB4D}"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118</a:t>
            </a:fld>
            <a:endParaRPr lang="en-US"/>
          </a:p>
        </p:txBody>
      </p:sp>
      <p:sp>
        <p:nvSpPr>
          <p:cNvPr id="8" name="Footer Placeholder 7"/>
          <p:cNvSpPr>
            <a:spLocks noGrp="1"/>
          </p:cNvSpPr>
          <p:nvPr>
            <p:ph type="ftr" sz="quarter" idx="11"/>
          </p:nvPr>
        </p:nvSpPr>
        <p:spPr>
          <a:xfrm>
            <a:off x="2230581" y="6290338"/>
            <a:ext cx="7606607" cy="365125"/>
          </a:xfrm>
        </p:spPr>
        <p:txBody>
          <a:bodyPr/>
          <a:lstStyle/>
          <a:p>
            <a:pPr>
              <a:defRPr/>
            </a:pPr>
            <a:r>
              <a:rPr lang="en-GB"/>
              <a:t>Unit 1            Microprocessor and Microcontroller_CET2004B         2023-24     S3  </a:t>
            </a:r>
            <a:endParaRPr lang="en-US" dirty="0"/>
          </a:p>
        </p:txBody>
      </p:sp>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3259"/>
            <a:ext cx="11114314" cy="5107353"/>
          </a:xfrm>
          <a:solidFill>
            <a:schemeClr val="accent4">
              <a:lumMod val="20000"/>
              <a:lumOff val="80000"/>
            </a:schemeClr>
          </a:solidFill>
          <a:ln w="19050">
            <a:solidFill>
              <a:schemeClr val="tx1"/>
            </a:solidFill>
          </a:ln>
        </p:spPr>
        <p:txBody>
          <a:bodyPr>
            <a:noAutofit/>
          </a:bodyPr>
          <a:lstStyle/>
          <a:p>
            <a:pPr marL="228600" lvl="0" indent="-228600" algn="just" rtl="0">
              <a:lnSpc>
                <a:spcPct val="90000"/>
              </a:lnSpc>
              <a:spcBef>
                <a:spcPts val="1000"/>
              </a:spcBef>
              <a:spcAft>
                <a:spcPts val="0"/>
              </a:spcAft>
              <a:buClr>
                <a:schemeClr val="dk1"/>
              </a:buClr>
              <a:buSzPts val="3200"/>
              <a:buChar char="•"/>
            </a:pPr>
            <a:r>
              <a:rPr lang="en-US" sz="3200" b="1" dirty="0">
                <a:solidFill>
                  <a:schemeClr val="accent2"/>
                </a:solidFill>
                <a:latin typeface="Times New Roman" panose="02020603050405020304" pitchFamily="18" charset="0"/>
                <a:cs typeface="Times New Roman" panose="02020603050405020304" pitchFamily="18" charset="0"/>
              </a:rPr>
              <a:t>Task register holds </a:t>
            </a:r>
          </a:p>
          <a:p>
            <a:pPr lvl="1" algn="just">
              <a:spcBef>
                <a:spcPts val="1000"/>
              </a:spcBef>
              <a:buClr>
                <a:schemeClr val="dk1"/>
              </a:buClr>
              <a:buSzPts val="3200"/>
            </a:pPr>
            <a:r>
              <a:rPr lang="en-US" sz="3200" b="1" dirty="0">
                <a:solidFill>
                  <a:schemeClr val="accent6">
                    <a:lumMod val="50000"/>
                  </a:schemeClr>
                </a:solidFill>
                <a:latin typeface="Times New Roman" panose="02020603050405020304" pitchFamily="18" charset="0"/>
                <a:cs typeface="Times New Roman" panose="02020603050405020304" pitchFamily="18" charset="0"/>
              </a:rPr>
              <a:t>16-bit</a:t>
            </a:r>
            <a:r>
              <a:rPr lang="en-US" sz="3200" dirty="0">
                <a:solidFill>
                  <a:schemeClr val="accent6">
                    <a:lumMod val="75000"/>
                  </a:schemeClr>
                </a:solidFill>
                <a:latin typeface="Times New Roman" panose="02020603050405020304" pitchFamily="18" charset="0"/>
                <a:cs typeface="Times New Roman" panose="02020603050405020304" pitchFamily="18" charset="0"/>
              </a:rPr>
              <a:t> segment selector</a:t>
            </a:r>
          </a:p>
          <a:p>
            <a:pPr lvl="1" algn="just">
              <a:spcBef>
                <a:spcPts val="1000"/>
              </a:spcBef>
              <a:buClr>
                <a:schemeClr val="dk1"/>
              </a:buClr>
              <a:buSzPts val="3200"/>
            </a:pPr>
            <a:r>
              <a:rPr lang="en-US" sz="3200" b="1" dirty="0">
                <a:solidFill>
                  <a:schemeClr val="accent6">
                    <a:lumMod val="50000"/>
                  </a:schemeClr>
                </a:solidFill>
                <a:latin typeface="Times New Roman" panose="02020603050405020304" pitchFamily="18" charset="0"/>
                <a:cs typeface="Times New Roman" panose="02020603050405020304" pitchFamily="18" charset="0"/>
              </a:rPr>
              <a:t>32-bit</a:t>
            </a:r>
            <a:r>
              <a:rPr lang="en-US" sz="3200" dirty="0">
                <a:solidFill>
                  <a:schemeClr val="accent6">
                    <a:lumMod val="75000"/>
                  </a:schemeClr>
                </a:solidFill>
                <a:latin typeface="Times New Roman" panose="02020603050405020304" pitchFamily="18" charset="0"/>
                <a:cs typeface="Times New Roman" panose="02020603050405020304" pitchFamily="18" charset="0"/>
              </a:rPr>
              <a:t> base address</a:t>
            </a:r>
          </a:p>
          <a:p>
            <a:pPr lvl="1" algn="just">
              <a:spcBef>
                <a:spcPts val="1000"/>
              </a:spcBef>
              <a:buClr>
                <a:schemeClr val="dk1"/>
              </a:buClr>
              <a:buSzPts val="3200"/>
            </a:pPr>
            <a:r>
              <a:rPr lang="en-US" sz="3200" b="1" dirty="0">
                <a:solidFill>
                  <a:schemeClr val="accent6">
                    <a:lumMod val="50000"/>
                  </a:schemeClr>
                </a:solidFill>
                <a:latin typeface="Times New Roman" panose="02020603050405020304" pitchFamily="18" charset="0"/>
                <a:cs typeface="Times New Roman" panose="02020603050405020304" pitchFamily="18" charset="0"/>
              </a:rPr>
              <a:t>16-bit</a:t>
            </a:r>
            <a:r>
              <a:rPr lang="en-US" sz="3200" dirty="0">
                <a:solidFill>
                  <a:schemeClr val="accent6">
                    <a:lumMod val="75000"/>
                  </a:schemeClr>
                </a:solidFill>
                <a:latin typeface="Times New Roman" panose="02020603050405020304" pitchFamily="18" charset="0"/>
                <a:cs typeface="Times New Roman" panose="02020603050405020304" pitchFamily="18" charset="0"/>
              </a:rPr>
              <a:t> segment limit, </a:t>
            </a:r>
          </a:p>
          <a:p>
            <a:pPr lvl="1" algn="just">
              <a:spcBef>
                <a:spcPts val="1000"/>
              </a:spcBef>
              <a:buClr>
                <a:schemeClr val="dk1"/>
              </a:buClr>
              <a:buSzPts val="3200"/>
            </a:pPr>
            <a:r>
              <a:rPr lang="en-US" sz="3200" dirty="0">
                <a:solidFill>
                  <a:schemeClr val="accent6">
                    <a:lumMod val="75000"/>
                  </a:schemeClr>
                </a:solidFill>
                <a:latin typeface="Times New Roman" panose="02020603050405020304" pitchFamily="18" charset="0"/>
                <a:cs typeface="Times New Roman" panose="02020603050405020304" pitchFamily="18" charset="0"/>
              </a:rPr>
              <a:t>Descriptor attributes for the </a:t>
            </a:r>
            <a:r>
              <a:rPr lang="en-US" sz="3200" b="1" dirty="0">
                <a:solidFill>
                  <a:schemeClr val="accent6">
                    <a:lumMod val="75000"/>
                  </a:schemeClr>
                </a:solidFill>
                <a:latin typeface="Times New Roman" panose="02020603050405020304" pitchFamily="18" charset="0"/>
                <a:cs typeface="Times New Roman" panose="02020603050405020304" pitchFamily="18" charset="0"/>
              </a:rPr>
              <a:t>TSS</a:t>
            </a:r>
            <a:r>
              <a:rPr lang="en-US" sz="3200" dirty="0">
                <a:solidFill>
                  <a:schemeClr val="accent6">
                    <a:lumMod val="75000"/>
                  </a:schemeClr>
                </a:solidFill>
                <a:latin typeface="Times New Roman" panose="02020603050405020304" pitchFamily="18" charset="0"/>
                <a:cs typeface="Times New Roman" panose="02020603050405020304" pitchFamily="18" charset="0"/>
              </a:rPr>
              <a:t> of the current task. </a:t>
            </a:r>
          </a:p>
          <a:p>
            <a:pPr marL="228600" lvl="0" indent="-228600" algn="just" rtl="0">
              <a:lnSpc>
                <a:spcPct val="90000"/>
              </a:lnSpc>
              <a:spcBef>
                <a:spcPts val="1000"/>
              </a:spcBef>
              <a:spcAft>
                <a:spcPts val="0"/>
              </a:spcAft>
              <a:buClr>
                <a:schemeClr val="dk1"/>
              </a:buClr>
              <a:buSzPts val="3200"/>
              <a:buChar char="•"/>
            </a:pPr>
            <a:r>
              <a:rPr lang="en-US" sz="3200" b="1" dirty="0">
                <a:solidFill>
                  <a:schemeClr val="accent6">
                    <a:lumMod val="50000"/>
                  </a:schemeClr>
                </a:solidFill>
                <a:latin typeface="Times New Roman" panose="02020603050405020304" pitchFamily="18" charset="0"/>
                <a:cs typeface="Times New Roman" panose="02020603050405020304" pitchFamily="18" charset="0"/>
              </a:rPr>
              <a:t>Base address </a:t>
            </a:r>
            <a:r>
              <a:rPr lang="en-US" sz="3200" dirty="0">
                <a:solidFill>
                  <a:srgbClr val="0070C0"/>
                </a:solidFill>
                <a:latin typeface="Times New Roman" panose="02020603050405020304" pitchFamily="18" charset="0"/>
                <a:cs typeface="Times New Roman" panose="02020603050405020304" pitchFamily="18" charset="0"/>
              </a:rPr>
              <a:t>specifies the linear address of </a:t>
            </a:r>
            <a:r>
              <a:rPr lang="en-US" sz="3200" b="1" dirty="0">
                <a:solidFill>
                  <a:srgbClr val="0070C0"/>
                </a:solidFill>
                <a:latin typeface="Times New Roman" panose="02020603050405020304" pitchFamily="18" charset="0"/>
                <a:cs typeface="Times New Roman" panose="02020603050405020304" pitchFamily="18" charset="0"/>
              </a:rPr>
              <a:t>byte 0</a:t>
            </a:r>
            <a:r>
              <a:rPr lang="en-US" sz="3200" dirty="0">
                <a:solidFill>
                  <a:srgbClr val="0070C0"/>
                </a:solidFill>
                <a:latin typeface="Times New Roman" panose="02020603050405020304" pitchFamily="18" charset="0"/>
                <a:cs typeface="Times New Roman" panose="02020603050405020304" pitchFamily="18" charset="0"/>
              </a:rPr>
              <a:t> of the </a:t>
            </a:r>
            <a:r>
              <a:rPr lang="en-US" sz="3200" b="1" dirty="0">
                <a:solidFill>
                  <a:srgbClr val="0070C0"/>
                </a:solidFill>
                <a:latin typeface="Times New Roman" panose="02020603050405020304" pitchFamily="18" charset="0"/>
                <a:cs typeface="Times New Roman" panose="02020603050405020304" pitchFamily="18" charset="0"/>
              </a:rPr>
              <a:t>TSS</a:t>
            </a:r>
          </a:p>
          <a:p>
            <a:pPr marL="228600" lvl="0" indent="-228600" algn="just" rtl="0">
              <a:lnSpc>
                <a:spcPct val="90000"/>
              </a:lnSpc>
              <a:spcBef>
                <a:spcPts val="1000"/>
              </a:spcBef>
              <a:spcAft>
                <a:spcPts val="0"/>
              </a:spcAft>
              <a:buClr>
                <a:schemeClr val="dk1"/>
              </a:buClr>
              <a:buSzPts val="3200"/>
              <a:buChar char="•"/>
            </a:pPr>
            <a:r>
              <a:rPr lang="en-US" sz="3200" b="1" dirty="0">
                <a:solidFill>
                  <a:srgbClr val="0070C0"/>
                </a:solidFill>
                <a:latin typeface="Times New Roman" panose="02020603050405020304" pitchFamily="18" charset="0"/>
                <a:cs typeface="Times New Roman" panose="02020603050405020304" pitchFamily="18" charset="0"/>
              </a:rPr>
              <a:t>Segment limit </a:t>
            </a:r>
            <a:r>
              <a:rPr lang="en-US" sz="3200" dirty="0">
                <a:solidFill>
                  <a:srgbClr val="0070C0"/>
                </a:solidFill>
                <a:latin typeface="Times New Roman" panose="02020603050405020304" pitchFamily="18" charset="0"/>
                <a:cs typeface="Times New Roman" panose="02020603050405020304" pitchFamily="18" charset="0"/>
              </a:rPr>
              <a:t>specifies the </a:t>
            </a:r>
            <a:r>
              <a:rPr lang="en-US" sz="3200" b="1" dirty="0">
                <a:solidFill>
                  <a:schemeClr val="accent6">
                    <a:lumMod val="50000"/>
                  </a:schemeClr>
                </a:solidFill>
                <a:latin typeface="Times New Roman" panose="02020603050405020304" pitchFamily="18" charset="0"/>
                <a:cs typeface="Times New Roman" panose="02020603050405020304" pitchFamily="18" charset="0"/>
              </a:rPr>
              <a:t>number of bytes </a:t>
            </a:r>
            <a:r>
              <a:rPr lang="en-US" sz="3200" dirty="0">
                <a:solidFill>
                  <a:srgbClr val="0070C0"/>
                </a:solidFill>
                <a:latin typeface="Times New Roman" panose="02020603050405020304" pitchFamily="18" charset="0"/>
                <a:cs typeface="Times New Roman" panose="02020603050405020304" pitchFamily="18" charset="0"/>
              </a:rPr>
              <a:t>in the TSS.  </a:t>
            </a:r>
          </a:p>
          <a:p>
            <a:pPr marL="228600" lvl="0" indent="-228600" algn="just" rtl="0">
              <a:lnSpc>
                <a:spcPct val="90000"/>
              </a:lnSpc>
              <a:spcBef>
                <a:spcPts val="1000"/>
              </a:spcBef>
              <a:spcAft>
                <a:spcPts val="0"/>
              </a:spcAft>
              <a:buClr>
                <a:schemeClr val="dk1"/>
              </a:buClr>
              <a:buSzPts val="3200"/>
              <a:buChar char="•"/>
            </a:pPr>
            <a:r>
              <a:rPr lang="en-US" sz="3200" b="1" dirty="0">
                <a:solidFill>
                  <a:srgbClr val="C00000"/>
                </a:solidFill>
                <a:latin typeface="Times New Roman" panose="02020603050405020304" pitchFamily="18" charset="0"/>
                <a:cs typeface="Times New Roman" panose="02020603050405020304" pitchFamily="18" charset="0"/>
              </a:rPr>
              <a:t>LTR</a:t>
            </a:r>
            <a:r>
              <a:rPr lang="en-US" sz="3200" b="1" dirty="0">
                <a:solidFill>
                  <a:schemeClr val="accent2"/>
                </a:solidFill>
                <a:latin typeface="Times New Roman" panose="02020603050405020304" pitchFamily="18" charset="0"/>
                <a:cs typeface="Times New Roman" panose="02020603050405020304" pitchFamily="18" charset="0"/>
              </a:rPr>
              <a:t> and </a:t>
            </a:r>
            <a:r>
              <a:rPr lang="en-US" sz="3200" b="1" dirty="0">
                <a:solidFill>
                  <a:srgbClr val="C00000"/>
                </a:solidFill>
                <a:latin typeface="Times New Roman" panose="02020603050405020304" pitchFamily="18" charset="0"/>
                <a:cs typeface="Times New Roman" panose="02020603050405020304" pitchFamily="18" charset="0"/>
              </a:rPr>
              <a:t>STR</a:t>
            </a:r>
            <a:r>
              <a:rPr lang="en-US" sz="3200" b="1" dirty="0">
                <a:solidFill>
                  <a:schemeClr val="accent2"/>
                </a:solidFill>
                <a:latin typeface="Times New Roman" panose="02020603050405020304" pitchFamily="18" charset="0"/>
                <a:cs typeface="Times New Roman" panose="02020603050405020304" pitchFamily="18" charset="0"/>
              </a:rPr>
              <a:t> instructions </a:t>
            </a:r>
            <a:r>
              <a:rPr lang="en-US" sz="3200" b="1" dirty="0">
                <a:latin typeface="Times New Roman" panose="02020603050405020304" pitchFamily="18" charset="0"/>
                <a:cs typeface="Times New Roman" panose="02020603050405020304" pitchFamily="18" charset="0"/>
              </a:rPr>
              <a:t>load</a:t>
            </a:r>
            <a:r>
              <a:rPr lang="en-US" sz="3200" b="1" dirty="0">
                <a:solidFill>
                  <a:schemeClr val="accent2"/>
                </a:solidFill>
                <a:latin typeface="Times New Roman" panose="02020603050405020304" pitchFamily="18" charset="0"/>
                <a:cs typeface="Times New Roman" panose="02020603050405020304" pitchFamily="18" charset="0"/>
              </a:rPr>
              <a:t> and </a:t>
            </a:r>
            <a:r>
              <a:rPr lang="en-US" sz="3200" b="1" dirty="0">
                <a:latin typeface="Times New Roman" panose="02020603050405020304" pitchFamily="18" charset="0"/>
                <a:cs typeface="Times New Roman" panose="02020603050405020304" pitchFamily="18" charset="0"/>
              </a:rPr>
              <a:t>store</a:t>
            </a:r>
            <a:r>
              <a:rPr lang="en-US" sz="3200" b="1" dirty="0">
                <a:solidFill>
                  <a:schemeClr val="accent2"/>
                </a:solidFill>
                <a:latin typeface="Times New Roman" panose="02020603050405020304" pitchFamily="18" charset="0"/>
                <a:cs typeface="Times New Roman" panose="02020603050405020304" pitchFamily="18" charset="0"/>
              </a:rPr>
              <a:t> the segment selector part of the </a:t>
            </a:r>
            <a:r>
              <a:rPr lang="en-US" sz="4000" b="1" dirty="0">
                <a:solidFill>
                  <a:schemeClr val="accent2"/>
                </a:solidFill>
                <a:latin typeface="Times New Roman" panose="02020603050405020304" pitchFamily="18" charset="0"/>
                <a:cs typeface="Times New Roman" panose="02020603050405020304" pitchFamily="18" charset="0"/>
              </a:rPr>
              <a:t>task register</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2037806" y="151594"/>
            <a:ext cx="6260275" cy="582594"/>
          </a:xfrm>
        </p:spPr>
        <p:txBody>
          <a:bodyPr>
            <a:noAutofit/>
          </a:bodyPr>
          <a:lstStyle/>
          <a:p>
            <a:r>
              <a:rPr lang="en-US" sz="6600" b="1" dirty="0">
                <a:solidFill>
                  <a:srgbClr val="2501BF"/>
                </a:solidFill>
                <a:latin typeface="Times New Roman" pitchFamily="18" charset="0"/>
                <a:cs typeface="Times New Roman" pitchFamily="18" charset="0"/>
              </a:rPr>
              <a:t>Task Register </a:t>
            </a:r>
            <a:endParaRPr lang="en-IN" sz="6600"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50CF79AB-0EED-431B-8E9F-E0C9FCEDCCE3}"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119</a:t>
            </a:fld>
            <a:endParaRPr lang="en-US" dirty="0"/>
          </a:p>
        </p:txBody>
      </p:sp>
      <p:sp>
        <p:nvSpPr>
          <p:cNvPr id="8" name="Footer Placeholder 7"/>
          <p:cNvSpPr>
            <a:spLocks noGrp="1"/>
          </p:cNvSpPr>
          <p:nvPr>
            <p:ph type="ftr" sz="quarter" idx="11"/>
          </p:nvPr>
        </p:nvSpPr>
        <p:spPr>
          <a:xfrm>
            <a:off x="3180873" y="6448424"/>
            <a:ext cx="6315824" cy="365125"/>
          </a:xfrm>
        </p:spPr>
        <p:txBody>
          <a:bodyPr/>
          <a:lstStyle/>
          <a:p>
            <a:pPr>
              <a:defRPr/>
            </a:pPr>
            <a:r>
              <a:rPr lang="en-GB"/>
              <a:t>Unit 1            Microprocessor and Microcontroller_CET2004B         2023-24     S3  </a:t>
            </a:r>
            <a:endParaRPr lang="en-US" dirty="0"/>
          </a:p>
        </p:txBody>
      </p:sp>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58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additive="base">
                                        <p:cTn id="3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362769E-FC87-4EE8-A2F6-70F665A90FFC}"/>
              </a:ext>
            </a:extLst>
          </p:cNvPr>
          <p:cNvSpPr>
            <a:spLocks noGrp="1"/>
          </p:cNvSpPr>
          <p:nvPr>
            <p:ph type="dt" idx="10"/>
          </p:nvPr>
        </p:nvSpPr>
        <p:spPr/>
        <p:txBody>
          <a:bodyPr/>
          <a:lstStyle/>
          <a:p>
            <a:fld id="{3F225914-E035-4B4A-ABA9-F1D19BDA9860}" type="datetime1">
              <a:rPr lang="en-US" smtClean="0"/>
              <a:t>9/10/2023</a:t>
            </a:fld>
            <a:endParaRPr lang="en-US"/>
          </a:p>
        </p:txBody>
      </p:sp>
      <p:sp>
        <p:nvSpPr>
          <p:cNvPr id="5" name="Footer Placeholder 4">
            <a:extLst>
              <a:ext uri="{FF2B5EF4-FFF2-40B4-BE49-F238E27FC236}">
                <a16:creationId xmlns:a16="http://schemas.microsoft.com/office/drawing/2014/main" id="{D0C6758C-32E8-4842-B1EA-3F195548673C}"/>
              </a:ext>
            </a:extLst>
          </p:cNvPr>
          <p:cNvSpPr>
            <a:spLocks noGrp="1"/>
          </p:cNvSpPr>
          <p:nvPr>
            <p:ph type="ftr" idx="11"/>
          </p:nvPr>
        </p:nvSpPr>
        <p:spPr/>
        <p:txBody>
          <a:bodyPr/>
          <a:lstStyle/>
          <a:p>
            <a:r>
              <a:rPr lang="en-GB"/>
              <a:t>Unit 1            Microprocessor and Microcontroller_CET2004B         2023-24     S3  </a:t>
            </a:r>
          </a:p>
        </p:txBody>
      </p:sp>
      <p:sp>
        <p:nvSpPr>
          <p:cNvPr id="6" name="Slide Number Placeholder 5">
            <a:extLst>
              <a:ext uri="{FF2B5EF4-FFF2-40B4-BE49-F238E27FC236}">
                <a16:creationId xmlns:a16="http://schemas.microsoft.com/office/drawing/2014/main" id="{95B147A6-B277-4A73-B9F5-315E556480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7" name="Picture 6">
            <a:extLst>
              <a:ext uri="{FF2B5EF4-FFF2-40B4-BE49-F238E27FC236}">
                <a16:creationId xmlns:a16="http://schemas.microsoft.com/office/drawing/2014/main" id="{623E7C06-97D0-4A5C-B9BB-D298A49C893A}"/>
              </a:ext>
            </a:extLst>
          </p:cNvPr>
          <p:cNvPicPr>
            <a:picLocks noChangeAspect="1"/>
          </p:cNvPicPr>
          <p:nvPr/>
        </p:nvPicPr>
        <p:blipFill>
          <a:blip r:embed="rId2"/>
          <a:stretch>
            <a:fillRect/>
          </a:stretch>
        </p:blipFill>
        <p:spPr>
          <a:xfrm>
            <a:off x="1504335" y="1104438"/>
            <a:ext cx="8863781" cy="4308219"/>
          </a:xfrm>
          <a:prstGeom prst="rect">
            <a:avLst/>
          </a:prstGeom>
        </p:spPr>
      </p:pic>
    </p:spTree>
    <p:extLst>
      <p:ext uri="{BB962C8B-B14F-4D97-AF65-F5344CB8AC3E}">
        <p14:creationId xmlns:p14="http://schemas.microsoft.com/office/powerpoint/2010/main" val="16790869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84320" y="119864"/>
            <a:ext cx="5921829" cy="582594"/>
          </a:xfrm>
        </p:spPr>
        <p:txBody>
          <a:bodyPr>
            <a:noAutofit/>
          </a:bodyPr>
          <a:lstStyle/>
          <a:p>
            <a:r>
              <a:rPr lang="en-US" sz="5400" b="1" dirty="0">
                <a:solidFill>
                  <a:srgbClr val="2501BF"/>
                </a:solidFill>
                <a:latin typeface="Times New Roman" pitchFamily="18" charset="0"/>
                <a:cs typeface="Times New Roman" pitchFamily="18" charset="0"/>
              </a:rPr>
              <a:t>Control Registers </a:t>
            </a:r>
            <a:endParaRPr lang="en-IN" sz="5400"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57880132-F3B5-497A-9E62-D83090A99DCC}"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120</a:t>
            </a:fld>
            <a:endParaRPr lang="en-US"/>
          </a:p>
        </p:txBody>
      </p:sp>
      <p:sp>
        <p:nvSpPr>
          <p:cNvPr id="8" name="Footer Placeholder 7"/>
          <p:cNvSpPr>
            <a:spLocks noGrp="1"/>
          </p:cNvSpPr>
          <p:nvPr>
            <p:ph type="ftr" sz="quarter" idx="11"/>
          </p:nvPr>
        </p:nvSpPr>
        <p:spPr>
          <a:xfrm>
            <a:off x="3907835" y="6448767"/>
            <a:ext cx="5050971" cy="365125"/>
          </a:xfrm>
        </p:spPr>
        <p:txBody>
          <a:bodyPr/>
          <a:lstStyle/>
          <a:p>
            <a:pPr>
              <a:defRPr/>
            </a:pPr>
            <a:r>
              <a:rPr lang="en-GB"/>
              <a:t>Unit 1            Microprocessor and Microcontroller_CET2004B         2023-24     S3  </a:t>
            </a:r>
            <a:endParaRPr lang="en-US" dirty="0"/>
          </a:p>
        </p:txBody>
      </p:sp>
      <p:pic>
        <p:nvPicPr>
          <p:cNvPr id="12" name="Content Placeholder 11">
            <a:extLst>
              <a:ext uri="{FF2B5EF4-FFF2-40B4-BE49-F238E27FC236}">
                <a16:creationId xmlns:a16="http://schemas.microsoft.com/office/drawing/2014/main" id="{77E73A58-A603-49F1-907A-08DB37144868}"/>
              </a:ext>
            </a:extLst>
          </p:cNvPr>
          <p:cNvPicPr>
            <a:picLocks noGrp="1" noChangeAspect="1"/>
          </p:cNvPicPr>
          <p:nvPr>
            <p:ph idx="1"/>
          </p:nvPr>
        </p:nvPicPr>
        <p:blipFill>
          <a:blip r:embed="rId3"/>
          <a:stretch>
            <a:fillRect/>
          </a:stretch>
        </p:blipFill>
        <p:spPr>
          <a:xfrm>
            <a:off x="4572875" y="1076325"/>
            <a:ext cx="7484141" cy="5072063"/>
          </a:xfrm>
          <a:ln w="38100">
            <a:solidFill>
              <a:srgbClr val="2501BF"/>
            </a:solidFill>
          </a:ln>
        </p:spPr>
      </p:pic>
      <p:sp>
        <p:nvSpPr>
          <p:cNvPr id="10" name="Rectangle: Diagonal Corners Rounded 9">
            <a:extLst>
              <a:ext uri="{FF2B5EF4-FFF2-40B4-BE49-F238E27FC236}">
                <a16:creationId xmlns:a16="http://schemas.microsoft.com/office/drawing/2014/main" id="{BD25DF67-CF76-4029-9764-1CD9B9A46A6C}"/>
              </a:ext>
            </a:extLst>
          </p:cNvPr>
          <p:cNvSpPr/>
          <p:nvPr/>
        </p:nvSpPr>
        <p:spPr>
          <a:xfrm>
            <a:off x="838200" y="814199"/>
            <a:ext cx="3430905" cy="5469743"/>
          </a:xfrm>
          <a:prstGeom prst="round2Diag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70C0"/>
                </a:solidFill>
                <a:latin typeface="Times New Roman" panose="02020603050405020304" pitchFamily="18" charset="0"/>
                <a:cs typeface="Times New Roman" panose="02020603050405020304" pitchFamily="18" charset="0"/>
                <a:sym typeface="Times New Roman"/>
              </a:rPr>
              <a:t>Control Registers </a:t>
            </a:r>
            <a:r>
              <a:rPr lang="en-US" sz="3200" b="1" dirty="0">
                <a:solidFill>
                  <a:schemeClr val="tx1"/>
                </a:solidFill>
                <a:latin typeface="Times New Roman" panose="02020603050405020304" pitchFamily="18" charset="0"/>
                <a:cs typeface="Times New Roman" panose="02020603050405020304" pitchFamily="18" charset="0"/>
                <a:sym typeface="Times New Roman"/>
              </a:rPr>
              <a:t>(CR0, CR1, CR2, CR3, and CR4) </a:t>
            </a:r>
            <a:r>
              <a:rPr lang="en-US" sz="3200" b="1" dirty="0">
                <a:solidFill>
                  <a:srgbClr val="0070C0"/>
                </a:solidFill>
                <a:latin typeface="Times New Roman" panose="02020603050405020304" pitchFamily="18" charset="0"/>
                <a:cs typeface="Times New Roman" panose="02020603050405020304" pitchFamily="18" charset="0"/>
                <a:sym typeface="Times New Roman"/>
              </a:rPr>
              <a:t>determine </a:t>
            </a:r>
            <a:r>
              <a:rPr lang="en-US" sz="3200" b="1" dirty="0">
                <a:solidFill>
                  <a:srgbClr val="C00000"/>
                </a:solidFill>
                <a:latin typeface="Times New Roman" panose="02020603050405020304" pitchFamily="18" charset="0"/>
                <a:cs typeface="Times New Roman" panose="02020603050405020304" pitchFamily="18" charset="0"/>
                <a:sym typeface="Times New Roman"/>
              </a:rPr>
              <a:t>operating mode </a:t>
            </a:r>
            <a:r>
              <a:rPr lang="en-US" sz="3200" b="1" dirty="0">
                <a:solidFill>
                  <a:srgbClr val="0070C0"/>
                </a:solidFill>
                <a:latin typeface="Times New Roman" panose="02020603050405020304" pitchFamily="18" charset="0"/>
                <a:cs typeface="Times New Roman" panose="02020603050405020304" pitchFamily="18" charset="0"/>
                <a:sym typeface="Times New Roman"/>
              </a:rPr>
              <a:t>of the processor and the </a:t>
            </a:r>
            <a:r>
              <a:rPr lang="en-US" sz="3200" b="1" dirty="0">
                <a:solidFill>
                  <a:schemeClr val="tx1"/>
                </a:solidFill>
                <a:latin typeface="Times New Roman" panose="02020603050405020304" pitchFamily="18" charset="0"/>
                <a:cs typeface="Times New Roman" panose="02020603050405020304" pitchFamily="18" charset="0"/>
                <a:sym typeface="Times New Roman"/>
              </a:rPr>
              <a:t>characteristics</a:t>
            </a:r>
            <a:r>
              <a:rPr lang="en-US" sz="3200" b="1" dirty="0">
                <a:solidFill>
                  <a:srgbClr val="0070C0"/>
                </a:solidFill>
                <a:latin typeface="Times New Roman" panose="02020603050405020304" pitchFamily="18" charset="0"/>
                <a:cs typeface="Times New Roman" panose="02020603050405020304" pitchFamily="18" charset="0"/>
                <a:sym typeface="Times New Roman"/>
              </a:rPr>
              <a:t> of the currently executing task</a:t>
            </a:r>
            <a:endParaRPr lang="en-US" sz="3200" b="1" dirty="0">
              <a:solidFill>
                <a:srgbClr val="0070C0"/>
              </a:solidFill>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p:txBody>
      </p:sp>
      <p:cxnSp>
        <p:nvCxnSpPr>
          <p:cNvPr id="9" name="Straight Connector 8"/>
          <p:cNvCxnSpPr/>
          <p:nvPr/>
        </p:nvCxnSpPr>
        <p:spPr>
          <a:xfrm flipV="1">
            <a:off x="-10316" y="78649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38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84320" y="278440"/>
            <a:ext cx="4932218" cy="582594"/>
          </a:xfrm>
        </p:spPr>
        <p:txBody>
          <a:bodyPr>
            <a:noAutofit/>
          </a:bodyPr>
          <a:lstStyle/>
          <a:p>
            <a:r>
              <a:rPr lang="en-US" b="1" dirty="0">
                <a:solidFill>
                  <a:srgbClr val="2501BF"/>
                </a:solidFill>
                <a:latin typeface="Times New Roman" pitchFamily="18" charset="0"/>
                <a:cs typeface="Times New Roman" pitchFamily="18" charset="0"/>
              </a:rPr>
              <a:t>Control Registers </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DD4F6669-2A13-4E36-9870-86C73FA7EEDF}"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121</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9" name="Content Placeholder 8">
            <a:extLst>
              <a:ext uri="{FF2B5EF4-FFF2-40B4-BE49-F238E27FC236}">
                <a16:creationId xmlns:a16="http://schemas.microsoft.com/office/drawing/2014/main" id="{CA4AAC1E-0FD6-4924-B4D7-B141FAAC1DE8}"/>
              </a:ext>
            </a:extLst>
          </p:cNvPr>
          <p:cNvSpPr>
            <a:spLocks noGrp="1"/>
          </p:cNvSpPr>
          <p:nvPr>
            <p:ph idx="1"/>
          </p:nvPr>
        </p:nvSpPr>
        <p:spPr>
          <a:xfrm>
            <a:off x="882061" y="1085036"/>
            <a:ext cx="11205754" cy="5005388"/>
          </a:xfrm>
          <a:solidFill>
            <a:schemeClr val="accent4">
              <a:lumMod val="20000"/>
              <a:lumOff val="80000"/>
            </a:schemeClr>
          </a:solidFill>
          <a:ln w="57150">
            <a:solidFill>
              <a:srgbClr val="00B050"/>
            </a:solidFill>
          </a:ln>
        </p:spPr>
        <p:txBody>
          <a:bodyPr>
            <a:normAutofit lnSpcReduction="10000"/>
          </a:bodyPr>
          <a:lstStyle/>
          <a:p>
            <a:pPr marL="571500" lvl="0" indent="-571500" algn="just" rtl="0">
              <a:lnSpc>
                <a:spcPct val="90000"/>
              </a:lnSpc>
              <a:spcBef>
                <a:spcPts val="1000"/>
              </a:spcBef>
              <a:spcAft>
                <a:spcPts val="0"/>
              </a:spcAft>
              <a:buClr>
                <a:srgbClr val="2501BF"/>
              </a:buClr>
              <a:buSzPts val="2800"/>
              <a:buFont typeface="Wingdings" panose="05000000000000000000" pitchFamily="2" charset="2"/>
              <a:buChar char="Ø"/>
            </a:pPr>
            <a:r>
              <a:rPr lang="en-US" sz="4000" b="1" dirty="0">
                <a:solidFill>
                  <a:srgbClr val="2501BF"/>
                </a:solidFill>
                <a:latin typeface="Times New Roman" panose="02020603050405020304" pitchFamily="18" charset="0"/>
                <a:cs typeface="Times New Roman" panose="02020603050405020304" pitchFamily="18" charset="0"/>
              </a:rPr>
              <a:t>CR0</a:t>
            </a:r>
            <a:r>
              <a:rPr lang="en-US" sz="4000" dirty="0">
                <a:latin typeface="Times New Roman" panose="02020603050405020304" pitchFamily="18" charset="0"/>
                <a:cs typeface="Times New Roman" panose="02020603050405020304" pitchFamily="18" charset="0"/>
              </a:rPr>
              <a:t> – Defines </a:t>
            </a:r>
            <a:r>
              <a:rPr lang="en-US" sz="4000" dirty="0">
                <a:solidFill>
                  <a:srgbClr val="C00000"/>
                </a:solidFill>
                <a:latin typeface="Times New Roman" panose="02020603050405020304" pitchFamily="18" charset="0"/>
                <a:cs typeface="Times New Roman" panose="02020603050405020304" pitchFamily="18" charset="0"/>
              </a:rPr>
              <a:t>paging</a:t>
            </a:r>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protection</a:t>
            </a:r>
            <a:r>
              <a:rPr lang="en-US" sz="4000" dirty="0">
                <a:latin typeface="Times New Roman" panose="02020603050405020304" pitchFamily="18" charset="0"/>
                <a:cs typeface="Times New Roman" panose="02020603050405020304" pitchFamily="18" charset="0"/>
              </a:rPr>
              <a:t>, </a:t>
            </a:r>
            <a:r>
              <a:rPr lang="en-US" sz="4000" b="1" dirty="0">
                <a:solidFill>
                  <a:srgbClr val="C00000"/>
                </a:solidFill>
                <a:latin typeface="Times New Roman" panose="02020603050405020304" pitchFamily="18" charset="0"/>
                <a:cs typeface="Times New Roman" panose="02020603050405020304" pitchFamily="18" charset="0"/>
              </a:rPr>
              <a:t>extension type</a:t>
            </a:r>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task switched </a:t>
            </a:r>
            <a:r>
              <a:rPr lang="en-US" sz="4000" dirty="0">
                <a:latin typeface="Times New Roman" panose="02020603050405020304" pitchFamily="18" charset="0"/>
                <a:cs typeface="Times New Roman" panose="02020603050405020304" pitchFamily="18" charset="0"/>
              </a:rPr>
              <a:t>etc. </a:t>
            </a:r>
          </a:p>
          <a:p>
            <a:pPr marL="571500" lvl="0" indent="-571500" algn="just" rtl="0">
              <a:lnSpc>
                <a:spcPct val="90000"/>
              </a:lnSpc>
              <a:spcBef>
                <a:spcPts val="1000"/>
              </a:spcBef>
              <a:spcAft>
                <a:spcPts val="0"/>
              </a:spcAft>
              <a:buClr>
                <a:srgbClr val="2501BF"/>
              </a:buClr>
              <a:buSzPts val="2800"/>
              <a:buFont typeface="Wingdings" panose="05000000000000000000" pitchFamily="2" charset="2"/>
              <a:buChar char="Ø"/>
            </a:pPr>
            <a:r>
              <a:rPr lang="en-US" sz="4000" b="1" dirty="0">
                <a:solidFill>
                  <a:srgbClr val="2501BF"/>
                </a:solidFill>
                <a:latin typeface="Times New Roman" panose="02020603050405020304" pitchFamily="18" charset="0"/>
                <a:cs typeface="Times New Roman" panose="02020603050405020304" pitchFamily="18" charset="0"/>
              </a:rPr>
              <a:t>CR1</a:t>
            </a:r>
            <a:r>
              <a:rPr lang="en-US" sz="4000" dirty="0">
                <a:latin typeface="Times New Roman" panose="02020603050405020304" pitchFamily="18" charset="0"/>
                <a:cs typeface="Times New Roman" panose="02020603050405020304" pitchFamily="18" charset="0"/>
              </a:rPr>
              <a:t> – </a:t>
            </a:r>
            <a:r>
              <a:rPr lang="en-US" sz="4000" b="1" dirty="0">
                <a:latin typeface="Times New Roman" panose="02020603050405020304" pitchFamily="18" charset="0"/>
                <a:cs typeface="Times New Roman" panose="02020603050405020304" pitchFamily="18" charset="0"/>
              </a:rPr>
              <a:t>Reserved </a:t>
            </a:r>
          </a:p>
          <a:p>
            <a:pPr lvl="0" algn="just">
              <a:buClr>
                <a:srgbClr val="2501BF"/>
              </a:buClr>
              <a:buSzPts val="2800"/>
              <a:buFont typeface="Wingdings" panose="05000000000000000000" pitchFamily="2" charset="2"/>
              <a:buChar char="Ø"/>
            </a:pPr>
            <a:r>
              <a:rPr lang="en-US" sz="4000" b="1" dirty="0">
                <a:solidFill>
                  <a:srgbClr val="2501BF"/>
                </a:solidFill>
                <a:latin typeface="Times New Roman" panose="02020603050405020304" pitchFamily="18" charset="0"/>
                <a:cs typeface="Times New Roman" panose="02020603050405020304" pitchFamily="18" charset="0"/>
              </a:rPr>
              <a:t>CR2</a:t>
            </a:r>
            <a:r>
              <a:rPr lang="en-US" sz="4000" dirty="0">
                <a:latin typeface="Times New Roman" panose="02020603050405020304" pitchFamily="18" charset="0"/>
                <a:cs typeface="Times New Roman" panose="02020603050405020304" pitchFamily="18" charset="0"/>
              </a:rPr>
              <a:t> - Contains the </a:t>
            </a:r>
            <a:r>
              <a:rPr lang="en-US" sz="4400" b="1" dirty="0">
                <a:solidFill>
                  <a:srgbClr val="C00000"/>
                </a:solidFill>
                <a:latin typeface="Times New Roman" panose="02020603050405020304" pitchFamily="18" charset="0"/>
                <a:cs typeface="Times New Roman" panose="02020603050405020304" pitchFamily="18" charset="0"/>
              </a:rPr>
              <a:t>Page Fault Linear Address</a:t>
            </a:r>
          </a:p>
          <a:p>
            <a:pPr lvl="0" algn="just">
              <a:buClr>
                <a:srgbClr val="2501BF"/>
              </a:buClr>
              <a:buSzPts val="2800"/>
              <a:buFont typeface="Wingdings" panose="05000000000000000000" pitchFamily="2" charset="2"/>
              <a:buChar char="Ø"/>
            </a:pPr>
            <a:r>
              <a:rPr lang="en-US" sz="4000" b="1" dirty="0">
                <a:solidFill>
                  <a:srgbClr val="2501BF"/>
                </a:solidFill>
                <a:latin typeface="Times New Roman" panose="02020603050405020304" pitchFamily="18" charset="0"/>
                <a:cs typeface="Times New Roman" panose="02020603050405020304" pitchFamily="18" charset="0"/>
              </a:rPr>
              <a:t>CR3</a:t>
            </a:r>
            <a:r>
              <a:rPr lang="en-US" sz="4000" dirty="0">
                <a:latin typeface="Times New Roman" panose="02020603050405020304" pitchFamily="18" charset="0"/>
                <a:cs typeface="Times New Roman" panose="02020603050405020304" pitchFamily="18" charset="0"/>
              </a:rPr>
              <a:t> - Contains </a:t>
            </a:r>
            <a:r>
              <a:rPr lang="en-US" sz="4000" b="1" dirty="0">
                <a:latin typeface="Times New Roman" panose="02020603050405020304" pitchFamily="18" charset="0"/>
                <a:cs typeface="Times New Roman" panose="02020603050405020304" pitchFamily="18" charset="0"/>
              </a:rPr>
              <a:t>Physical address of base of Paging </a:t>
            </a:r>
            <a:r>
              <a:rPr lang="en-US" sz="4000" b="1" dirty="0">
                <a:solidFill>
                  <a:srgbClr val="C00000"/>
                </a:solidFill>
                <a:latin typeface="Times New Roman" panose="02020603050405020304" pitchFamily="18" charset="0"/>
                <a:cs typeface="Times New Roman" panose="02020603050405020304" pitchFamily="18" charset="0"/>
              </a:rPr>
              <a:t>(PDBR) </a:t>
            </a:r>
            <a:r>
              <a:rPr lang="en-US" sz="4000" dirty="0">
                <a:latin typeface="Times New Roman" panose="02020603050405020304" pitchFamily="18" charset="0"/>
                <a:cs typeface="Times New Roman" panose="02020603050405020304" pitchFamily="18" charset="0"/>
              </a:rPr>
              <a:t>Mechanism, </a:t>
            </a:r>
            <a:r>
              <a:rPr lang="en-US" sz="4000" b="1" dirty="0">
                <a:latin typeface="Times New Roman" panose="02020603050405020304" pitchFamily="18" charset="0"/>
                <a:cs typeface="Times New Roman" panose="02020603050405020304" pitchFamily="18" charset="0"/>
              </a:rPr>
              <a:t>MSB 20 bits </a:t>
            </a:r>
            <a:r>
              <a:rPr lang="en-US" sz="4000" dirty="0">
                <a:latin typeface="Times New Roman" panose="02020603050405020304" pitchFamily="18" charset="0"/>
                <a:cs typeface="Times New Roman" panose="02020603050405020304" pitchFamily="18" charset="0"/>
              </a:rPr>
              <a:t>are specified and </a:t>
            </a:r>
            <a:r>
              <a:rPr lang="en-US" sz="4000" b="1" dirty="0">
                <a:latin typeface="Times New Roman" panose="02020603050405020304" pitchFamily="18" charset="0"/>
                <a:cs typeface="Times New Roman" panose="02020603050405020304" pitchFamily="18" charset="0"/>
              </a:rPr>
              <a:t>LSB 12 are </a:t>
            </a:r>
            <a:r>
              <a:rPr lang="en-US" sz="4000" dirty="0">
                <a:latin typeface="Times New Roman" panose="02020603050405020304" pitchFamily="18" charset="0"/>
                <a:cs typeface="Times New Roman" panose="02020603050405020304" pitchFamily="18" charset="0"/>
              </a:rPr>
              <a:t>assumed </a:t>
            </a:r>
            <a:r>
              <a:rPr lang="en-US" sz="4000" b="1" dirty="0">
                <a:solidFill>
                  <a:srgbClr val="C00000"/>
                </a:solidFill>
                <a:latin typeface="Times New Roman" panose="02020603050405020304" pitchFamily="18" charset="0"/>
                <a:cs typeface="Times New Roman" panose="02020603050405020304" pitchFamily="18" charset="0"/>
              </a:rPr>
              <a:t>0</a:t>
            </a:r>
            <a:r>
              <a:rPr lang="en-US" sz="4000" dirty="0">
                <a:latin typeface="Times New Roman" panose="02020603050405020304" pitchFamily="18" charset="0"/>
                <a:cs typeface="Times New Roman" panose="02020603050405020304" pitchFamily="18" charset="0"/>
              </a:rPr>
              <a:t>. </a:t>
            </a:r>
          </a:p>
          <a:p>
            <a:pPr marL="571500" lvl="0" indent="-571500" algn="just" rtl="0">
              <a:lnSpc>
                <a:spcPct val="90000"/>
              </a:lnSpc>
              <a:spcBef>
                <a:spcPts val="1000"/>
              </a:spcBef>
              <a:spcAft>
                <a:spcPts val="0"/>
              </a:spcAft>
              <a:buClr>
                <a:srgbClr val="2501BF"/>
              </a:buClr>
              <a:buSzPts val="2800"/>
              <a:buFont typeface="Wingdings" panose="05000000000000000000" pitchFamily="2" charset="2"/>
              <a:buChar char="Ø"/>
            </a:pPr>
            <a:r>
              <a:rPr lang="en-US" sz="4000" b="1" dirty="0">
                <a:solidFill>
                  <a:srgbClr val="2501BF"/>
                </a:solidFill>
                <a:latin typeface="Times New Roman" panose="02020603050405020304" pitchFamily="18" charset="0"/>
                <a:cs typeface="Times New Roman" panose="02020603050405020304" pitchFamily="18" charset="0"/>
              </a:rPr>
              <a:t>CR4</a:t>
            </a:r>
            <a:r>
              <a:rPr lang="en-US" sz="4000" dirty="0">
                <a:latin typeface="Times New Roman" panose="02020603050405020304" pitchFamily="18" charset="0"/>
                <a:cs typeface="Times New Roman" panose="02020603050405020304" pitchFamily="18" charset="0"/>
              </a:rPr>
              <a:t> - </a:t>
            </a:r>
            <a:r>
              <a:rPr lang="en-US" sz="4000" b="1" dirty="0">
                <a:latin typeface="Times New Roman" panose="02020603050405020304" pitchFamily="18" charset="0"/>
                <a:cs typeface="Times New Roman" panose="02020603050405020304" pitchFamily="18" charset="0"/>
              </a:rPr>
              <a:t>Additional</a:t>
            </a:r>
            <a:r>
              <a:rPr lang="en-US" sz="4000" dirty="0">
                <a:latin typeface="Times New Roman" panose="02020603050405020304" pitchFamily="18" charset="0"/>
                <a:cs typeface="Times New Roman" panose="02020603050405020304" pitchFamily="18" charset="0"/>
              </a:rPr>
              <a:t> control bits</a:t>
            </a:r>
            <a:endParaRPr lang="en-IN" sz="4000" dirty="0">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0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barn(inVertical)">
                                      <p:cBhvr>
                                        <p:cTn id="13" dur="500"/>
                                        <p:tgtEl>
                                          <p:spTgt spid="9">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 calcmode="lin" valueType="num">
                                      <p:cBhvr additive="base">
                                        <p:cTn id="1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 calcmode="lin" valueType="num">
                                      <p:cBhvr additive="base">
                                        <p:cTn id="24"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xEl>
                                              <p:pRg st="4" end="4"/>
                                            </p:txEl>
                                          </p:spTgt>
                                        </p:tgtEl>
                                        <p:attrNameLst>
                                          <p:attrName>style.visibility</p:attrName>
                                        </p:attrNameLst>
                                      </p:cBhvr>
                                      <p:to>
                                        <p:strVal val="visible"/>
                                      </p:to>
                                    </p:set>
                                    <p:anim calcmode="lin" valueType="num">
                                      <p:cBhvr additive="base">
                                        <p:cTn id="30"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15261385-4C97-444C-B470-CD89E3754FAB}"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122</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9" name="Content Placeholder 8">
            <a:extLst>
              <a:ext uri="{FF2B5EF4-FFF2-40B4-BE49-F238E27FC236}">
                <a16:creationId xmlns:a16="http://schemas.microsoft.com/office/drawing/2014/main" id="{CA4AAC1E-0FD6-4924-B4D7-B141FAAC1DE8}"/>
              </a:ext>
            </a:extLst>
          </p:cNvPr>
          <p:cNvSpPr>
            <a:spLocks noGrp="1"/>
          </p:cNvSpPr>
          <p:nvPr>
            <p:ph idx="1"/>
          </p:nvPr>
        </p:nvSpPr>
        <p:spPr>
          <a:xfrm>
            <a:off x="773905" y="1092953"/>
            <a:ext cx="11192691" cy="4795838"/>
          </a:xfrm>
        </p:spPr>
        <p:txBody>
          <a:bodyPr>
            <a:noAutofit/>
          </a:bodyPr>
          <a:lstStyle/>
          <a:p>
            <a:pPr>
              <a:buFont typeface="Wingdings" panose="05000000000000000000" pitchFamily="2" charset="2"/>
              <a:buChar char="Ø"/>
            </a:pPr>
            <a:r>
              <a:rPr lang="en-US" sz="4000" b="1" dirty="0">
                <a:solidFill>
                  <a:srgbClr val="C00000"/>
                </a:solidFill>
                <a:latin typeface="Times New Roman" panose="02020603050405020304" pitchFamily="18" charset="0"/>
                <a:cs typeface="Times New Roman" panose="02020603050405020304" pitchFamily="18" charset="0"/>
              </a:rPr>
              <a:t>PG</a:t>
            </a:r>
            <a:r>
              <a:rPr lang="en-US" sz="3600" dirty="0">
                <a:solidFill>
                  <a:srgbClr val="C00000"/>
                </a:solidFill>
                <a:latin typeface="Times New Roman" panose="02020603050405020304" pitchFamily="18" charset="0"/>
                <a:cs typeface="Times New Roman" panose="02020603050405020304" pitchFamily="18" charset="0"/>
              </a:rPr>
              <a:t> – </a:t>
            </a:r>
            <a:r>
              <a:rPr lang="en-US" sz="3600" dirty="0">
                <a:latin typeface="Times New Roman" panose="02020603050405020304" pitchFamily="18" charset="0"/>
                <a:cs typeface="Times New Roman" panose="02020603050405020304" pitchFamily="18" charset="0"/>
              </a:rPr>
              <a:t>Paging Bit </a:t>
            </a:r>
            <a:r>
              <a:rPr lang="en-US" sz="3600" dirty="0">
                <a:solidFill>
                  <a:schemeClr val="accent2"/>
                </a:solidFill>
                <a:latin typeface="Times New Roman" panose="02020603050405020304" pitchFamily="18" charset="0"/>
                <a:cs typeface="Times New Roman" panose="02020603050405020304" pitchFamily="18" charset="0"/>
              </a:rPr>
              <a:t>31</a:t>
            </a:r>
            <a:r>
              <a:rPr lang="en-US" sz="3600" dirty="0">
                <a:solidFill>
                  <a:srgbClr val="C00000"/>
                </a:solidFill>
                <a:latin typeface="Times New Roman" panose="02020603050405020304" pitchFamily="18" charset="0"/>
                <a:cs typeface="Times New Roman" panose="02020603050405020304" pitchFamily="18" charset="0"/>
              </a:rPr>
              <a:t> of </a:t>
            </a:r>
            <a:r>
              <a:rPr lang="en-US" sz="3600" dirty="0">
                <a:latin typeface="Times New Roman" panose="02020603050405020304" pitchFamily="18" charset="0"/>
                <a:cs typeface="Times New Roman" panose="02020603050405020304" pitchFamily="18" charset="0"/>
              </a:rPr>
              <a:t>CR0</a:t>
            </a:r>
            <a:r>
              <a:rPr lang="en-US" sz="3600" dirty="0">
                <a:solidFill>
                  <a:srgbClr val="C00000"/>
                </a:solidFill>
                <a:latin typeface="Times New Roman" panose="02020603050405020304" pitchFamily="18" charset="0"/>
                <a:cs typeface="Times New Roman" panose="02020603050405020304" pitchFamily="18" charset="0"/>
              </a:rPr>
              <a:t> – for </a:t>
            </a:r>
            <a:r>
              <a:rPr lang="en-US" sz="3600" dirty="0">
                <a:solidFill>
                  <a:schemeClr val="accent6">
                    <a:lumMod val="50000"/>
                  </a:schemeClr>
                </a:solidFill>
                <a:latin typeface="Times New Roman" panose="02020603050405020304" pitchFamily="18" charset="0"/>
                <a:cs typeface="Times New Roman" panose="02020603050405020304" pitchFamily="18" charset="0"/>
              </a:rPr>
              <a:t>enabling</a:t>
            </a:r>
            <a:r>
              <a:rPr lang="en-US" sz="3600" dirty="0">
                <a:solidFill>
                  <a:srgbClr val="C00000"/>
                </a:solidFill>
                <a:latin typeface="Times New Roman" panose="02020603050405020304" pitchFamily="18" charset="0"/>
                <a:cs typeface="Times New Roman" panose="02020603050405020304" pitchFamily="18" charset="0"/>
              </a:rPr>
              <a:t> and </a:t>
            </a:r>
            <a:r>
              <a:rPr lang="en-US" sz="3600" dirty="0">
                <a:solidFill>
                  <a:schemeClr val="accent6">
                    <a:lumMod val="50000"/>
                  </a:schemeClr>
                </a:solidFill>
                <a:latin typeface="Times New Roman" panose="02020603050405020304" pitchFamily="18" charset="0"/>
                <a:cs typeface="Times New Roman" panose="02020603050405020304" pitchFamily="18" charset="0"/>
              </a:rPr>
              <a:t>disabling </a:t>
            </a:r>
            <a:r>
              <a:rPr lang="en-US" sz="3600" dirty="0">
                <a:latin typeface="Times New Roman" panose="02020603050405020304" pitchFamily="18" charset="0"/>
                <a:cs typeface="Times New Roman" panose="02020603050405020304" pitchFamily="18" charset="0"/>
              </a:rPr>
              <a:t>paging mechanism </a:t>
            </a:r>
          </a:p>
          <a:p>
            <a:pPr marL="571500" indent="-571500">
              <a:buFont typeface="Wingdings" panose="05000000000000000000" pitchFamily="2" charset="2"/>
              <a:buChar char="Ø"/>
            </a:pPr>
            <a:endParaRPr lang="en-US" sz="3600" dirty="0">
              <a:solidFill>
                <a:srgbClr val="C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4000" b="1" dirty="0">
                <a:solidFill>
                  <a:srgbClr val="C00000"/>
                </a:solidFill>
                <a:latin typeface="Times New Roman" panose="02020603050405020304" pitchFamily="18" charset="0"/>
                <a:cs typeface="Times New Roman" panose="02020603050405020304" pitchFamily="18" charset="0"/>
              </a:rPr>
              <a:t>PE</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Protection Enable </a:t>
            </a:r>
            <a:r>
              <a:rPr lang="en-US" sz="3600" b="1" dirty="0">
                <a:solidFill>
                  <a:srgbClr val="0070C0"/>
                </a:solidFill>
                <a:latin typeface="Times New Roman" panose="02020603050405020304" pitchFamily="18" charset="0"/>
                <a:cs typeface="Times New Roman" panose="02020603050405020304" pitchFamily="18" charset="0"/>
              </a:rPr>
              <a:t>bit 0</a:t>
            </a:r>
            <a:r>
              <a:rPr lang="en-US" sz="3600" dirty="0">
                <a:solidFill>
                  <a:srgbClr val="0070C0"/>
                </a:solidFill>
                <a:latin typeface="Times New Roman" panose="02020603050405020304" pitchFamily="18" charset="0"/>
                <a:cs typeface="Times New Roman" panose="02020603050405020304" pitchFamily="18" charset="0"/>
              </a:rPr>
              <a:t> of </a:t>
            </a:r>
            <a:r>
              <a:rPr lang="en-US" sz="3600" dirty="0">
                <a:solidFill>
                  <a:schemeClr val="accent6">
                    <a:lumMod val="50000"/>
                  </a:schemeClr>
                </a:solidFill>
                <a:latin typeface="Times New Roman" panose="02020603050405020304" pitchFamily="18" charset="0"/>
                <a:cs typeface="Times New Roman" panose="02020603050405020304" pitchFamily="18" charset="0"/>
              </a:rPr>
              <a:t>CR0</a:t>
            </a:r>
            <a:r>
              <a:rPr lang="en-US" sz="3600" dirty="0">
                <a:solidFill>
                  <a:srgbClr val="0070C0"/>
                </a:solidFill>
                <a:latin typeface="Times New Roman" panose="02020603050405020304" pitchFamily="18" charset="0"/>
                <a:cs typeface="Times New Roman" panose="02020603050405020304" pitchFamily="18" charset="0"/>
              </a:rPr>
              <a:t> – </a:t>
            </a:r>
            <a:r>
              <a:rPr lang="en-US" sz="3600" b="1" dirty="0">
                <a:solidFill>
                  <a:srgbClr val="0070C0"/>
                </a:solidFill>
                <a:latin typeface="Times New Roman" panose="02020603050405020304" pitchFamily="18" charset="0"/>
                <a:cs typeface="Times New Roman" panose="02020603050405020304" pitchFamily="18" charset="0"/>
              </a:rPr>
              <a:t>enables</a:t>
            </a:r>
            <a:r>
              <a:rPr lang="en-US" sz="3600" dirty="0">
                <a:solidFill>
                  <a:srgbClr val="0070C0"/>
                </a:solidFill>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protected mode</a:t>
            </a:r>
          </a:p>
          <a:p>
            <a:pPr marL="571500" indent="-571500">
              <a:buFont typeface="Wingdings" panose="05000000000000000000" pitchFamily="2" charset="2"/>
              <a:buChar char="Ø"/>
            </a:pPr>
            <a:endParaRPr lang="en-US" sz="3600" dirty="0">
              <a:solidFill>
                <a:srgbClr val="0070C0"/>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600" b="1" dirty="0">
                <a:solidFill>
                  <a:srgbClr val="C00000"/>
                </a:solidFill>
                <a:latin typeface="Times New Roman" panose="02020603050405020304" pitchFamily="18" charset="0"/>
                <a:cs typeface="Times New Roman" panose="02020603050405020304" pitchFamily="18" charset="0"/>
              </a:rPr>
              <a:t>VME</a:t>
            </a:r>
            <a:r>
              <a:rPr lang="en-US" sz="3600" dirty="0">
                <a:solidFill>
                  <a:srgbClr val="C00000"/>
                </a:solidFill>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Virtual 8086 Modes Extension </a:t>
            </a:r>
            <a:r>
              <a:rPr lang="en-US" sz="3600" dirty="0">
                <a:solidFill>
                  <a:srgbClr val="C00000"/>
                </a:solidFill>
                <a:latin typeface="Times New Roman" panose="02020603050405020304" pitchFamily="18" charset="0"/>
                <a:cs typeface="Times New Roman" panose="02020603050405020304" pitchFamily="18" charset="0"/>
              </a:rPr>
              <a:t>– </a:t>
            </a:r>
            <a:r>
              <a:rPr lang="en-US" sz="3600" dirty="0">
                <a:solidFill>
                  <a:srgbClr val="0070C0"/>
                </a:solidFill>
                <a:latin typeface="Times New Roman" panose="02020603050405020304" pitchFamily="18" charset="0"/>
                <a:cs typeface="Times New Roman" panose="02020603050405020304" pitchFamily="18" charset="0"/>
              </a:rPr>
              <a:t>bit 0</a:t>
            </a:r>
            <a:r>
              <a:rPr lang="en-US" sz="3600" dirty="0">
                <a:solidFill>
                  <a:srgbClr val="C00000"/>
                </a:solidFill>
                <a:latin typeface="Times New Roman" panose="02020603050405020304" pitchFamily="18" charset="0"/>
                <a:cs typeface="Times New Roman" panose="02020603050405020304" pitchFamily="18" charset="0"/>
              </a:rPr>
              <a:t> of </a:t>
            </a:r>
            <a:r>
              <a:rPr lang="en-US" sz="3600" dirty="0">
                <a:latin typeface="Times New Roman" panose="02020603050405020304" pitchFamily="18" charset="0"/>
                <a:cs typeface="Times New Roman" panose="02020603050405020304" pitchFamily="18" charset="0"/>
              </a:rPr>
              <a:t>CR4</a:t>
            </a:r>
            <a:r>
              <a:rPr lang="en-US" sz="3600" dirty="0">
                <a:solidFill>
                  <a:srgbClr val="C00000"/>
                </a:solidFill>
                <a:latin typeface="Times New Roman" panose="02020603050405020304" pitchFamily="18" charset="0"/>
                <a:cs typeface="Times New Roman" panose="02020603050405020304" pitchFamily="18" charset="0"/>
              </a:rPr>
              <a:t>- </a:t>
            </a:r>
            <a:r>
              <a:rPr lang="en-US" sz="3600" dirty="0">
                <a:solidFill>
                  <a:srgbClr val="FF0000"/>
                </a:solidFill>
                <a:latin typeface="Times New Roman" panose="02020603050405020304" pitchFamily="18" charset="0"/>
                <a:cs typeface="Times New Roman" panose="02020603050405020304" pitchFamily="18" charset="0"/>
              </a:rPr>
              <a:t>enable</a:t>
            </a:r>
            <a:r>
              <a:rPr lang="en-US" sz="3600" dirty="0">
                <a:solidFill>
                  <a:srgbClr val="002060"/>
                </a:solidFill>
                <a:latin typeface="Times New Roman" panose="02020603050405020304" pitchFamily="18" charset="0"/>
                <a:cs typeface="Times New Roman" panose="02020603050405020304" pitchFamily="18" charset="0"/>
              </a:rPr>
              <a:t> </a:t>
            </a:r>
            <a:r>
              <a:rPr lang="en-US" sz="3600" b="1" dirty="0">
                <a:solidFill>
                  <a:srgbClr val="002060"/>
                </a:solidFill>
                <a:latin typeface="Times New Roman" panose="02020603050405020304" pitchFamily="18" charset="0"/>
                <a:cs typeface="Times New Roman" panose="02020603050405020304" pitchFamily="18" charset="0"/>
              </a:rPr>
              <a:t>interrupt</a:t>
            </a:r>
            <a:r>
              <a:rPr lang="en-US" sz="3600" dirty="0">
                <a:solidFill>
                  <a:srgbClr val="002060"/>
                </a:solidFill>
                <a:latin typeface="Times New Roman" panose="02020603050405020304" pitchFamily="18" charset="0"/>
                <a:cs typeface="Times New Roman" panose="02020603050405020304" pitchFamily="18" charset="0"/>
              </a:rPr>
              <a:t> and </a:t>
            </a:r>
            <a:r>
              <a:rPr lang="en-US" sz="3600" b="1" dirty="0">
                <a:solidFill>
                  <a:srgbClr val="002060"/>
                </a:solidFill>
                <a:latin typeface="Times New Roman" panose="02020603050405020304" pitchFamily="18" charset="0"/>
                <a:cs typeface="Times New Roman" panose="02020603050405020304" pitchFamily="18" charset="0"/>
              </a:rPr>
              <a:t>exception</a:t>
            </a:r>
            <a:r>
              <a:rPr lang="en-US" sz="3600" dirty="0">
                <a:solidFill>
                  <a:srgbClr val="002060"/>
                </a:solidFill>
                <a:latin typeface="Times New Roman" panose="02020603050405020304" pitchFamily="18" charset="0"/>
                <a:cs typeface="Times New Roman" panose="02020603050405020304" pitchFamily="18" charset="0"/>
              </a:rPr>
              <a:t> handling in virtual 8086 mode</a:t>
            </a:r>
          </a:p>
          <a:p>
            <a:pPr algn="just"/>
            <a:endParaRPr lang="en-IN" sz="3600" dirty="0">
              <a:solidFill>
                <a:srgbClr val="C00000"/>
              </a:solidFill>
              <a:latin typeface="Times New Roman" panose="02020603050405020304" pitchFamily="18" charset="0"/>
              <a:cs typeface="Times New Roman" panose="02020603050405020304" pitchFamily="18" charset="0"/>
            </a:endParaRPr>
          </a:p>
        </p:txBody>
      </p:sp>
      <p:sp>
        <p:nvSpPr>
          <p:cNvPr id="2" name="Oval 1">
            <a:extLst>
              <a:ext uri="{FF2B5EF4-FFF2-40B4-BE49-F238E27FC236}">
                <a16:creationId xmlns:a16="http://schemas.microsoft.com/office/drawing/2014/main" id="{2E87F5F1-4157-4873-B324-20D3391E53EB}"/>
              </a:ext>
            </a:extLst>
          </p:cNvPr>
          <p:cNvSpPr/>
          <p:nvPr/>
        </p:nvSpPr>
        <p:spPr>
          <a:xfrm>
            <a:off x="994567" y="13063"/>
            <a:ext cx="10500747" cy="100012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Important bits of Control Registers </a:t>
            </a:r>
            <a:endParaRPr lang="en-IN" sz="4000" dirty="0">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flipV="1">
            <a:off x="42160" y="1092953"/>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13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1000"/>
                                        <p:tgtEl>
                                          <p:spTgt spid="9">
                                            <p:txEl>
                                              <p:pRg st="2" end="2"/>
                                            </p:txEl>
                                          </p:spTgt>
                                        </p:tgtEl>
                                      </p:cBhvr>
                                    </p:animEffect>
                                    <p:anim calcmode="lin" valueType="num">
                                      <p:cBhvr>
                                        <p:cTn id="1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1000"/>
                                        <p:tgtEl>
                                          <p:spTgt spid="9">
                                            <p:txEl>
                                              <p:pRg st="4" end="4"/>
                                            </p:txEl>
                                          </p:spTgt>
                                        </p:tgtEl>
                                      </p:cBhvr>
                                    </p:animEffect>
                                    <p:anim calcmode="lin" valueType="num">
                                      <p:cBhvr>
                                        <p:cTn id="22"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44560" y="151594"/>
            <a:ext cx="4932218" cy="582594"/>
          </a:xfrm>
        </p:spPr>
        <p:txBody>
          <a:bodyPr>
            <a:noAutofit/>
          </a:bodyPr>
          <a:lstStyle/>
          <a:p>
            <a:r>
              <a:rPr lang="en-US" b="1" dirty="0">
                <a:solidFill>
                  <a:srgbClr val="2501BF"/>
                </a:solidFill>
                <a:latin typeface="Times New Roman" pitchFamily="18" charset="0"/>
                <a:cs typeface="Times New Roman" pitchFamily="18" charset="0"/>
              </a:rPr>
              <a:t>Debug Registers</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0E2905D9-712E-4EAD-B159-0C34A8DA600B}"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123</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9" name="Content Placeholder 8">
            <a:extLst>
              <a:ext uri="{FF2B5EF4-FFF2-40B4-BE49-F238E27FC236}">
                <a16:creationId xmlns:a16="http://schemas.microsoft.com/office/drawing/2014/main" id="{CA4AAC1E-0FD6-4924-B4D7-B141FAAC1DE8}"/>
              </a:ext>
            </a:extLst>
          </p:cNvPr>
          <p:cNvSpPr>
            <a:spLocks noGrp="1"/>
          </p:cNvSpPr>
          <p:nvPr>
            <p:ph idx="1"/>
          </p:nvPr>
        </p:nvSpPr>
        <p:spPr>
          <a:xfrm>
            <a:off x="773904" y="906811"/>
            <a:ext cx="4825857" cy="5128865"/>
          </a:xfrm>
          <a:solidFill>
            <a:schemeClr val="accent2">
              <a:lumMod val="40000"/>
              <a:lumOff val="60000"/>
            </a:schemeClr>
          </a:solidFill>
          <a:ln w="19050">
            <a:solidFill>
              <a:srgbClr val="002060"/>
            </a:solidFill>
          </a:ln>
        </p:spPr>
        <p:txBody>
          <a:bodyPr>
            <a:noAutofit/>
          </a:bodyPr>
          <a:lstStyle/>
          <a:p>
            <a:pPr>
              <a:buFont typeface="Wingdings" panose="05000000000000000000" pitchFamily="2" charset="2"/>
              <a:buChar char="Ø"/>
            </a:pPr>
            <a:r>
              <a:rPr lang="en-US" sz="3100" dirty="0">
                <a:solidFill>
                  <a:srgbClr val="C00000"/>
                </a:solidFill>
                <a:latin typeface="Times New Roman" panose="02020603050405020304" pitchFamily="18" charset="0"/>
                <a:cs typeface="Times New Roman" panose="02020603050405020304" pitchFamily="18" charset="0"/>
              </a:rPr>
              <a:t>DR0 </a:t>
            </a:r>
            <a:r>
              <a:rPr lang="en-US" sz="3100" dirty="0">
                <a:solidFill>
                  <a:schemeClr val="accent4">
                    <a:lumMod val="75000"/>
                  </a:schemeClr>
                </a:solidFill>
                <a:latin typeface="Times New Roman" panose="02020603050405020304" pitchFamily="18" charset="0"/>
                <a:cs typeface="Times New Roman" panose="02020603050405020304" pitchFamily="18" charset="0"/>
              </a:rPr>
              <a:t>through</a:t>
            </a:r>
            <a:r>
              <a:rPr lang="en-US" sz="3100" dirty="0">
                <a:solidFill>
                  <a:srgbClr val="C00000"/>
                </a:solidFill>
                <a:latin typeface="Times New Roman" panose="02020603050405020304" pitchFamily="18" charset="0"/>
                <a:cs typeface="Times New Roman" panose="02020603050405020304" pitchFamily="18" charset="0"/>
              </a:rPr>
              <a:t> DR7 </a:t>
            </a:r>
            <a:r>
              <a:rPr lang="en-US" sz="3100" dirty="0">
                <a:latin typeface="Times New Roman" panose="02020603050405020304" pitchFamily="18" charset="0"/>
                <a:cs typeface="Times New Roman" panose="02020603050405020304" pitchFamily="18" charset="0"/>
              </a:rPr>
              <a:t>are available for </a:t>
            </a:r>
            <a:r>
              <a:rPr lang="en-US" sz="3100" b="1" dirty="0">
                <a:latin typeface="Times New Roman" panose="02020603050405020304" pitchFamily="18" charset="0"/>
                <a:cs typeface="Times New Roman" panose="02020603050405020304" pitchFamily="18" charset="0"/>
              </a:rPr>
              <a:t>debugging </a:t>
            </a:r>
            <a:r>
              <a:rPr lang="en-US" sz="3100" dirty="0">
                <a:latin typeface="Times New Roman" panose="02020603050405020304" pitchFamily="18" charset="0"/>
                <a:cs typeface="Times New Roman" panose="02020603050405020304" pitchFamily="18" charset="0"/>
              </a:rPr>
              <a:t>and performance monitoring.</a:t>
            </a:r>
          </a:p>
          <a:p>
            <a:pPr>
              <a:buFont typeface="Wingdings" panose="05000000000000000000" pitchFamily="2" charset="2"/>
              <a:buChar char="Ø"/>
            </a:pPr>
            <a:r>
              <a:rPr lang="en-US" sz="3100" b="1" dirty="0">
                <a:latin typeface="Times New Roman" panose="02020603050405020304" pitchFamily="18" charset="0"/>
                <a:cs typeface="Times New Roman" panose="02020603050405020304" pitchFamily="18" charset="0"/>
              </a:rPr>
              <a:t>Holds</a:t>
            </a:r>
            <a:r>
              <a:rPr lang="en-US" sz="3100" dirty="0">
                <a:latin typeface="Times New Roman" panose="02020603050405020304" pitchFamily="18" charset="0"/>
                <a:cs typeface="Times New Roman" panose="02020603050405020304" pitchFamily="18" charset="0"/>
              </a:rPr>
              <a:t> address of memory </a:t>
            </a:r>
            <a:r>
              <a:rPr lang="en-US" sz="3100" dirty="0">
                <a:solidFill>
                  <a:srgbClr val="C00000"/>
                </a:solidFill>
                <a:latin typeface="Times New Roman" panose="02020603050405020304" pitchFamily="18" charset="0"/>
                <a:cs typeface="Times New Roman" panose="02020603050405020304" pitchFamily="18" charset="0"/>
              </a:rPr>
              <a:t>or</a:t>
            </a:r>
            <a:r>
              <a:rPr lang="en-US" sz="3100" dirty="0">
                <a:latin typeface="Times New Roman" panose="02020603050405020304" pitchFamily="18" charset="0"/>
                <a:cs typeface="Times New Roman" panose="02020603050405020304" pitchFamily="18" charset="0"/>
              </a:rPr>
              <a:t> IO location called </a:t>
            </a:r>
            <a:r>
              <a:rPr lang="en-US" sz="3100" b="1" dirty="0">
                <a:solidFill>
                  <a:srgbClr val="C00000"/>
                </a:solidFill>
                <a:latin typeface="Times New Roman" panose="02020603050405020304" pitchFamily="18" charset="0"/>
                <a:cs typeface="Times New Roman" panose="02020603050405020304" pitchFamily="18" charset="0"/>
              </a:rPr>
              <a:t>Breakpoints</a:t>
            </a:r>
          </a:p>
          <a:p>
            <a:pPr>
              <a:buFont typeface="Wingdings" panose="05000000000000000000" pitchFamily="2" charset="2"/>
              <a:buChar char="Ø"/>
            </a:pPr>
            <a:r>
              <a:rPr lang="en-US" sz="3100" dirty="0">
                <a:latin typeface="Times New Roman" panose="02020603050405020304" pitchFamily="18" charset="0"/>
                <a:cs typeface="Times New Roman" panose="02020603050405020304" pitchFamily="18" charset="0"/>
              </a:rPr>
              <a:t>A debug exception occurs (#DB) when a </a:t>
            </a:r>
            <a:r>
              <a:rPr lang="en-US" sz="3100" b="1" dirty="0">
                <a:latin typeface="Times New Roman" panose="02020603050405020304" pitchFamily="18" charset="0"/>
                <a:cs typeface="Times New Roman" panose="02020603050405020304" pitchFamily="18" charset="0"/>
              </a:rPr>
              <a:t>memory or IO access</a:t>
            </a:r>
            <a:r>
              <a:rPr lang="en-US" sz="3100" dirty="0">
                <a:latin typeface="Times New Roman" panose="02020603050405020304" pitchFamily="18" charset="0"/>
                <a:cs typeface="Times New Roman" panose="02020603050405020304" pitchFamily="18" charset="0"/>
              </a:rPr>
              <a:t> is made to a breakpoint address. </a:t>
            </a:r>
          </a:p>
          <a:p>
            <a:pPr marL="0" indent="0">
              <a:buNone/>
            </a:pPr>
            <a:endParaRPr lang="en-IN" sz="3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CDE22DA-9205-48F8-91BE-069D9163BED8}"/>
              </a:ext>
            </a:extLst>
          </p:cNvPr>
          <p:cNvPicPr>
            <a:picLocks noChangeAspect="1"/>
          </p:cNvPicPr>
          <p:nvPr/>
        </p:nvPicPr>
        <p:blipFill>
          <a:blip r:embed="rId3"/>
          <a:stretch>
            <a:fillRect/>
          </a:stretch>
        </p:blipFill>
        <p:spPr>
          <a:xfrm>
            <a:off x="5820424" y="61717"/>
            <a:ext cx="5161901" cy="6431158"/>
          </a:xfrm>
          <a:prstGeom prst="rect">
            <a:avLst/>
          </a:prstGeom>
          <a:ln w="38100">
            <a:solidFill>
              <a:srgbClr val="002060"/>
            </a:solidFill>
          </a:ln>
        </p:spPr>
      </p:pic>
      <p:sp>
        <p:nvSpPr>
          <p:cNvPr id="10" name="Oval 9">
            <a:extLst>
              <a:ext uri="{FF2B5EF4-FFF2-40B4-BE49-F238E27FC236}">
                <a16:creationId xmlns:a16="http://schemas.microsoft.com/office/drawing/2014/main" id="{6782B3A6-23B8-427B-AB8E-D053A369CAA6}"/>
              </a:ext>
            </a:extLst>
          </p:cNvPr>
          <p:cNvSpPr/>
          <p:nvPr/>
        </p:nvSpPr>
        <p:spPr>
          <a:xfrm>
            <a:off x="6457950" y="3095625"/>
            <a:ext cx="3476625" cy="31051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80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circle(in)">
                                      <p:cBhvr>
                                        <p:cTn id="23" dur="2000"/>
                                        <p:tgtEl>
                                          <p:spTgt spid="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fade">
                                      <p:cBhvr>
                                        <p:cTn id="28" dur="1000"/>
                                        <p:tgtEl>
                                          <p:spTgt spid="9">
                                            <p:txEl>
                                              <p:pRg st="2" end="2"/>
                                            </p:txEl>
                                          </p:spTgt>
                                        </p:tgtEl>
                                      </p:cBhvr>
                                    </p:animEffect>
                                    <p:anim calcmode="lin" valueType="num">
                                      <p:cBhvr>
                                        <p:cTn id="29"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43524" y="85895"/>
            <a:ext cx="4932218" cy="582594"/>
          </a:xfrm>
        </p:spPr>
        <p:txBody>
          <a:bodyPr>
            <a:noAutofit/>
          </a:bodyPr>
          <a:lstStyle/>
          <a:p>
            <a:r>
              <a:rPr lang="en-US" sz="6000" b="1" dirty="0">
                <a:solidFill>
                  <a:srgbClr val="2501BF"/>
                </a:solidFill>
                <a:latin typeface="Times New Roman" pitchFamily="18" charset="0"/>
                <a:cs typeface="Times New Roman" pitchFamily="18" charset="0"/>
              </a:rPr>
              <a:t>Data Types </a:t>
            </a:r>
            <a:endParaRPr lang="en-IN" sz="6000"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23C80E98-E61E-4D06-9F6A-5BA71F51D1CC}"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124</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9" name="Content Placeholder 8">
            <a:extLst>
              <a:ext uri="{FF2B5EF4-FFF2-40B4-BE49-F238E27FC236}">
                <a16:creationId xmlns:a16="http://schemas.microsoft.com/office/drawing/2014/main" id="{CA4AAC1E-0FD6-4924-B4D7-B141FAAC1DE8}"/>
              </a:ext>
            </a:extLst>
          </p:cNvPr>
          <p:cNvSpPr>
            <a:spLocks noGrp="1"/>
          </p:cNvSpPr>
          <p:nvPr>
            <p:ph idx="1"/>
          </p:nvPr>
        </p:nvSpPr>
        <p:spPr>
          <a:xfrm>
            <a:off x="773905" y="816816"/>
            <a:ext cx="5129281" cy="5539534"/>
          </a:xfrm>
          <a:ln w="19050">
            <a:solidFill>
              <a:srgbClr val="2501BF"/>
            </a:solidFill>
          </a:ln>
        </p:spPr>
        <p:txBody>
          <a:bodyPr>
            <a:noAutofit/>
          </a:bodyPr>
          <a:lstStyle/>
          <a:p>
            <a:pPr algn="just"/>
            <a:r>
              <a:rPr lang="en-US" sz="3000" dirty="0">
                <a:solidFill>
                  <a:schemeClr val="accent6">
                    <a:lumMod val="75000"/>
                  </a:schemeClr>
                </a:solidFill>
                <a:latin typeface="Times New Roman" panose="02020603050405020304" pitchFamily="18" charset="0"/>
                <a:cs typeface="Times New Roman" panose="02020603050405020304" pitchFamily="18" charset="0"/>
              </a:rPr>
              <a:t>Byte, word, doubleword and quadword are principal data types </a:t>
            </a:r>
            <a:r>
              <a:rPr lang="en-US" sz="3000" dirty="0" err="1">
                <a:solidFill>
                  <a:schemeClr val="accent6">
                    <a:lumMod val="75000"/>
                  </a:schemeClr>
                </a:solidFill>
                <a:latin typeface="Times New Roman" panose="02020603050405020304" pitchFamily="18" charset="0"/>
                <a:cs typeface="Times New Roman" panose="02020603050405020304" pitchFamily="18" charset="0"/>
              </a:rPr>
              <a:t>i.e</a:t>
            </a:r>
            <a:r>
              <a:rPr lang="en-US" sz="3000" dirty="0">
                <a:solidFill>
                  <a:schemeClr val="accent6">
                    <a:lumMod val="75000"/>
                  </a:schemeClr>
                </a:solidFill>
                <a:latin typeface="Times New Roman" panose="02020603050405020304" pitchFamily="18" charset="0"/>
                <a:cs typeface="Times New Roman" panose="02020603050405020304" pitchFamily="18" charset="0"/>
              </a:rPr>
              <a:t> </a:t>
            </a:r>
            <a:r>
              <a:rPr lang="en-US" sz="3000" b="1" dirty="0">
                <a:solidFill>
                  <a:srgbClr val="C00000"/>
                </a:solidFill>
                <a:latin typeface="Times New Roman" panose="02020603050405020304" pitchFamily="18" charset="0"/>
                <a:cs typeface="Times New Roman" panose="02020603050405020304" pitchFamily="18" charset="0"/>
              </a:rPr>
              <a:t>8 bit, 16, 32 and 64 bits.</a:t>
            </a:r>
          </a:p>
          <a:p>
            <a:pPr algn="just"/>
            <a:r>
              <a:rPr lang="en-US" sz="3000" dirty="0">
                <a:latin typeface="Times New Roman" panose="02020603050405020304" pitchFamily="18" charset="0"/>
                <a:cs typeface="Times New Roman" panose="02020603050405020304" pitchFamily="18" charset="0"/>
              </a:rPr>
              <a:t>In case of any size, </a:t>
            </a:r>
            <a:r>
              <a:rPr lang="en-US" sz="3000" b="1" dirty="0">
                <a:latin typeface="Times New Roman" panose="02020603050405020304" pitchFamily="18" charset="0"/>
                <a:cs typeface="Times New Roman" panose="02020603050405020304" pitchFamily="18" charset="0"/>
              </a:rPr>
              <a:t>the lowest address</a:t>
            </a:r>
            <a:r>
              <a:rPr lang="en-US" sz="3000" dirty="0">
                <a:latin typeface="Times New Roman" panose="02020603050405020304" pitchFamily="18" charset="0"/>
                <a:cs typeface="Times New Roman" panose="02020603050405020304" pitchFamily="18" charset="0"/>
              </a:rPr>
              <a:t> is refereed always. </a:t>
            </a:r>
            <a:r>
              <a:rPr lang="en-US" sz="3000" b="1" dirty="0">
                <a:latin typeface="Times New Roman" panose="02020603050405020304" pitchFamily="18" charset="0"/>
                <a:cs typeface="Times New Roman" panose="02020603050405020304" pitchFamily="18" charset="0"/>
              </a:rPr>
              <a:t>Higher address </a:t>
            </a:r>
            <a:r>
              <a:rPr lang="en-US" sz="3000" dirty="0">
                <a:latin typeface="Times New Roman" panose="02020603050405020304" pitchFamily="18" charset="0"/>
                <a:cs typeface="Times New Roman" panose="02020603050405020304" pitchFamily="18" charset="0"/>
              </a:rPr>
              <a:t>are only used when </a:t>
            </a:r>
            <a:r>
              <a:rPr lang="en-US" sz="3000" dirty="0">
                <a:solidFill>
                  <a:srgbClr val="C00000"/>
                </a:solidFill>
                <a:latin typeface="Times New Roman" panose="02020603050405020304" pitchFamily="18" charset="0"/>
                <a:cs typeface="Times New Roman" panose="02020603050405020304" pitchFamily="18" charset="0"/>
              </a:rPr>
              <a:t>upper byte/word/double/quad</a:t>
            </a:r>
            <a:r>
              <a:rPr lang="en-US" sz="3000" dirty="0">
                <a:latin typeface="Times New Roman" panose="02020603050405020304" pitchFamily="18" charset="0"/>
                <a:cs typeface="Times New Roman" panose="02020603050405020304" pitchFamily="18" charset="0"/>
              </a:rPr>
              <a:t> is accessed </a:t>
            </a:r>
            <a:r>
              <a:rPr lang="en-US" sz="3000" b="1" dirty="0">
                <a:latin typeface="Times New Roman" panose="02020603050405020304" pitchFamily="18" charset="0"/>
                <a:cs typeface="Times New Roman" panose="02020603050405020304" pitchFamily="18" charset="0"/>
              </a:rPr>
              <a:t>separately</a:t>
            </a:r>
            <a:r>
              <a:rPr lang="en-US" sz="3000" dirty="0">
                <a:latin typeface="Times New Roman" panose="02020603050405020304" pitchFamily="18" charset="0"/>
                <a:cs typeface="Times New Roman" panose="02020603050405020304" pitchFamily="18" charset="0"/>
              </a:rPr>
              <a:t> from the lower or when individual bytes are being accessed. </a:t>
            </a:r>
          </a:p>
          <a:p>
            <a:pPr algn="just"/>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86EB82A-9FB5-4323-BD9B-1C1E5648DB32}"/>
              </a:ext>
            </a:extLst>
          </p:cNvPr>
          <p:cNvPicPr>
            <a:picLocks noChangeAspect="1"/>
          </p:cNvPicPr>
          <p:nvPr/>
        </p:nvPicPr>
        <p:blipFill>
          <a:blip r:embed="rId3"/>
          <a:stretch>
            <a:fillRect/>
          </a:stretch>
        </p:blipFill>
        <p:spPr>
          <a:xfrm>
            <a:off x="6085684" y="1068923"/>
            <a:ext cx="6059941" cy="5103278"/>
          </a:xfrm>
          <a:prstGeom prst="rect">
            <a:avLst/>
          </a:prstGeom>
          <a:ln w="190500" cap="sq">
            <a:solidFill>
              <a:schemeClr val="accent2">
                <a:lumMod val="75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cxnSp>
        <p:nvCxnSpPr>
          <p:cNvPr id="10" name="Straight Connector 9"/>
          <p:cNvCxnSpPr/>
          <p:nvPr/>
        </p:nvCxnSpPr>
        <p:spPr>
          <a:xfrm flipV="1">
            <a:off x="-23949" y="88604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9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44560" y="108753"/>
            <a:ext cx="4932218" cy="582594"/>
          </a:xfrm>
        </p:spPr>
        <p:txBody>
          <a:bodyPr>
            <a:noAutofit/>
          </a:bodyPr>
          <a:lstStyle/>
          <a:p>
            <a:r>
              <a:rPr lang="en-US" sz="6000" b="1" dirty="0">
                <a:solidFill>
                  <a:srgbClr val="2501BF"/>
                </a:solidFill>
                <a:latin typeface="Times New Roman" pitchFamily="18" charset="0"/>
                <a:cs typeface="Times New Roman" pitchFamily="18" charset="0"/>
              </a:rPr>
              <a:t>Data </a:t>
            </a:r>
            <a:r>
              <a:rPr lang="en-US" sz="5400" b="1" dirty="0">
                <a:solidFill>
                  <a:srgbClr val="2501BF"/>
                </a:solidFill>
                <a:latin typeface="Times New Roman" pitchFamily="18" charset="0"/>
                <a:cs typeface="Times New Roman" pitchFamily="18" charset="0"/>
              </a:rPr>
              <a:t>Types</a:t>
            </a:r>
            <a:r>
              <a:rPr lang="en-US" sz="6000" b="1" dirty="0">
                <a:solidFill>
                  <a:srgbClr val="2501BF"/>
                </a:solidFill>
                <a:latin typeface="Times New Roman" pitchFamily="18" charset="0"/>
                <a:cs typeface="Times New Roman" pitchFamily="18" charset="0"/>
              </a:rPr>
              <a:t> </a:t>
            </a:r>
            <a:endParaRPr lang="en-IN" sz="6000"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7373DA6E-E548-4692-AA51-CCC4507F9BAA}"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125</a:t>
            </a:fld>
            <a:endParaRPr lang="en-US"/>
          </a:p>
        </p:txBody>
      </p:sp>
      <p:sp>
        <p:nvSpPr>
          <p:cNvPr id="8" name="Footer Placeholder 7"/>
          <p:cNvSpPr>
            <a:spLocks noGrp="1"/>
          </p:cNvSpPr>
          <p:nvPr>
            <p:ph type="ftr" sz="quarter" idx="11"/>
          </p:nvPr>
        </p:nvSpPr>
        <p:spPr>
          <a:xfrm>
            <a:off x="3092162" y="6402387"/>
            <a:ext cx="5338354" cy="365125"/>
          </a:xfrm>
        </p:spPr>
        <p:txBody>
          <a:bodyPr/>
          <a:lstStyle/>
          <a:p>
            <a:pPr>
              <a:defRPr/>
            </a:pPr>
            <a:r>
              <a:rPr lang="en-GB"/>
              <a:t>Unit 1            Microprocessor and Microcontroller_CET2004B         2023-24     S3  </a:t>
            </a:r>
            <a:endParaRPr lang="en-US" dirty="0"/>
          </a:p>
        </p:txBody>
      </p:sp>
      <p:sp>
        <p:nvSpPr>
          <p:cNvPr id="9" name="Content Placeholder 8">
            <a:extLst>
              <a:ext uri="{FF2B5EF4-FFF2-40B4-BE49-F238E27FC236}">
                <a16:creationId xmlns:a16="http://schemas.microsoft.com/office/drawing/2014/main" id="{CA4AAC1E-0FD6-4924-B4D7-B141FAAC1DE8}"/>
              </a:ext>
            </a:extLst>
          </p:cNvPr>
          <p:cNvSpPr>
            <a:spLocks noGrp="1"/>
          </p:cNvSpPr>
          <p:nvPr>
            <p:ph idx="1"/>
          </p:nvPr>
        </p:nvSpPr>
        <p:spPr>
          <a:xfrm>
            <a:off x="933674" y="952886"/>
            <a:ext cx="3575189" cy="3953965"/>
          </a:xfrm>
          <a:ln w="57150">
            <a:solidFill>
              <a:schemeClr val="accent2"/>
            </a:solidFill>
          </a:ln>
        </p:spPr>
        <p:txBody>
          <a:bodyPr>
            <a:noAutofit/>
          </a:bodyPr>
          <a:lstStyle/>
          <a:p>
            <a:r>
              <a:rPr lang="en-US" sz="4000" dirty="0"/>
              <a:t>Bytes, </a:t>
            </a:r>
          </a:p>
          <a:p>
            <a:r>
              <a:rPr lang="en-US" sz="4000" dirty="0"/>
              <a:t>Words,</a:t>
            </a:r>
          </a:p>
          <a:p>
            <a:r>
              <a:rPr lang="en-US" sz="4000" dirty="0"/>
              <a:t>Doublewords</a:t>
            </a:r>
          </a:p>
          <a:p>
            <a:r>
              <a:rPr lang="en-US" sz="4000" dirty="0"/>
              <a:t>Quadwords storage in Memory</a:t>
            </a:r>
            <a:endParaRPr lang="en-IN" sz="4000" dirty="0"/>
          </a:p>
        </p:txBody>
      </p:sp>
      <p:pic>
        <p:nvPicPr>
          <p:cNvPr id="3" name="Picture 2">
            <a:extLst>
              <a:ext uri="{FF2B5EF4-FFF2-40B4-BE49-F238E27FC236}">
                <a16:creationId xmlns:a16="http://schemas.microsoft.com/office/drawing/2014/main" id="{D92BC9A2-1EB9-4291-A4DC-93A93D68D531}"/>
              </a:ext>
            </a:extLst>
          </p:cNvPr>
          <p:cNvPicPr>
            <a:picLocks noChangeAspect="1"/>
          </p:cNvPicPr>
          <p:nvPr/>
        </p:nvPicPr>
        <p:blipFill>
          <a:blip r:embed="rId3"/>
          <a:stretch>
            <a:fillRect/>
          </a:stretch>
        </p:blipFill>
        <p:spPr>
          <a:xfrm>
            <a:off x="4554583" y="146422"/>
            <a:ext cx="7552344" cy="6063448"/>
          </a:xfrm>
          <a:prstGeom prst="rect">
            <a:avLst/>
          </a:prstGeom>
          <a:ln w="19050">
            <a:solidFill>
              <a:srgbClr val="00B0F0"/>
            </a:solidFill>
          </a:ln>
        </p:spPr>
      </p:pic>
      <p:cxnSp>
        <p:nvCxnSpPr>
          <p:cNvPr id="10" name="Straight Connector 9"/>
          <p:cNvCxnSpPr/>
          <p:nvPr/>
        </p:nvCxnSpPr>
        <p:spPr>
          <a:xfrm flipV="1">
            <a:off x="45720" y="755712"/>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5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84320" y="278440"/>
            <a:ext cx="4932218" cy="582594"/>
          </a:xfrm>
        </p:spPr>
        <p:txBody>
          <a:bodyPr>
            <a:noAutofit/>
          </a:bodyPr>
          <a:lstStyle/>
          <a:p>
            <a:r>
              <a:rPr lang="en-US" b="1" dirty="0">
                <a:solidFill>
                  <a:srgbClr val="2501BF"/>
                </a:solidFill>
                <a:latin typeface="Times New Roman" pitchFamily="18" charset="0"/>
                <a:cs typeface="Times New Roman" pitchFamily="18" charset="0"/>
              </a:rPr>
              <a:t>Data Types </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048D82D4-23F0-44DF-92D4-0527EF7B083E}"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126</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9" name="Content Placeholder 8">
            <a:extLst>
              <a:ext uri="{FF2B5EF4-FFF2-40B4-BE49-F238E27FC236}">
                <a16:creationId xmlns:a16="http://schemas.microsoft.com/office/drawing/2014/main" id="{CA4AAC1E-0FD6-4924-B4D7-B141FAAC1DE8}"/>
              </a:ext>
            </a:extLst>
          </p:cNvPr>
          <p:cNvSpPr>
            <a:spLocks noGrp="1"/>
          </p:cNvSpPr>
          <p:nvPr>
            <p:ph idx="1"/>
          </p:nvPr>
        </p:nvSpPr>
        <p:spPr>
          <a:xfrm>
            <a:off x="781049" y="1003259"/>
            <a:ext cx="10848975" cy="5167801"/>
          </a:xfrm>
        </p:spPr>
        <p:txBody>
          <a:bodyPr>
            <a:normAutofit fontScale="92500" lnSpcReduction="10000"/>
          </a:bodyPr>
          <a:lstStyle/>
          <a:p>
            <a:pPr algn="just"/>
            <a:r>
              <a:rPr lang="en-US" b="1" dirty="0">
                <a:latin typeface="Times New Roman" panose="02020603050405020304" pitchFamily="18" charset="0"/>
                <a:cs typeface="Times New Roman" panose="02020603050405020304" pitchFamily="18" charset="0"/>
              </a:rPr>
              <a:t>Integer -</a:t>
            </a:r>
            <a:r>
              <a:rPr lang="en-US" dirty="0">
                <a:solidFill>
                  <a:schemeClr val="accent2">
                    <a:lumMod val="75000"/>
                  </a:schemeClr>
                </a:solidFill>
                <a:latin typeface="Times New Roman" panose="02020603050405020304" pitchFamily="18" charset="0"/>
                <a:cs typeface="Times New Roman" panose="02020603050405020304" pitchFamily="18" charset="0"/>
              </a:rPr>
              <a:t> All operations assume a two's complement representation. </a:t>
            </a:r>
            <a:r>
              <a:rPr lang="en-US" dirty="0">
                <a:latin typeface="Times New Roman" panose="02020603050405020304" pitchFamily="18" charset="0"/>
                <a:cs typeface="Times New Roman" panose="02020603050405020304" pitchFamily="18" charset="0"/>
              </a:rPr>
              <a:t>MSB is used as sign bit. </a:t>
            </a:r>
            <a:r>
              <a:rPr lang="en-US" dirty="0">
                <a:solidFill>
                  <a:schemeClr val="accent2">
                    <a:lumMod val="75000"/>
                  </a:schemeClr>
                </a:solidFill>
                <a:latin typeface="Times New Roman" panose="02020603050405020304" pitchFamily="18" charset="0"/>
                <a:cs typeface="Times New Roman" panose="02020603050405020304" pitchFamily="18" charset="0"/>
              </a:rPr>
              <a:t>The value of an </a:t>
            </a:r>
            <a:r>
              <a:rPr lang="en-US" dirty="0">
                <a:solidFill>
                  <a:srgbClr val="C00000"/>
                </a:solidFill>
                <a:latin typeface="Times New Roman" panose="02020603050405020304" pitchFamily="18" charset="0"/>
                <a:cs typeface="Times New Roman" panose="02020603050405020304" pitchFamily="18" charset="0"/>
              </a:rPr>
              <a:t>8-bit integer </a:t>
            </a:r>
            <a:r>
              <a:rPr lang="en-US" dirty="0">
                <a:solidFill>
                  <a:schemeClr val="accent2">
                    <a:lumMod val="75000"/>
                  </a:schemeClr>
                </a:solidFill>
                <a:latin typeface="Times New Roman" panose="02020603050405020304" pitchFamily="18" charset="0"/>
                <a:cs typeface="Times New Roman" panose="02020603050405020304" pitchFamily="18" charset="0"/>
              </a:rPr>
              <a:t>is from </a:t>
            </a:r>
            <a:r>
              <a:rPr lang="en-US" b="1" dirty="0">
                <a:solidFill>
                  <a:srgbClr val="C00000"/>
                </a:solidFill>
                <a:latin typeface="Times New Roman" panose="02020603050405020304" pitchFamily="18" charset="0"/>
                <a:cs typeface="Times New Roman" panose="02020603050405020304" pitchFamily="18" charset="0"/>
              </a:rPr>
              <a:t>–128 to +127</a:t>
            </a:r>
            <a:r>
              <a:rPr lang="en-US" dirty="0">
                <a:solidFill>
                  <a:schemeClr val="accent2">
                    <a:lumMod val="75000"/>
                  </a:schemeClr>
                </a:solidFill>
                <a:latin typeface="Times New Roman" panose="02020603050405020304" pitchFamily="18" charset="0"/>
                <a:cs typeface="Times New Roman" panose="02020603050405020304" pitchFamily="18" charset="0"/>
              </a:rPr>
              <a:t>; a </a:t>
            </a:r>
            <a:r>
              <a:rPr lang="en-US" dirty="0">
                <a:solidFill>
                  <a:srgbClr val="C00000"/>
                </a:solidFill>
                <a:latin typeface="Times New Roman" panose="02020603050405020304" pitchFamily="18" charset="0"/>
                <a:cs typeface="Times New Roman" panose="02020603050405020304" pitchFamily="18" charset="0"/>
              </a:rPr>
              <a:t>16-bit integer</a:t>
            </a:r>
            <a:r>
              <a:rPr lang="en-US" dirty="0">
                <a:solidFill>
                  <a:schemeClr val="accent2">
                    <a:lumMod val="75000"/>
                  </a:schemeClr>
                </a:solidFill>
                <a:latin typeface="Times New Roman" panose="02020603050405020304" pitchFamily="18" charset="0"/>
                <a:cs typeface="Times New Roman" panose="02020603050405020304" pitchFamily="18" charset="0"/>
              </a:rPr>
              <a:t> from </a:t>
            </a:r>
            <a:r>
              <a:rPr lang="en-US" b="1" dirty="0">
                <a:solidFill>
                  <a:srgbClr val="C00000"/>
                </a:solidFill>
                <a:latin typeface="Times New Roman" panose="02020603050405020304" pitchFamily="18" charset="0"/>
                <a:cs typeface="Times New Roman" panose="02020603050405020304" pitchFamily="18" charset="0"/>
              </a:rPr>
              <a:t>–32,768 to +32,767</a:t>
            </a:r>
            <a:r>
              <a:rPr lang="en-US" dirty="0">
                <a:solidFill>
                  <a:schemeClr val="accent2">
                    <a:lumMod val="75000"/>
                  </a:schemeClr>
                </a:solidFill>
                <a:latin typeface="Times New Roman" panose="02020603050405020304" pitchFamily="18" charset="0"/>
                <a:cs typeface="Times New Roman" panose="02020603050405020304" pitchFamily="18" charset="0"/>
              </a:rPr>
              <a:t>; a </a:t>
            </a:r>
            <a:r>
              <a:rPr lang="en-US" dirty="0">
                <a:solidFill>
                  <a:srgbClr val="C00000"/>
                </a:solidFill>
                <a:latin typeface="Times New Roman" panose="02020603050405020304" pitchFamily="18" charset="0"/>
                <a:cs typeface="Times New Roman" panose="02020603050405020304" pitchFamily="18" charset="0"/>
              </a:rPr>
              <a:t>32-bit integer </a:t>
            </a:r>
            <a:r>
              <a:rPr lang="en-US" b="1" dirty="0">
                <a:solidFill>
                  <a:srgbClr val="C00000"/>
                </a:solidFill>
                <a:latin typeface="Times New Roman" panose="02020603050405020304" pitchFamily="18" charset="0"/>
                <a:cs typeface="Times New Roman" panose="02020603050405020304" pitchFamily="18" charset="0"/>
              </a:rPr>
              <a:t>from –231 to +231 –1</a:t>
            </a:r>
          </a:p>
          <a:p>
            <a:pPr algn="just"/>
            <a:r>
              <a:rPr lang="en-US" b="1" dirty="0">
                <a:latin typeface="Times New Roman" panose="02020603050405020304" pitchFamily="18" charset="0"/>
                <a:cs typeface="Times New Roman" panose="02020603050405020304" pitchFamily="18" charset="0"/>
              </a:rPr>
              <a:t>Ordinal:</a:t>
            </a:r>
            <a:r>
              <a:rPr lang="en-US" dirty="0">
                <a:solidFill>
                  <a:schemeClr val="accent1">
                    <a:lumMod val="75000"/>
                  </a:schemeClr>
                </a:solidFill>
                <a:latin typeface="Times New Roman" panose="02020603050405020304" pitchFamily="18" charset="0"/>
                <a:cs typeface="Times New Roman" panose="02020603050405020304" pitchFamily="18" charset="0"/>
              </a:rPr>
              <a:t> An </a:t>
            </a:r>
            <a:r>
              <a:rPr lang="en-US" b="1" dirty="0">
                <a:solidFill>
                  <a:schemeClr val="accent4">
                    <a:lumMod val="50000"/>
                  </a:schemeClr>
                </a:solidFill>
                <a:latin typeface="Times New Roman" panose="02020603050405020304" pitchFamily="18" charset="0"/>
                <a:cs typeface="Times New Roman" panose="02020603050405020304" pitchFamily="18" charset="0"/>
              </a:rPr>
              <a:t>unsigned</a:t>
            </a:r>
            <a:r>
              <a:rPr lang="en-US" dirty="0">
                <a:solidFill>
                  <a:schemeClr val="accent1">
                    <a:lumMod val="75000"/>
                  </a:schemeClr>
                </a:solidFill>
                <a:latin typeface="Times New Roman" panose="02020603050405020304" pitchFamily="18" charset="0"/>
                <a:cs typeface="Times New Roman" panose="02020603050405020304" pitchFamily="18" charset="0"/>
              </a:rPr>
              <a:t> binary number contained the value of an </a:t>
            </a:r>
            <a:r>
              <a:rPr lang="en-US" b="1" dirty="0">
                <a:solidFill>
                  <a:schemeClr val="accent1">
                    <a:lumMod val="75000"/>
                  </a:schemeClr>
                </a:solidFill>
                <a:latin typeface="Times New Roman" panose="02020603050405020304" pitchFamily="18" charset="0"/>
                <a:cs typeface="Times New Roman" panose="02020603050405020304" pitchFamily="18" charset="0"/>
              </a:rPr>
              <a:t>8-bit </a:t>
            </a:r>
            <a:r>
              <a:rPr lang="en-US" dirty="0">
                <a:solidFill>
                  <a:schemeClr val="accent1">
                    <a:lumMod val="75000"/>
                  </a:schemeClr>
                </a:solidFill>
                <a:latin typeface="Times New Roman" panose="02020603050405020304" pitchFamily="18" charset="0"/>
                <a:cs typeface="Times New Roman" panose="02020603050405020304" pitchFamily="18" charset="0"/>
              </a:rPr>
              <a:t>ordinal is from </a:t>
            </a:r>
            <a:r>
              <a:rPr lang="en-US" b="1" dirty="0">
                <a:solidFill>
                  <a:schemeClr val="accent4">
                    <a:lumMod val="50000"/>
                  </a:schemeClr>
                </a:solidFill>
                <a:latin typeface="Times New Roman" panose="02020603050405020304" pitchFamily="18" charset="0"/>
                <a:cs typeface="Times New Roman" panose="02020603050405020304" pitchFamily="18" charset="0"/>
              </a:rPr>
              <a:t>0 to 255; </a:t>
            </a:r>
            <a:r>
              <a:rPr lang="en-US" dirty="0">
                <a:solidFill>
                  <a:schemeClr val="accent1">
                    <a:lumMod val="75000"/>
                  </a:schemeClr>
                </a:solidFill>
                <a:latin typeface="Times New Roman" panose="02020603050405020304" pitchFamily="18" charset="0"/>
                <a:cs typeface="Times New Roman" panose="02020603050405020304" pitchFamily="18" charset="0"/>
              </a:rPr>
              <a:t>a </a:t>
            </a:r>
            <a:r>
              <a:rPr lang="en-US" b="1" dirty="0">
                <a:solidFill>
                  <a:schemeClr val="accent1">
                    <a:lumMod val="75000"/>
                  </a:schemeClr>
                </a:solidFill>
                <a:latin typeface="Times New Roman" panose="02020603050405020304" pitchFamily="18" charset="0"/>
                <a:cs typeface="Times New Roman" panose="02020603050405020304" pitchFamily="18" charset="0"/>
              </a:rPr>
              <a:t>16-bit</a:t>
            </a:r>
            <a:r>
              <a:rPr lang="en-US" dirty="0">
                <a:solidFill>
                  <a:schemeClr val="accent1">
                    <a:lumMod val="75000"/>
                  </a:schemeClr>
                </a:solidFill>
                <a:latin typeface="Times New Roman" panose="02020603050405020304" pitchFamily="18" charset="0"/>
                <a:cs typeface="Times New Roman" panose="02020603050405020304" pitchFamily="18" charset="0"/>
              </a:rPr>
              <a:t> ordinal from </a:t>
            </a:r>
            <a:r>
              <a:rPr lang="en-US" b="1" dirty="0">
                <a:solidFill>
                  <a:schemeClr val="accent4">
                    <a:lumMod val="50000"/>
                  </a:schemeClr>
                </a:solidFill>
                <a:latin typeface="Times New Roman" panose="02020603050405020304" pitchFamily="18" charset="0"/>
                <a:cs typeface="Times New Roman" panose="02020603050405020304" pitchFamily="18" charset="0"/>
              </a:rPr>
              <a:t>0 to 65,535</a:t>
            </a:r>
            <a:r>
              <a:rPr lang="en-US" dirty="0">
                <a:solidFill>
                  <a:schemeClr val="accent1">
                    <a:lumMod val="75000"/>
                  </a:schemeClr>
                </a:solidFill>
                <a:latin typeface="Times New Roman" panose="02020603050405020304" pitchFamily="18" charset="0"/>
                <a:cs typeface="Times New Roman" panose="02020603050405020304" pitchFamily="18" charset="0"/>
              </a:rPr>
              <a:t>; a </a:t>
            </a:r>
            <a:r>
              <a:rPr lang="en-US" b="1" dirty="0">
                <a:solidFill>
                  <a:schemeClr val="accent1">
                    <a:lumMod val="75000"/>
                  </a:schemeClr>
                </a:solidFill>
                <a:latin typeface="Times New Roman" panose="02020603050405020304" pitchFamily="18" charset="0"/>
                <a:cs typeface="Times New Roman" panose="02020603050405020304" pitchFamily="18" charset="0"/>
              </a:rPr>
              <a:t>32-bit</a:t>
            </a:r>
            <a:r>
              <a:rPr lang="en-US" dirty="0">
                <a:solidFill>
                  <a:schemeClr val="accent1">
                    <a:lumMod val="75000"/>
                  </a:schemeClr>
                </a:solidFill>
                <a:latin typeface="Times New Roman" panose="02020603050405020304" pitchFamily="18" charset="0"/>
                <a:cs typeface="Times New Roman" panose="02020603050405020304" pitchFamily="18" charset="0"/>
              </a:rPr>
              <a:t> ordinal from </a:t>
            </a:r>
            <a:r>
              <a:rPr lang="en-US" b="1" dirty="0">
                <a:solidFill>
                  <a:schemeClr val="accent4">
                    <a:lumMod val="50000"/>
                  </a:schemeClr>
                </a:solidFill>
                <a:latin typeface="Times New Roman" panose="02020603050405020304" pitchFamily="18" charset="0"/>
                <a:cs typeface="Times New Roman" panose="02020603050405020304" pitchFamily="18" charset="0"/>
              </a:rPr>
              <a:t>0 to 2^32 – 1.</a:t>
            </a:r>
            <a:r>
              <a:rPr lang="en-US" dirty="0">
                <a:solidFill>
                  <a:schemeClr val="accent1">
                    <a:lumMod val="75000"/>
                  </a:schemeClr>
                </a:solidFill>
                <a:latin typeface="Times New Roman" panose="02020603050405020304" pitchFamily="18" charset="0"/>
                <a:cs typeface="Times New Roman" panose="02020603050405020304" pitchFamily="18" charset="0"/>
              </a:rPr>
              <a:t> This is sometimes referred to as an </a:t>
            </a:r>
            <a:r>
              <a:rPr lang="en-US" b="1" dirty="0">
                <a:solidFill>
                  <a:schemeClr val="accent1">
                    <a:lumMod val="75000"/>
                  </a:schemeClr>
                </a:solidFill>
                <a:latin typeface="Times New Roman" panose="02020603050405020304" pitchFamily="18" charset="0"/>
                <a:cs typeface="Times New Roman" panose="02020603050405020304" pitchFamily="18" charset="0"/>
              </a:rPr>
              <a:t>unsigned integer.</a:t>
            </a:r>
          </a:p>
          <a:p>
            <a:pPr algn="just"/>
            <a:r>
              <a:rPr lang="en-US" b="1" dirty="0">
                <a:latin typeface="Times New Roman" panose="02020603050405020304" pitchFamily="18" charset="0"/>
                <a:cs typeface="Times New Roman" panose="02020603050405020304" pitchFamily="18" charset="0"/>
              </a:rPr>
              <a:t>BCD Integer: </a:t>
            </a:r>
            <a:r>
              <a:rPr lang="en-US" dirty="0">
                <a:solidFill>
                  <a:schemeClr val="accent2">
                    <a:lumMod val="75000"/>
                  </a:schemeClr>
                </a:solidFill>
                <a:latin typeface="Times New Roman" panose="02020603050405020304" pitchFamily="18" charset="0"/>
                <a:cs typeface="Times New Roman" panose="02020603050405020304" pitchFamily="18" charset="0"/>
              </a:rPr>
              <a:t>A representation of a binary-coded decimal (BCD) digit in the range </a:t>
            </a:r>
            <a:r>
              <a:rPr lang="en-US" b="1" dirty="0">
                <a:solidFill>
                  <a:schemeClr val="accent4">
                    <a:lumMod val="50000"/>
                  </a:schemeClr>
                </a:solidFill>
                <a:latin typeface="Times New Roman" panose="02020603050405020304" pitchFamily="18" charset="0"/>
                <a:cs typeface="Times New Roman" panose="02020603050405020304" pitchFamily="18" charset="0"/>
              </a:rPr>
              <a:t>0 through 9</a:t>
            </a:r>
            <a:r>
              <a:rPr lang="en-US" dirty="0">
                <a:solidFill>
                  <a:schemeClr val="accent2">
                    <a:lumMod val="75000"/>
                  </a:schemeClr>
                </a:solidFill>
                <a:latin typeface="Times New Roman" panose="02020603050405020304" pitchFamily="18" charset="0"/>
                <a:cs typeface="Times New Roman" panose="02020603050405020304" pitchFamily="18" charset="0"/>
              </a:rPr>
              <a:t>. Unpacked decimal numbers are stored as unsigned byte quantities.</a:t>
            </a:r>
          </a:p>
          <a:p>
            <a:pPr algn="just"/>
            <a:r>
              <a:rPr lang="en-US" b="1" dirty="0">
                <a:latin typeface="Times New Roman" panose="02020603050405020304" pitchFamily="18" charset="0"/>
                <a:cs typeface="Times New Roman" panose="02020603050405020304" pitchFamily="18" charset="0"/>
              </a:rPr>
              <a:t>Packed BCD Integer: </a:t>
            </a:r>
            <a:r>
              <a:rPr lang="en-US" dirty="0">
                <a:solidFill>
                  <a:schemeClr val="accent1">
                    <a:lumMod val="75000"/>
                  </a:schemeClr>
                </a:solidFill>
                <a:latin typeface="Times New Roman" panose="02020603050405020304" pitchFamily="18" charset="0"/>
                <a:cs typeface="Times New Roman" panose="02020603050405020304" pitchFamily="18" charset="0"/>
              </a:rPr>
              <a:t>A representation of binary-coded decimal digits, each in the range </a:t>
            </a:r>
            <a:r>
              <a:rPr lang="en-US" b="1" dirty="0">
                <a:solidFill>
                  <a:schemeClr val="accent4">
                    <a:lumMod val="50000"/>
                  </a:schemeClr>
                </a:solidFill>
                <a:latin typeface="Times New Roman" panose="02020603050405020304" pitchFamily="18" charset="0"/>
                <a:cs typeface="Times New Roman" panose="02020603050405020304" pitchFamily="18" charset="0"/>
              </a:rPr>
              <a:t>0 to 9. </a:t>
            </a:r>
            <a:r>
              <a:rPr lang="en-US" dirty="0">
                <a:solidFill>
                  <a:schemeClr val="accent1">
                    <a:lumMod val="75000"/>
                  </a:schemeClr>
                </a:solidFill>
                <a:latin typeface="Times New Roman" panose="02020603050405020304" pitchFamily="18" charset="0"/>
                <a:cs typeface="Times New Roman" panose="02020603050405020304" pitchFamily="18" charset="0"/>
              </a:rPr>
              <a:t>One digit is stored in each </a:t>
            </a:r>
            <a:r>
              <a:rPr lang="en-US" b="1" dirty="0">
                <a:solidFill>
                  <a:schemeClr val="accent1">
                    <a:lumMod val="75000"/>
                  </a:schemeClr>
                </a:solidFill>
                <a:latin typeface="Times New Roman" panose="02020603050405020304" pitchFamily="18" charset="0"/>
                <a:cs typeface="Times New Roman" panose="02020603050405020304" pitchFamily="18" charset="0"/>
              </a:rPr>
              <a:t>half-byte</a:t>
            </a:r>
            <a:r>
              <a:rPr lang="en-US" dirty="0">
                <a:solidFill>
                  <a:schemeClr val="accent1">
                    <a:lumMod val="75000"/>
                  </a:schemeClr>
                </a:solidFill>
                <a:latin typeface="Times New Roman" panose="02020603050405020304" pitchFamily="18" charset="0"/>
                <a:cs typeface="Times New Roman" panose="02020603050405020304" pitchFamily="18" charset="0"/>
              </a:rPr>
              <a:t>, two digits in each byte. The digit in bits </a:t>
            </a:r>
            <a:r>
              <a:rPr lang="en-US" b="1" dirty="0">
                <a:solidFill>
                  <a:srgbClr val="C00000"/>
                </a:solidFill>
                <a:latin typeface="Times New Roman" panose="02020603050405020304" pitchFamily="18" charset="0"/>
                <a:cs typeface="Times New Roman" panose="02020603050405020304" pitchFamily="18" charset="0"/>
              </a:rPr>
              <a:t>4 to 7 </a:t>
            </a:r>
            <a:r>
              <a:rPr lang="en-US" dirty="0">
                <a:solidFill>
                  <a:schemeClr val="accent1">
                    <a:lumMod val="75000"/>
                  </a:schemeClr>
                </a:solidFill>
                <a:latin typeface="Times New Roman" panose="02020603050405020304" pitchFamily="18" charset="0"/>
                <a:cs typeface="Times New Roman" panose="02020603050405020304" pitchFamily="18" charset="0"/>
              </a:rPr>
              <a:t>is </a:t>
            </a:r>
            <a:r>
              <a:rPr lang="en-US" b="1" dirty="0">
                <a:solidFill>
                  <a:srgbClr val="C00000"/>
                </a:solidFill>
                <a:latin typeface="Times New Roman" panose="02020603050405020304" pitchFamily="18" charset="0"/>
                <a:cs typeface="Times New Roman" panose="02020603050405020304" pitchFamily="18" charset="0"/>
              </a:rPr>
              <a:t>more significant </a:t>
            </a:r>
            <a:r>
              <a:rPr lang="en-US" dirty="0">
                <a:solidFill>
                  <a:schemeClr val="accent1">
                    <a:lumMod val="75000"/>
                  </a:schemeClr>
                </a:solidFill>
                <a:latin typeface="Times New Roman" panose="02020603050405020304" pitchFamily="18" charset="0"/>
                <a:cs typeface="Times New Roman" panose="02020603050405020304" pitchFamily="18" charset="0"/>
              </a:rPr>
              <a:t>than the digit in bits 0 to 3. Values </a:t>
            </a:r>
            <a:r>
              <a:rPr lang="en-US" b="1" dirty="0">
                <a:solidFill>
                  <a:schemeClr val="accent1">
                    <a:lumMod val="75000"/>
                  </a:schemeClr>
                </a:solidFill>
                <a:latin typeface="Times New Roman" panose="02020603050405020304" pitchFamily="18" charset="0"/>
                <a:cs typeface="Times New Roman" panose="02020603050405020304" pitchFamily="18" charset="0"/>
              </a:rPr>
              <a:t>0 to 9 are valid for a digit.</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1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84320" y="278440"/>
            <a:ext cx="4932218" cy="582594"/>
          </a:xfrm>
        </p:spPr>
        <p:txBody>
          <a:bodyPr>
            <a:noAutofit/>
          </a:bodyPr>
          <a:lstStyle/>
          <a:p>
            <a:r>
              <a:rPr lang="en-US" b="1" dirty="0">
                <a:solidFill>
                  <a:srgbClr val="2501BF"/>
                </a:solidFill>
                <a:latin typeface="Times New Roman" pitchFamily="18" charset="0"/>
                <a:cs typeface="Times New Roman" pitchFamily="18" charset="0"/>
              </a:rPr>
              <a:t>Data Types </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4BB86B99-3673-4220-9DF2-478182BFF17D}"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127</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9" name="Content Placeholder 8">
            <a:extLst>
              <a:ext uri="{FF2B5EF4-FFF2-40B4-BE49-F238E27FC236}">
                <a16:creationId xmlns:a16="http://schemas.microsoft.com/office/drawing/2014/main" id="{CA4AAC1E-0FD6-4924-B4D7-B141FAAC1DE8}"/>
              </a:ext>
            </a:extLst>
          </p:cNvPr>
          <p:cNvSpPr>
            <a:spLocks noGrp="1"/>
          </p:cNvSpPr>
          <p:nvPr>
            <p:ph idx="1"/>
          </p:nvPr>
        </p:nvSpPr>
        <p:spPr>
          <a:xfrm>
            <a:off x="838200" y="984269"/>
            <a:ext cx="10515600" cy="5148263"/>
          </a:xfrm>
        </p:spPr>
        <p:txBody>
          <a:bodyPr>
            <a:normAutofit/>
          </a:bodyPr>
          <a:lstStyle/>
          <a:p>
            <a:pPr algn="just"/>
            <a:r>
              <a:rPr lang="en-US" sz="2600" b="1" dirty="0">
                <a:latin typeface="Times New Roman" panose="02020603050405020304" pitchFamily="18" charset="0"/>
                <a:cs typeface="Times New Roman" panose="02020603050405020304" pitchFamily="18" charset="0"/>
              </a:rPr>
              <a:t>Near Pointer: </a:t>
            </a:r>
            <a:r>
              <a:rPr lang="en-US" sz="2600" dirty="0">
                <a:solidFill>
                  <a:schemeClr val="accent2">
                    <a:lumMod val="75000"/>
                  </a:schemeClr>
                </a:solidFill>
                <a:latin typeface="Times New Roman" panose="02020603050405020304" pitchFamily="18" charset="0"/>
                <a:cs typeface="Times New Roman" panose="02020603050405020304" pitchFamily="18" charset="0"/>
              </a:rPr>
              <a:t>A 32-bit effective address. A near pointer is an offset within a segment. Near pointers are used for all pointers in a </a:t>
            </a:r>
            <a:r>
              <a:rPr lang="en-US" sz="2600" b="1" dirty="0">
                <a:solidFill>
                  <a:schemeClr val="accent6">
                    <a:lumMod val="75000"/>
                  </a:schemeClr>
                </a:solidFill>
                <a:latin typeface="Times New Roman" panose="02020603050405020304" pitchFamily="18" charset="0"/>
                <a:cs typeface="Times New Roman" panose="02020603050405020304" pitchFamily="18" charset="0"/>
              </a:rPr>
              <a:t>flat memory model</a:t>
            </a:r>
            <a:r>
              <a:rPr lang="en-US" sz="2600" dirty="0">
                <a:solidFill>
                  <a:schemeClr val="accent2">
                    <a:lumMod val="75000"/>
                  </a:schemeClr>
                </a:solidFill>
                <a:latin typeface="Times New Roman" panose="02020603050405020304" pitchFamily="18" charset="0"/>
                <a:cs typeface="Times New Roman" panose="02020603050405020304" pitchFamily="18" charset="0"/>
              </a:rPr>
              <a:t>, or for references within a segment in a segmented model. </a:t>
            </a:r>
          </a:p>
          <a:p>
            <a:pPr algn="just"/>
            <a:r>
              <a:rPr lang="en-US" sz="2600" b="1" dirty="0">
                <a:latin typeface="Times New Roman" panose="02020603050405020304" pitchFamily="18" charset="0"/>
                <a:cs typeface="Times New Roman" panose="02020603050405020304" pitchFamily="18" charset="0"/>
              </a:rPr>
              <a:t>Far Pointer: </a:t>
            </a:r>
            <a:r>
              <a:rPr lang="en-US" b="1" dirty="0">
                <a:solidFill>
                  <a:srgbClr val="C00000"/>
                </a:solidFill>
                <a:latin typeface="Times New Roman" panose="02020603050405020304" pitchFamily="18" charset="0"/>
                <a:cs typeface="Times New Roman" panose="02020603050405020304" pitchFamily="18" charset="0"/>
              </a:rPr>
              <a:t>A 48-bit logical address </a:t>
            </a:r>
            <a:r>
              <a:rPr lang="en-US" dirty="0">
                <a:solidFill>
                  <a:schemeClr val="accent1">
                    <a:lumMod val="75000"/>
                  </a:schemeClr>
                </a:solidFill>
                <a:latin typeface="Times New Roman" panose="02020603050405020304" pitchFamily="18" charset="0"/>
                <a:cs typeface="Times New Roman" panose="02020603050405020304" pitchFamily="18" charset="0"/>
              </a:rPr>
              <a:t>consisting of a </a:t>
            </a:r>
            <a:r>
              <a:rPr lang="en-US" b="1" dirty="0">
                <a:solidFill>
                  <a:srgbClr val="002060"/>
                </a:solidFill>
                <a:latin typeface="Times New Roman" panose="02020603050405020304" pitchFamily="18" charset="0"/>
                <a:cs typeface="Times New Roman" panose="02020603050405020304" pitchFamily="18" charset="0"/>
              </a:rPr>
              <a:t>16-bit segment selector </a:t>
            </a:r>
            <a:r>
              <a:rPr lang="en-US" dirty="0">
                <a:solidFill>
                  <a:schemeClr val="accent1">
                    <a:lumMod val="75000"/>
                  </a:schemeClr>
                </a:solidFill>
                <a:latin typeface="Times New Roman" panose="02020603050405020304" pitchFamily="18" charset="0"/>
                <a:cs typeface="Times New Roman" panose="02020603050405020304" pitchFamily="18" charset="0"/>
              </a:rPr>
              <a:t>and a </a:t>
            </a:r>
            <a:r>
              <a:rPr lang="en-US" b="1" dirty="0">
                <a:solidFill>
                  <a:schemeClr val="accent6">
                    <a:lumMod val="75000"/>
                  </a:schemeClr>
                </a:solidFill>
                <a:latin typeface="Times New Roman" panose="02020603050405020304" pitchFamily="18" charset="0"/>
                <a:cs typeface="Times New Roman" panose="02020603050405020304" pitchFamily="18" charset="0"/>
              </a:rPr>
              <a:t>32-bit offset. </a:t>
            </a:r>
            <a:r>
              <a:rPr lang="en-US" dirty="0">
                <a:solidFill>
                  <a:schemeClr val="accent1">
                    <a:lumMod val="75000"/>
                  </a:schemeClr>
                </a:solidFill>
                <a:latin typeface="Times New Roman" panose="02020603050405020304" pitchFamily="18" charset="0"/>
                <a:cs typeface="Times New Roman" panose="02020603050405020304" pitchFamily="18" charset="0"/>
              </a:rPr>
              <a:t>Far pointers are used in a </a:t>
            </a:r>
            <a:r>
              <a:rPr lang="en-US" b="1" dirty="0">
                <a:solidFill>
                  <a:schemeClr val="accent1">
                    <a:lumMod val="75000"/>
                  </a:schemeClr>
                </a:solidFill>
                <a:latin typeface="Times New Roman" panose="02020603050405020304" pitchFamily="18" charset="0"/>
                <a:cs typeface="Times New Roman" panose="02020603050405020304" pitchFamily="18" charset="0"/>
              </a:rPr>
              <a:t>segmented memory model to access other segments. </a:t>
            </a:r>
          </a:p>
          <a:p>
            <a:pPr algn="just"/>
            <a:r>
              <a:rPr lang="en-US" sz="2600" b="1" dirty="0">
                <a:latin typeface="Times New Roman" panose="02020603050405020304" pitchFamily="18" charset="0"/>
                <a:cs typeface="Times New Roman" panose="02020603050405020304" pitchFamily="18" charset="0"/>
              </a:rPr>
              <a:t>Bit Field: </a:t>
            </a:r>
            <a:r>
              <a:rPr lang="en-US" sz="2600" dirty="0">
                <a:solidFill>
                  <a:schemeClr val="accent2">
                    <a:lumMod val="75000"/>
                  </a:schemeClr>
                </a:solidFill>
                <a:latin typeface="Times New Roman" panose="02020603050405020304" pitchFamily="18" charset="0"/>
                <a:cs typeface="Times New Roman" panose="02020603050405020304" pitchFamily="18" charset="0"/>
              </a:rPr>
              <a:t>A contiguous sequence of bits. A bit field can begin at any bit position of any byte and can contain up to 32 bits. </a:t>
            </a:r>
          </a:p>
          <a:p>
            <a:pPr algn="just"/>
            <a:r>
              <a:rPr lang="en-US" sz="2600" b="1" dirty="0">
                <a:latin typeface="Times New Roman" panose="02020603050405020304" pitchFamily="18" charset="0"/>
                <a:cs typeface="Times New Roman" panose="02020603050405020304" pitchFamily="18" charset="0"/>
              </a:rPr>
              <a:t>Bit String: </a:t>
            </a:r>
            <a:r>
              <a:rPr lang="en-US" dirty="0">
                <a:solidFill>
                  <a:schemeClr val="accent1">
                    <a:lumMod val="75000"/>
                  </a:schemeClr>
                </a:solidFill>
                <a:latin typeface="Times New Roman" panose="02020603050405020304" pitchFamily="18" charset="0"/>
                <a:cs typeface="Times New Roman" panose="02020603050405020304" pitchFamily="18" charset="0"/>
              </a:rPr>
              <a:t>A contiguous sequence of bits. A bit string can begin at any bit position of any byte and can contain up to </a:t>
            </a:r>
            <a:r>
              <a:rPr lang="en-US" b="1" dirty="0">
                <a:solidFill>
                  <a:schemeClr val="accent1">
                    <a:lumMod val="75000"/>
                  </a:schemeClr>
                </a:solidFill>
                <a:latin typeface="Times New Roman" panose="02020603050405020304" pitchFamily="18" charset="0"/>
                <a:cs typeface="Times New Roman" panose="02020603050405020304" pitchFamily="18" charset="0"/>
              </a:rPr>
              <a:t>23^2– 1 </a:t>
            </a:r>
            <a:r>
              <a:rPr lang="en-US" dirty="0">
                <a:solidFill>
                  <a:schemeClr val="accent1">
                    <a:lumMod val="75000"/>
                  </a:schemeClr>
                </a:solidFill>
                <a:latin typeface="Times New Roman" panose="02020603050405020304" pitchFamily="18" charset="0"/>
                <a:cs typeface="Times New Roman" panose="02020603050405020304" pitchFamily="18" charset="0"/>
              </a:rPr>
              <a:t>bits.</a:t>
            </a:r>
          </a:p>
          <a:p>
            <a:pPr algn="just"/>
            <a:r>
              <a:rPr lang="en-US" sz="2600" b="1" dirty="0">
                <a:latin typeface="Times New Roman" panose="02020603050405020304" pitchFamily="18" charset="0"/>
                <a:cs typeface="Times New Roman" panose="02020603050405020304" pitchFamily="18" charset="0"/>
              </a:rPr>
              <a:t>Byte String: </a:t>
            </a:r>
            <a:r>
              <a:rPr lang="en-US" sz="2600" dirty="0">
                <a:solidFill>
                  <a:schemeClr val="accent2">
                    <a:lumMod val="75000"/>
                  </a:schemeClr>
                </a:solidFill>
                <a:latin typeface="Times New Roman" panose="02020603050405020304" pitchFamily="18" charset="0"/>
                <a:cs typeface="Times New Roman" panose="02020603050405020304" pitchFamily="18" charset="0"/>
              </a:rPr>
              <a:t>A contiguous sequence of bytes, words, or </a:t>
            </a:r>
            <a:r>
              <a:rPr lang="en-US" sz="2600" dirty="0" err="1">
                <a:solidFill>
                  <a:schemeClr val="accent2">
                    <a:lumMod val="75000"/>
                  </a:schemeClr>
                </a:solidFill>
                <a:latin typeface="Times New Roman" panose="02020603050405020304" pitchFamily="18" charset="0"/>
                <a:cs typeface="Times New Roman" panose="02020603050405020304" pitchFamily="18" charset="0"/>
              </a:rPr>
              <a:t>doublewords</a:t>
            </a:r>
            <a:r>
              <a:rPr lang="en-US" sz="2600" dirty="0">
                <a:solidFill>
                  <a:schemeClr val="accent2">
                    <a:lumMod val="75000"/>
                  </a:schemeClr>
                </a:solidFill>
                <a:latin typeface="Times New Roman" panose="02020603050405020304" pitchFamily="18" charset="0"/>
                <a:cs typeface="Times New Roman" panose="02020603050405020304" pitchFamily="18" charset="0"/>
              </a:rPr>
              <a:t>. A string can contain from zero to 2^32 – 1 bytes (4 gigabytes). </a:t>
            </a:r>
            <a:endParaRPr lang="en-IN" sz="2600"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62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1000"/>
                                        <p:tgtEl>
                                          <p:spTgt spid="9">
                                            <p:txEl>
                                              <p:pRg st="1" end="1"/>
                                            </p:txEl>
                                          </p:spTgt>
                                        </p:tgtEl>
                                      </p:cBhvr>
                                    </p:animEffect>
                                    <p:anim calcmode="lin" valueType="num">
                                      <p:cBhvr>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84320" y="278440"/>
            <a:ext cx="4932218" cy="582594"/>
          </a:xfrm>
        </p:spPr>
        <p:txBody>
          <a:bodyPr>
            <a:noAutofit/>
          </a:bodyPr>
          <a:lstStyle/>
          <a:p>
            <a:r>
              <a:rPr lang="en-US" b="1" dirty="0">
                <a:solidFill>
                  <a:srgbClr val="2501BF"/>
                </a:solidFill>
                <a:latin typeface="Times New Roman" pitchFamily="18" charset="0"/>
                <a:cs typeface="Times New Roman" pitchFamily="18" charset="0"/>
              </a:rPr>
              <a:t>Addressing Modes</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628B85D2-9B3F-4057-9C39-CF1108AFFB33}"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128</a:t>
            </a:fld>
            <a:endParaRPr lang="en-US"/>
          </a:p>
        </p:txBody>
      </p:sp>
      <p:sp>
        <p:nvSpPr>
          <p:cNvPr id="8" name="Footer Placeholder 7"/>
          <p:cNvSpPr>
            <a:spLocks noGrp="1"/>
          </p:cNvSpPr>
          <p:nvPr>
            <p:ph type="ftr" sz="quarter" idx="11"/>
          </p:nvPr>
        </p:nvSpPr>
        <p:spPr>
          <a:xfrm>
            <a:off x="2744307" y="6590666"/>
            <a:ext cx="6648994" cy="365125"/>
          </a:xfrm>
        </p:spPr>
        <p:txBody>
          <a:bodyPr/>
          <a:lstStyle/>
          <a:p>
            <a:pPr>
              <a:defRPr/>
            </a:pPr>
            <a:r>
              <a:rPr lang="en-GB"/>
              <a:t>Unit 1            Microprocessor and Microcontroller_CET2004B         2023-24     S3  </a:t>
            </a:r>
            <a:endParaRPr lang="en-US" dirty="0"/>
          </a:p>
        </p:txBody>
      </p:sp>
      <p:pic>
        <p:nvPicPr>
          <p:cNvPr id="10" name="Google Shape;1138;p86">
            <a:extLst>
              <a:ext uri="{FF2B5EF4-FFF2-40B4-BE49-F238E27FC236}">
                <a16:creationId xmlns:a16="http://schemas.microsoft.com/office/drawing/2014/main" id="{57EF88CD-EF6D-47B3-B66B-5C1729E405A5}"/>
              </a:ext>
            </a:extLst>
          </p:cNvPr>
          <p:cNvPicPr preferRelativeResize="0">
            <a:picLocks noGrp="1"/>
          </p:cNvPicPr>
          <p:nvPr>
            <p:ph idx="1"/>
          </p:nvPr>
        </p:nvPicPr>
        <p:blipFill rotWithShape="1">
          <a:blip r:embed="rId3">
            <a:alphaModFix/>
          </a:blip>
          <a:srcRect/>
          <a:stretch/>
        </p:blipFill>
        <p:spPr>
          <a:xfrm>
            <a:off x="1974671" y="983087"/>
            <a:ext cx="8334097" cy="5231038"/>
          </a:xfrm>
          <a:prstGeom prst="rect">
            <a:avLst/>
          </a:prstGeom>
          <a:noFill/>
          <a:ln w="57150">
            <a:solidFill>
              <a:srgbClr val="00B050"/>
            </a:solidFill>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1247895" y="3166663"/>
            <a:ext cx="1923810" cy="257143"/>
          </a:xfrm>
          <a:prstGeom prst="rect">
            <a:avLst/>
          </a:prstGeom>
        </p:spPr>
      </p:pic>
      <p:pic>
        <p:nvPicPr>
          <p:cNvPr id="3" name="Picture 2"/>
          <p:cNvPicPr>
            <a:picLocks noChangeAspect="1"/>
          </p:cNvPicPr>
          <p:nvPr/>
        </p:nvPicPr>
        <p:blipFill>
          <a:blip r:embed="rId5"/>
          <a:stretch>
            <a:fillRect/>
          </a:stretch>
        </p:blipFill>
        <p:spPr>
          <a:xfrm>
            <a:off x="682712" y="4907140"/>
            <a:ext cx="1857143" cy="266667"/>
          </a:xfrm>
          <a:prstGeom prst="rect">
            <a:avLst/>
          </a:prstGeom>
        </p:spPr>
      </p:pic>
      <p:pic>
        <p:nvPicPr>
          <p:cNvPr id="14" name="Picture 13"/>
          <p:cNvPicPr>
            <a:picLocks noChangeAspect="1"/>
          </p:cNvPicPr>
          <p:nvPr/>
        </p:nvPicPr>
        <p:blipFill>
          <a:blip r:embed="rId6"/>
          <a:stretch>
            <a:fillRect/>
          </a:stretch>
        </p:blipFill>
        <p:spPr>
          <a:xfrm>
            <a:off x="2922958" y="4995878"/>
            <a:ext cx="2087223" cy="245022"/>
          </a:xfrm>
          <a:prstGeom prst="rect">
            <a:avLst/>
          </a:prstGeom>
        </p:spPr>
      </p:pic>
      <p:pic>
        <p:nvPicPr>
          <p:cNvPr id="15" name="Picture 14"/>
          <p:cNvPicPr>
            <a:picLocks noChangeAspect="1"/>
          </p:cNvPicPr>
          <p:nvPr/>
        </p:nvPicPr>
        <p:blipFill>
          <a:blip r:embed="rId7"/>
          <a:stretch>
            <a:fillRect/>
          </a:stretch>
        </p:blipFill>
        <p:spPr>
          <a:xfrm>
            <a:off x="5010182" y="5092471"/>
            <a:ext cx="2180328" cy="153141"/>
          </a:xfrm>
          <a:prstGeom prst="rect">
            <a:avLst/>
          </a:prstGeom>
        </p:spPr>
      </p:pic>
      <p:pic>
        <p:nvPicPr>
          <p:cNvPr id="16" name="Picture 15"/>
          <p:cNvPicPr>
            <a:picLocks noChangeAspect="1"/>
          </p:cNvPicPr>
          <p:nvPr/>
        </p:nvPicPr>
        <p:blipFill>
          <a:blip r:embed="rId8"/>
          <a:stretch>
            <a:fillRect/>
          </a:stretch>
        </p:blipFill>
        <p:spPr>
          <a:xfrm>
            <a:off x="3581400" y="5694001"/>
            <a:ext cx="2714286" cy="238095"/>
          </a:xfrm>
          <a:prstGeom prst="rect">
            <a:avLst/>
          </a:prstGeom>
        </p:spPr>
      </p:pic>
      <p:sp>
        <p:nvSpPr>
          <p:cNvPr id="17" name="Rectangle 16"/>
          <p:cNvSpPr/>
          <p:nvPr/>
        </p:nvSpPr>
        <p:spPr>
          <a:xfrm>
            <a:off x="1514969" y="2394102"/>
            <a:ext cx="1508746" cy="307777"/>
          </a:xfrm>
          <a:prstGeom prst="rect">
            <a:avLst/>
          </a:prstGeom>
        </p:spPr>
        <p:txBody>
          <a:bodyPr wrap="none">
            <a:spAutoFit/>
          </a:bodyPr>
          <a:lstStyle/>
          <a:p>
            <a:pPr lvl="1"/>
            <a:r>
              <a:rPr lang="en-US" b="1" dirty="0">
                <a:solidFill>
                  <a:srgbClr val="C00000"/>
                </a:solidFill>
                <a:latin typeface="Times New Roman" panose="02020603050405020304" pitchFamily="18" charset="0"/>
                <a:cs typeface="Times New Roman" panose="02020603050405020304" pitchFamily="18" charset="0"/>
              </a:rPr>
              <a:t>MOV EAX, EBX</a:t>
            </a:r>
          </a:p>
        </p:txBody>
      </p:sp>
      <p:sp>
        <p:nvSpPr>
          <p:cNvPr id="18" name="Rectangle 17"/>
          <p:cNvSpPr>
            <a:spLocks noChangeArrowheads="1"/>
          </p:cNvSpPr>
          <p:nvPr/>
        </p:nvSpPr>
        <p:spPr bwMode="auto">
          <a:xfrm>
            <a:off x="2870448" y="1885020"/>
            <a:ext cx="1213872" cy="18596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MOV AX</a:t>
            </a:r>
            <a:r>
              <a:rPr kumimoji="0" lang="en-US" altLang="en-US" sz="1200" b="0" i="0" u="none" strike="noStrike" cap="none" normalizeH="0" baseline="0" dirty="0">
                <a:ln>
                  <a:noFill/>
                </a:ln>
                <a:solidFill>
                  <a:srgbClr val="666600"/>
                </a:solidFill>
                <a:effectLst/>
                <a:latin typeface="Courier New" panose="02070309020205020404" pitchFamily="49" charset="0"/>
              </a:rPr>
              <a:t>,</a:t>
            </a:r>
            <a:r>
              <a:rPr kumimoji="0" lang="en-US" altLang="en-US" sz="1200" b="0" i="0" u="none" strike="noStrike" cap="none" normalizeH="0" baseline="0" dirty="0">
                <a:ln>
                  <a:noFill/>
                </a:ln>
                <a:solidFill>
                  <a:srgbClr val="000000"/>
                </a:solidFill>
                <a:effectLst/>
                <a:latin typeface="Courier New" panose="02070309020205020404" pitchFamily="49" charset="0"/>
              </a:rPr>
              <a:t> </a:t>
            </a:r>
            <a:r>
              <a:rPr kumimoji="0" lang="en-US" altLang="en-US" sz="1200" b="0" i="0" u="none" strike="noStrike" cap="none" normalizeH="0" baseline="0" dirty="0">
                <a:ln>
                  <a:noFill/>
                </a:ln>
                <a:solidFill>
                  <a:srgbClr val="006666"/>
                </a:solidFill>
                <a:effectLst/>
                <a:latin typeface="Courier New" panose="02070309020205020404" pitchFamily="49" charset="0"/>
              </a:rPr>
              <a:t>45H</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9" name="Rectangle 18"/>
          <p:cNvSpPr/>
          <p:nvPr/>
        </p:nvSpPr>
        <p:spPr>
          <a:xfrm>
            <a:off x="10308769" y="1263909"/>
            <a:ext cx="1619996" cy="4524315"/>
          </a:xfrm>
          <a:prstGeom prst="rect">
            <a:avLst/>
          </a:prstGeom>
        </p:spPr>
        <p:txBody>
          <a:bodyPr wrap="square">
            <a:spAutoFit/>
          </a:bodyPr>
          <a:lstStyle/>
          <a:p>
            <a:r>
              <a:rPr lang="en-GB" sz="1800" b="1" dirty="0">
                <a:solidFill>
                  <a:srgbClr val="262626"/>
                </a:solidFill>
                <a:latin typeface="Times New Roman" panose="02020603050405020304" pitchFamily="18" charset="0"/>
                <a:cs typeface="Times New Roman" panose="02020603050405020304" pitchFamily="18" charset="0"/>
              </a:rPr>
              <a:t>What is Addressing Mode?</a:t>
            </a:r>
          </a:p>
          <a:p>
            <a:r>
              <a:rPr lang="en-GB" sz="1800" dirty="0">
                <a:solidFill>
                  <a:srgbClr val="3A3A3A"/>
                </a:solidFill>
                <a:latin typeface="Times New Roman" panose="02020603050405020304" pitchFamily="18" charset="0"/>
                <a:cs typeface="Times New Roman" panose="02020603050405020304" pitchFamily="18" charset="0"/>
              </a:rPr>
              <a:t>Addressing modes </a:t>
            </a:r>
            <a:r>
              <a:rPr lang="en-GB" sz="1800" b="1" dirty="0">
                <a:solidFill>
                  <a:srgbClr val="0070C0"/>
                </a:solidFill>
                <a:latin typeface="Times New Roman" panose="02020603050405020304" pitchFamily="18" charset="0"/>
                <a:cs typeface="Times New Roman" panose="02020603050405020304" pitchFamily="18" charset="0"/>
              </a:rPr>
              <a:t>are different ways </a:t>
            </a:r>
            <a:r>
              <a:rPr lang="en-GB" sz="1800" dirty="0">
                <a:solidFill>
                  <a:srgbClr val="3A3A3A"/>
                </a:solidFill>
                <a:latin typeface="Times New Roman" panose="02020603050405020304" pitchFamily="18" charset="0"/>
                <a:cs typeface="Times New Roman" panose="02020603050405020304" pitchFamily="18" charset="0"/>
              </a:rPr>
              <a:t>by </a:t>
            </a:r>
            <a:r>
              <a:rPr lang="en-GB" sz="1800" b="1" dirty="0">
                <a:solidFill>
                  <a:srgbClr val="3A3A3A"/>
                </a:solidFill>
                <a:latin typeface="Times New Roman" panose="02020603050405020304" pitchFamily="18" charset="0"/>
                <a:cs typeface="Times New Roman" panose="02020603050405020304" pitchFamily="18" charset="0"/>
              </a:rPr>
              <a:t>which CPU can access data or operands. </a:t>
            </a:r>
            <a:r>
              <a:rPr lang="en-GB" sz="1800" dirty="0">
                <a:solidFill>
                  <a:srgbClr val="3A3A3A"/>
                </a:solidFill>
                <a:latin typeface="Times New Roman" panose="02020603050405020304" pitchFamily="18" charset="0"/>
                <a:cs typeface="Times New Roman" panose="02020603050405020304" pitchFamily="18" charset="0"/>
              </a:rPr>
              <a:t>They determine how to access a specific memory address.</a:t>
            </a:r>
          </a:p>
        </p:txBody>
      </p:sp>
      <p:sp>
        <p:nvSpPr>
          <p:cNvPr id="20" name="Rectangle 19"/>
          <p:cNvSpPr/>
          <p:nvPr/>
        </p:nvSpPr>
        <p:spPr>
          <a:xfrm>
            <a:off x="3269981" y="5169041"/>
            <a:ext cx="1510350" cy="307777"/>
          </a:xfrm>
          <a:prstGeom prst="rect">
            <a:avLst/>
          </a:prstGeom>
        </p:spPr>
        <p:txBody>
          <a:bodyPr wrap="none">
            <a:spAutoFit/>
          </a:bodyPr>
          <a:lstStyle/>
          <a:p>
            <a:r>
              <a:rPr lang="en-IN" dirty="0">
                <a:solidFill>
                  <a:srgbClr val="3A3A3A"/>
                </a:solidFill>
                <a:latin typeface="Open Sans" panose="020B0606030504020204" pitchFamily="34" charset="0"/>
              </a:rPr>
              <a:t>MOV [BX+5], DX</a:t>
            </a:r>
            <a:endParaRPr lang="en-IN" dirty="0"/>
          </a:p>
        </p:txBody>
      </p:sp>
      <p:sp>
        <p:nvSpPr>
          <p:cNvPr id="21" name="Rectangle 20"/>
          <p:cNvSpPr/>
          <p:nvPr/>
        </p:nvSpPr>
        <p:spPr>
          <a:xfrm>
            <a:off x="6267821" y="6231134"/>
            <a:ext cx="1845377" cy="307777"/>
          </a:xfrm>
          <a:prstGeom prst="rect">
            <a:avLst/>
          </a:prstGeom>
        </p:spPr>
        <p:txBody>
          <a:bodyPr wrap="none">
            <a:spAutoFit/>
          </a:bodyPr>
          <a:lstStyle/>
          <a:p>
            <a:r>
              <a:rPr lang="en-IN" dirty="0">
                <a:solidFill>
                  <a:srgbClr val="3A3A3A"/>
                </a:solidFill>
                <a:latin typeface="Open Sans" panose="020B0606030504020204" pitchFamily="34" charset="0"/>
              </a:rPr>
              <a:t>MOV AX, [BX+SI+20]</a:t>
            </a:r>
            <a:endParaRPr lang="en-IN" dirty="0"/>
          </a:p>
        </p:txBody>
      </p:sp>
    </p:spTree>
    <p:extLst>
      <p:ext uri="{BB962C8B-B14F-4D97-AF65-F5344CB8AC3E}">
        <p14:creationId xmlns:p14="http://schemas.microsoft.com/office/powerpoint/2010/main" val="3357256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84320" y="278440"/>
            <a:ext cx="4932218" cy="582594"/>
          </a:xfrm>
        </p:spPr>
        <p:txBody>
          <a:bodyPr>
            <a:noAutofit/>
          </a:bodyPr>
          <a:lstStyle/>
          <a:p>
            <a:r>
              <a:rPr lang="en-US" b="1" dirty="0">
                <a:solidFill>
                  <a:srgbClr val="2501BF"/>
                </a:solidFill>
                <a:latin typeface="Times New Roman" pitchFamily="18" charset="0"/>
                <a:cs typeface="Times New Roman" pitchFamily="18" charset="0"/>
              </a:rPr>
              <a:t>Addressing Modes</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B1D255F6-5E9B-4902-A228-75B7FFBFA6C9}"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129</a:t>
            </a:fld>
            <a:endParaRPr lang="en-US"/>
          </a:p>
        </p:txBody>
      </p:sp>
      <p:sp>
        <p:nvSpPr>
          <p:cNvPr id="8" name="Footer Placeholder 7"/>
          <p:cNvSpPr>
            <a:spLocks noGrp="1"/>
          </p:cNvSpPr>
          <p:nvPr>
            <p:ph type="ftr" sz="quarter" idx="11"/>
          </p:nvPr>
        </p:nvSpPr>
        <p:spPr>
          <a:xfrm>
            <a:off x="2675669" y="6356349"/>
            <a:ext cx="6648994" cy="365125"/>
          </a:xfrm>
        </p:spPr>
        <p:txBody>
          <a:bodyPr/>
          <a:lstStyle/>
          <a:p>
            <a:pPr>
              <a:defRPr/>
            </a:pPr>
            <a:r>
              <a:rPr lang="en-GB"/>
              <a:t>Unit 1            Microprocessor and Microcontroller_CET2004B         2023-24     S3  </a:t>
            </a:r>
            <a:endParaRPr lang="en-US" dirty="0"/>
          </a:p>
        </p:txBody>
      </p:sp>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71515" y="947998"/>
            <a:ext cx="4310795" cy="307777"/>
          </a:xfrm>
          <a:prstGeom prst="rect">
            <a:avLst/>
          </a:prstGeom>
        </p:spPr>
        <p:txBody>
          <a:bodyPr wrap="none">
            <a:spAutoFit/>
          </a:bodyPr>
          <a:lstStyle/>
          <a:p>
            <a:r>
              <a:rPr lang="en-GB" dirty="0"/>
              <a:t>There are six addressing modes in 8086 processor. </a:t>
            </a:r>
            <a:endParaRPr lang="en-GB" b="1" dirty="0">
              <a:solidFill>
                <a:srgbClr val="0C0C0C"/>
              </a:solidFill>
              <a:latin typeface="Open Sans" panose="020B0606030504020204" pitchFamily="34" charset="0"/>
            </a:endParaRPr>
          </a:p>
        </p:txBody>
      </p:sp>
      <p:sp>
        <p:nvSpPr>
          <p:cNvPr id="24" name="Rectangle 23"/>
          <p:cNvSpPr/>
          <p:nvPr/>
        </p:nvSpPr>
        <p:spPr>
          <a:xfrm>
            <a:off x="1040898" y="4589481"/>
            <a:ext cx="6740948" cy="584775"/>
          </a:xfrm>
          <a:prstGeom prst="rect">
            <a:avLst/>
          </a:prstGeom>
        </p:spPr>
        <p:txBody>
          <a:bodyPr wrap="none">
            <a:spAutoFit/>
          </a:bodyPr>
          <a:lstStyle/>
          <a:p>
            <a:r>
              <a:rPr lang="en-GB" sz="3200" b="1" dirty="0">
                <a:solidFill>
                  <a:srgbClr val="0C0C0C"/>
                </a:solidFill>
                <a:latin typeface="Times New Roman" panose="02020603050405020304" pitchFamily="18" charset="0"/>
                <a:cs typeface="Times New Roman" panose="02020603050405020304" pitchFamily="18" charset="0"/>
              </a:rPr>
              <a:t>6. Indexed Relative Addressing Mode</a:t>
            </a:r>
          </a:p>
        </p:txBody>
      </p:sp>
      <p:sp>
        <p:nvSpPr>
          <p:cNvPr id="25" name="Rectangle 24"/>
          <p:cNvSpPr/>
          <p:nvPr/>
        </p:nvSpPr>
        <p:spPr>
          <a:xfrm>
            <a:off x="1040898" y="3865318"/>
            <a:ext cx="6377067" cy="584775"/>
          </a:xfrm>
          <a:prstGeom prst="rect">
            <a:avLst/>
          </a:prstGeom>
        </p:spPr>
        <p:txBody>
          <a:bodyPr wrap="none">
            <a:spAutoFit/>
          </a:bodyPr>
          <a:lstStyle/>
          <a:p>
            <a:r>
              <a:rPr lang="en-GB" sz="3200" b="1" dirty="0">
                <a:solidFill>
                  <a:srgbClr val="0C0C0C"/>
                </a:solidFill>
                <a:latin typeface="Times New Roman" panose="02020603050405020304" pitchFamily="18" charset="0"/>
                <a:cs typeface="Times New Roman" panose="02020603050405020304" pitchFamily="18" charset="0"/>
              </a:rPr>
              <a:t>5. Based Relative Addressing Mode</a:t>
            </a:r>
          </a:p>
        </p:txBody>
      </p:sp>
      <p:sp>
        <p:nvSpPr>
          <p:cNvPr id="26" name="Rectangle 25"/>
          <p:cNvSpPr/>
          <p:nvPr/>
        </p:nvSpPr>
        <p:spPr>
          <a:xfrm>
            <a:off x="1087977" y="3184444"/>
            <a:ext cx="6764993" cy="584775"/>
          </a:xfrm>
          <a:prstGeom prst="rect">
            <a:avLst/>
          </a:prstGeom>
        </p:spPr>
        <p:txBody>
          <a:bodyPr wrap="none">
            <a:spAutoFit/>
          </a:bodyPr>
          <a:lstStyle/>
          <a:p>
            <a:r>
              <a:rPr lang="en-GB" sz="3200" b="1" dirty="0">
                <a:solidFill>
                  <a:srgbClr val="0C0C0C"/>
                </a:solidFill>
                <a:latin typeface="Times New Roman" panose="02020603050405020304" pitchFamily="18" charset="0"/>
                <a:cs typeface="Times New Roman" panose="02020603050405020304" pitchFamily="18" charset="0"/>
              </a:rPr>
              <a:t>4. Register Indirect Addressing Mode</a:t>
            </a:r>
          </a:p>
        </p:txBody>
      </p:sp>
      <p:sp>
        <p:nvSpPr>
          <p:cNvPr id="27" name="Rectangle 26"/>
          <p:cNvSpPr/>
          <p:nvPr/>
        </p:nvSpPr>
        <p:spPr>
          <a:xfrm>
            <a:off x="1117098" y="2565667"/>
            <a:ext cx="4883068" cy="584775"/>
          </a:xfrm>
          <a:prstGeom prst="rect">
            <a:avLst/>
          </a:prstGeom>
        </p:spPr>
        <p:txBody>
          <a:bodyPr wrap="none">
            <a:spAutoFit/>
          </a:bodyPr>
          <a:lstStyle/>
          <a:p>
            <a:r>
              <a:rPr lang="en-IN" sz="3200" b="1" dirty="0">
                <a:solidFill>
                  <a:srgbClr val="0C0C0C"/>
                </a:solidFill>
                <a:latin typeface="Times New Roman" panose="02020603050405020304" pitchFamily="18" charset="0"/>
                <a:cs typeface="Times New Roman" panose="02020603050405020304" pitchFamily="18" charset="0"/>
              </a:rPr>
              <a:t>3. Direct Addressing Mode</a:t>
            </a:r>
          </a:p>
        </p:txBody>
      </p:sp>
      <p:sp>
        <p:nvSpPr>
          <p:cNvPr id="28" name="Rectangle 27"/>
          <p:cNvSpPr/>
          <p:nvPr/>
        </p:nvSpPr>
        <p:spPr>
          <a:xfrm>
            <a:off x="1080359" y="1925547"/>
            <a:ext cx="5679760" cy="584775"/>
          </a:xfrm>
          <a:prstGeom prst="rect">
            <a:avLst/>
          </a:prstGeom>
        </p:spPr>
        <p:txBody>
          <a:bodyPr wrap="none">
            <a:spAutoFit/>
          </a:bodyPr>
          <a:lstStyle/>
          <a:p>
            <a:r>
              <a:rPr lang="en-IN" sz="3200" b="1" dirty="0">
                <a:solidFill>
                  <a:srgbClr val="0C0C0C"/>
                </a:solidFill>
                <a:latin typeface="Times New Roman" panose="02020603050405020304" pitchFamily="18" charset="0"/>
                <a:cs typeface="Times New Roman" panose="02020603050405020304" pitchFamily="18" charset="0"/>
              </a:rPr>
              <a:t>2. Immediate Addressing Mode</a:t>
            </a:r>
          </a:p>
        </p:txBody>
      </p:sp>
      <p:sp>
        <p:nvSpPr>
          <p:cNvPr id="29" name="Rectangle 28"/>
          <p:cNvSpPr/>
          <p:nvPr/>
        </p:nvSpPr>
        <p:spPr>
          <a:xfrm>
            <a:off x="1072741" y="1348022"/>
            <a:ext cx="5110694" cy="584775"/>
          </a:xfrm>
          <a:prstGeom prst="rect">
            <a:avLst/>
          </a:prstGeom>
        </p:spPr>
        <p:txBody>
          <a:bodyPr wrap="none">
            <a:spAutoFit/>
          </a:bodyPr>
          <a:lstStyle/>
          <a:p>
            <a:r>
              <a:rPr lang="en-IN" sz="3200" b="1" dirty="0">
                <a:solidFill>
                  <a:srgbClr val="0C0C0C"/>
                </a:solidFill>
                <a:latin typeface="Times New Roman" panose="02020603050405020304" pitchFamily="18" charset="0"/>
                <a:cs typeface="Times New Roman" panose="02020603050405020304" pitchFamily="18" charset="0"/>
              </a:rPr>
              <a:t>1. Register addressing mode</a:t>
            </a:r>
          </a:p>
        </p:txBody>
      </p:sp>
    </p:spTree>
    <p:extLst>
      <p:ext uri="{BB962C8B-B14F-4D97-AF65-F5344CB8AC3E}">
        <p14:creationId xmlns:p14="http://schemas.microsoft.com/office/powerpoint/2010/main" val="2257447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362769E-FC87-4EE8-A2F6-70F665A90FFC}"/>
              </a:ext>
            </a:extLst>
          </p:cNvPr>
          <p:cNvSpPr>
            <a:spLocks noGrp="1"/>
          </p:cNvSpPr>
          <p:nvPr>
            <p:ph type="dt" idx="10"/>
          </p:nvPr>
        </p:nvSpPr>
        <p:spPr/>
        <p:txBody>
          <a:bodyPr/>
          <a:lstStyle/>
          <a:p>
            <a:fld id="{3F225914-E035-4B4A-ABA9-F1D19BDA9860}" type="datetime1">
              <a:rPr lang="en-US" smtClean="0"/>
              <a:t>9/10/2023</a:t>
            </a:fld>
            <a:endParaRPr lang="en-US"/>
          </a:p>
        </p:txBody>
      </p:sp>
      <p:sp>
        <p:nvSpPr>
          <p:cNvPr id="5" name="Footer Placeholder 4">
            <a:extLst>
              <a:ext uri="{FF2B5EF4-FFF2-40B4-BE49-F238E27FC236}">
                <a16:creationId xmlns:a16="http://schemas.microsoft.com/office/drawing/2014/main" id="{D0C6758C-32E8-4842-B1EA-3F195548673C}"/>
              </a:ext>
            </a:extLst>
          </p:cNvPr>
          <p:cNvSpPr>
            <a:spLocks noGrp="1"/>
          </p:cNvSpPr>
          <p:nvPr>
            <p:ph type="ftr" idx="11"/>
          </p:nvPr>
        </p:nvSpPr>
        <p:spPr/>
        <p:txBody>
          <a:bodyPr/>
          <a:lstStyle/>
          <a:p>
            <a:r>
              <a:rPr lang="en-GB"/>
              <a:t>Unit 1            Microprocessor and Microcontroller_CET2004B         2023-24     S3  </a:t>
            </a:r>
          </a:p>
        </p:txBody>
      </p:sp>
      <p:sp>
        <p:nvSpPr>
          <p:cNvPr id="6" name="Slide Number Placeholder 5">
            <a:extLst>
              <a:ext uri="{FF2B5EF4-FFF2-40B4-BE49-F238E27FC236}">
                <a16:creationId xmlns:a16="http://schemas.microsoft.com/office/drawing/2014/main" id="{95B147A6-B277-4A73-B9F5-315E556480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3" name="Picture 2">
            <a:extLst>
              <a:ext uri="{FF2B5EF4-FFF2-40B4-BE49-F238E27FC236}">
                <a16:creationId xmlns:a16="http://schemas.microsoft.com/office/drawing/2014/main" id="{BE7F1AA8-C743-4FCD-A656-A67AE3FE371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contrast="6000"/>
                    </a14:imgEffect>
                  </a14:imgLayer>
                </a14:imgProps>
              </a:ext>
            </a:extLst>
          </a:blip>
          <a:stretch>
            <a:fillRect/>
          </a:stretch>
        </p:blipFill>
        <p:spPr>
          <a:xfrm>
            <a:off x="2153266" y="336293"/>
            <a:ext cx="8303340" cy="5865376"/>
          </a:xfrm>
          <a:prstGeom prst="rect">
            <a:avLst/>
          </a:prstGeom>
        </p:spPr>
      </p:pic>
    </p:spTree>
    <p:extLst>
      <p:ext uri="{BB962C8B-B14F-4D97-AF65-F5344CB8AC3E}">
        <p14:creationId xmlns:p14="http://schemas.microsoft.com/office/powerpoint/2010/main" val="5911220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537C-48AC-478D-9009-B4674CA3CB38}"/>
              </a:ext>
            </a:extLst>
          </p:cNvPr>
          <p:cNvSpPr>
            <a:spLocks noGrp="1"/>
          </p:cNvSpPr>
          <p:nvPr>
            <p:ph type="title"/>
          </p:nvPr>
        </p:nvSpPr>
        <p:spPr>
          <a:xfrm>
            <a:off x="838200" y="365125"/>
            <a:ext cx="10515600" cy="571785"/>
          </a:xfrm>
        </p:spPr>
        <p:txBody>
          <a:bodyPr>
            <a:normAutofit fontScale="90000"/>
          </a:bodyPr>
          <a:lstStyle/>
          <a:p>
            <a:pPr algn="ctr"/>
            <a:r>
              <a:rPr lang="en-US" sz="4000" b="1" dirty="0">
                <a:solidFill>
                  <a:srgbClr val="2501BF"/>
                </a:solidFill>
                <a:latin typeface="Times New Roman" pitchFamily="18" charset="0"/>
                <a:cs typeface="Times New Roman" pitchFamily="18" charset="0"/>
              </a:rPr>
              <a:t>Addressing Mode with Example </a:t>
            </a:r>
            <a:endParaRPr lang="en-IN" sz="4000" b="1" dirty="0">
              <a:solidFill>
                <a:srgbClr val="2501BF"/>
              </a:solidFill>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C15DFB11-1ACC-47D6-BD35-ACD042BF6606}"/>
              </a:ext>
            </a:extLst>
          </p:cNvPr>
          <p:cNvSpPr>
            <a:spLocks noGrp="1"/>
          </p:cNvSpPr>
          <p:nvPr>
            <p:ph type="dt" sz="half" idx="10"/>
          </p:nvPr>
        </p:nvSpPr>
        <p:spPr/>
        <p:txBody>
          <a:bodyPr/>
          <a:lstStyle/>
          <a:p>
            <a:pPr>
              <a:defRPr/>
            </a:pPr>
            <a:fld id="{A601B96D-EBBC-42FA-AFD6-2BD5215D0FFE}" type="datetime1">
              <a:rPr lang="en-US" smtClean="0"/>
              <a:t>9/10/2023</a:t>
            </a:fld>
            <a:endParaRPr lang="en-US"/>
          </a:p>
        </p:txBody>
      </p:sp>
      <p:sp>
        <p:nvSpPr>
          <p:cNvPr id="5" name="Footer Placeholder 4">
            <a:extLst>
              <a:ext uri="{FF2B5EF4-FFF2-40B4-BE49-F238E27FC236}">
                <a16:creationId xmlns:a16="http://schemas.microsoft.com/office/drawing/2014/main" id="{764CC0D4-AE34-48E3-A1F8-823BB82FCAEB}"/>
              </a:ext>
            </a:extLst>
          </p:cNvPr>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a:extLst>
              <a:ext uri="{FF2B5EF4-FFF2-40B4-BE49-F238E27FC236}">
                <a16:creationId xmlns:a16="http://schemas.microsoft.com/office/drawing/2014/main" id="{CDE5DDB3-598A-4B6C-A4DA-8FCAD444A76D}"/>
              </a:ext>
            </a:extLst>
          </p:cNvPr>
          <p:cNvSpPr>
            <a:spLocks noGrp="1"/>
          </p:cNvSpPr>
          <p:nvPr>
            <p:ph type="sldNum" sz="quarter" idx="12"/>
          </p:nvPr>
        </p:nvSpPr>
        <p:spPr/>
        <p:txBody>
          <a:bodyPr/>
          <a:lstStyle/>
          <a:p>
            <a:pPr>
              <a:defRPr/>
            </a:pPr>
            <a:fld id="{86E3E4F9-1BBA-46FB-A770-05CF0AA7799E}" type="slidenum">
              <a:rPr lang="en-US" smtClean="0"/>
              <a:pPr>
                <a:defRPr/>
              </a:pPr>
              <a:t>130</a:t>
            </a:fld>
            <a:endParaRPr lang="en-US"/>
          </a:p>
        </p:txBody>
      </p:sp>
      <p:pic>
        <p:nvPicPr>
          <p:cNvPr id="7" name="Picture 6">
            <a:extLst>
              <a:ext uri="{FF2B5EF4-FFF2-40B4-BE49-F238E27FC236}">
                <a16:creationId xmlns:a16="http://schemas.microsoft.com/office/drawing/2014/main" id="{DA395FE5-0100-4FA8-8E79-A3BC633DA840}"/>
              </a:ext>
            </a:extLst>
          </p:cNvPr>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pic>
        <p:nvPicPr>
          <p:cNvPr id="8" name="Google Shape;1183;p90">
            <a:extLst>
              <a:ext uri="{FF2B5EF4-FFF2-40B4-BE49-F238E27FC236}">
                <a16:creationId xmlns:a16="http://schemas.microsoft.com/office/drawing/2014/main" id="{58F785A6-31A5-435F-828C-B4EF1E5AE1D1}"/>
              </a:ext>
            </a:extLst>
          </p:cNvPr>
          <p:cNvPicPr preferRelativeResize="0">
            <a:picLocks noGrp="1"/>
          </p:cNvPicPr>
          <p:nvPr>
            <p:ph idx="1"/>
          </p:nvPr>
        </p:nvPicPr>
        <p:blipFill rotWithShape="1">
          <a:blip r:embed="rId3">
            <a:alphaModFix/>
          </a:blip>
          <a:srcRect/>
          <a:stretch/>
        </p:blipFill>
        <p:spPr>
          <a:xfrm>
            <a:off x="944560" y="1028303"/>
            <a:ext cx="10916514" cy="5143898"/>
          </a:xfrm>
          <a:prstGeom prst="rect">
            <a:avLst/>
          </a:prstGeom>
          <a:noFill/>
          <a:ln w="57150">
            <a:solidFill>
              <a:schemeClr val="accent2">
                <a:lumMod val="75000"/>
              </a:schemeClr>
            </a:solidFill>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3920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537C-48AC-478D-9009-B4674CA3CB38}"/>
              </a:ext>
            </a:extLst>
          </p:cNvPr>
          <p:cNvSpPr>
            <a:spLocks noGrp="1"/>
          </p:cNvSpPr>
          <p:nvPr>
            <p:ph type="title"/>
          </p:nvPr>
        </p:nvSpPr>
        <p:spPr>
          <a:xfrm>
            <a:off x="838200" y="365125"/>
            <a:ext cx="10515600" cy="571785"/>
          </a:xfrm>
        </p:spPr>
        <p:txBody>
          <a:bodyPr>
            <a:normAutofit fontScale="90000"/>
          </a:bodyPr>
          <a:lstStyle/>
          <a:p>
            <a:pPr algn="ctr"/>
            <a:r>
              <a:rPr lang="en-US" sz="4400" b="1" dirty="0">
                <a:solidFill>
                  <a:srgbClr val="2501BF"/>
                </a:solidFill>
                <a:latin typeface="Times New Roman" pitchFamily="18" charset="0"/>
                <a:cs typeface="Times New Roman" pitchFamily="18" charset="0"/>
              </a:rPr>
              <a:t>Addressing mode with example </a:t>
            </a:r>
            <a:endParaRPr lang="en-IN" dirty="0"/>
          </a:p>
        </p:txBody>
      </p:sp>
      <p:sp>
        <p:nvSpPr>
          <p:cNvPr id="4" name="Date Placeholder 3">
            <a:extLst>
              <a:ext uri="{FF2B5EF4-FFF2-40B4-BE49-F238E27FC236}">
                <a16:creationId xmlns:a16="http://schemas.microsoft.com/office/drawing/2014/main" id="{C15DFB11-1ACC-47D6-BD35-ACD042BF6606}"/>
              </a:ext>
            </a:extLst>
          </p:cNvPr>
          <p:cNvSpPr>
            <a:spLocks noGrp="1"/>
          </p:cNvSpPr>
          <p:nvPr>
            <p:ph type="dt" sz="half" idx="10"/>
          </p:nvPr>
        </p:nvSpPr>
        <p:spPr/>
        <p:txBody>
          <a:bodyPr/>
          <a:lstStyle/>
          <a:p>
            <a:pPr>
              <a:defRPr/>
            </a:pPr>
            <a:fld id="{9D5CA027-15E5-4E67-870D-B4FDE9F8C7F9}" type="datetime1">
              <a:rPr lang="en-US" smtClean="0"/>
              <a:t>9/10/2023</a:t>
            </a:fld>
            <a:endParaRPr lang="en-US"/>
          </a:p>
        </p:txBody>
      </p:sp>
      <p:sp>
        <p:nvSpPr>
          <p:cNvPr id="5" name="Footer Placeholder 4">
            <a:extLst>
              <a:ext uri="{FF2B5EF4-FFF2-40B4-BE49-F238E27FC236}">
                <a16:creationId xmlns:a16="http://schemas.microsoft.com/office/drawing/2014/main" id="{764CC0D4-AE34-48E3-A1F8-823BB82FCAEB}"/>
              </a:ext>
            </a:extLst>
          </p:cNvPr>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a:extLst>
              <a:ext uri="{FF2B5EF4-FFF2-40B4-BE49-F238E27FC236}">
                <a16:creationId xmlns:a16="http://schemas.microsoft.com/office/drawing/2014/main" id="{CDE5DDB3-598A-4B6C-A4DA-8FCAD444A76D}"/>
              </a:ext>
            </a:extLst>
          </p:cNvPr>
          <p:cNvSpPr>
            <a:spLocks noGrp="1"/>
          </p:cNvSpPr>
          <p:nvPr>
            <p:ph type="sldNum" sz="quarter" idx="12"/>
          </p:nvPr>
        </p:nvSpPr>
        <p:spPr/>
        <p:txBody>
          <a:bodyPr/>
          <a:lstStyle/>
          <a:p>
            <a:pPr>
              <a:defRPr/>
            </a:pPr>
            <a:fld id="{86E3E4F9-1BBA-46FB-A770-05CF0AA7799E}" type="slidenum">
              <a:rPr lang="en-US" smtClean="0"/>
              <a:pPr>
                <a:defRPr/>
              </a:pPr>
              <a:t>131</a:t>
            </a:fld>
            <a:endParaRPr lang="en-US"/>
          </a:p>
        </p:txBody>
      </p:sp>
      <p:pic>
        <p:nvPicPr>
          <p:cNvPr id="7" name="Picture 6">
            <a:extLst>
              <a:ext uri="{FF2B5EF4-FFF2-40B4-BE49-F238E27FC236}">
                <a16:creationId xmlns:a16="http://schemas.microsoft.com/office/drawing/2014/main" id="{DA395FE5-0100-4FA8-8E79-A3BC633DA840}"/>
              </a:ext>
            </a:extLst>
          </p:cNvPr>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pic>
        <p:nvPicPr>
          <p:cNvPr id="8" name="Google Shape;1194;p91">
            <a:extLst>
              <a:ext uri="{FF2B5EF4-FFF2-40B4-BE49-F238E27FC236}">
                <a16:creationId xmlns:a16="http://schemas.microsoft.com/office/drawing/2014/main" id="{C014A7ED-4B4C-4190-BB9D-790388C69BD0}"/>
              </a:ext>
            </a:extLst>
          </p:cNvPr>
          <p:cNvPicPr preferRelativeResize="0">
            <a:picLocks noGrp="1"/>
          </p:cNvPicPr>
          <p:nvPr>
            <p:ph idx="1"/>
          </p:nvPr>
        </p:nvPicPr>
        <p:blipFill rotWithShape="1">
          <a:blip r:embed="rId3">
            <a:alphaModFix/>
          </a:blip>
          <a:srcRect/>
          <a:stretch/>
        </p:blipFill>
        <p:spPr>
          <a:xfrm>
            <a:off x="923924" y="1020762"/>
            <a:ext cx="10182225" cy="5518150"/>
          </a:xfrm>
          <a:prstGeom prst="rect">
            <a:avLst/>
          </a:prstGeom>
          <a:noFill/>
          <a:ln w="38100">
            <a:solidFill>
              <a:srgbClr val="7030A0"/>
            </a:solidFill>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1825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84320" y="278440"/>
            <a:ext cx="4932218" cy="582594"/>
          </a:xfrm>
        </p:spPr>
        <p:txBody>
          <a:bodyPr>
            <a:noAutofit/>
          </a:bodyPr>
          <a:lstStyle/>
          <a:p>
            <a:r>
              <a:rPr lang="en-US" b="1" dirty="0">
                <a:solidFill>
                  <a:srgbClr val="2501BF"/>
                </a:solidFill>
                <a:latin typeface="Times New Roman" pitchFamily="18" charset="0"/>
                <a:cs typeface="Times New Roman" pitchFamily="18" charset="0"/>
              </a:rPr>
              <a:t>Addressing Modes</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BB2A2677-31F8-4EF0-8145-F09268939841}"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132</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9" name="Content Placeholder 8">
            <a:extLst>
              <a:ext uri="{FF2B5EF4-FFF2-40B4-BE49-F238E27FC236}">
                <a16:creationId xmlns:a16="http://schemas.microsoft.com/office/drawing/2014/main" id="{CA4AAC1E-0FD6-4924-B4D7-B141FAAC1DE8}"/>
              </a:ext>
            </a:extLst>
          </p:cNvPr>
          <p:cNvSpPr>
            <a:spLocks noGrp="1"/>
          </p:cNvSpPr>
          <p:nvPr>
            <p:ph idx="1"/>
          </p:nvPr>
        </p:nvSpPr>
        <p:spPr>
          <a:xfrm>
            <a:off x="838200" y="1049740"/>
            <a:ext cx="11341418" cy="5240661"/>
          </a:xfrm>
          <a:ln w="57150">
            <a:solidFill>
              <a:srgbClr val="92D050"/>
            </a:solidFill>
          </a:ln>
        </p:spPr>
        <p:txBody>
          <a:bodyPr/>
          <a:lstStyle/>
          <a:p>
            <a:r>
              <a:rPr lang="en-US" b="1" dirty="0">
                <a:solidFill>
                  <a:schemeClr val="accent6">
                    <a:lumMod val="75000"/>
                  </a:schemeClr>
                </a:solidFill>
                <a:latin typeface="Times New Roman" panose="02020603050405020304" pitchFamily="18" charset="0"/>
                <a:cs typeface="Times New Roman" panose="02020603050405020304" pitchFamily="18" charset="0"/>
              </a:rPr>
              <a:t>Register Mode – </a:t>
            </a:r>
            <a:r>
              <a:rPr lang="en-US" sz="2600" b="1" dirty="0">
                <a:solidFill>
                  <a:schemeClr val="accent2"/>
                </a:solidFill>
                <a:latin typeface="Times New Roman" panose="02020603050405020304" pitchFamily="18" charset="0"/>
                <a:cs typeface="Times New Roman" panose="02020603050405020304" pitchFamily="18" charset="0"/>
              </a:rPr>
              <a:t>operand is located in one of the general purpose register </a:t>
            </a:r>
          </a:p>
          <a:p>
            <a:pPr lvl="1"/>
            <a:r>
              <a:rPr lang="en-US" b="1" dirty="0">
                <a:solidFill>
                  <a:srgbClr val="C00000"/>
                </a:solidFill>
                <a:latin typeface="Times New Roman" panose="02020603050405020304" pitchFamily="18" charset="0"/>
                <a:cs typeface="Times New Roman" panose="02020603050405020304" pitchFamily="18" charset="0"/>
              </a:rPr>
              <a:t>Ex – MOV EAX, EBX</a:t>
            </a:r>
          </a:p>
          <a:p>
            <a:r>
              <a:rPr lang="en-US" b="1" dirty="0">
                <a:solidFill>
                  <a:schemeClr val="accent5"/>
                </a:solidFill>
                <a:latin typeface="Times New Roman" panose="02020603050405020304" pitchFamily="18" charset="0"/>
                <a:cs typeface="Times New Roman" panose="02020603050405020304" pitchFamily="18" charset="0"/>
              </a:rPr>
              <a:t>Immediate Mode- operand is included in instruction itself.</a:t>
            </a:r>
          </a:p>
          <a:p>
            <a:pPr lvl="1"/>
            <a:r>
              <a:rPr lang="en-US" b="1" dirty="0">
                <a:solidFill>
                  <a:schemeClr val="accent5"/>
                </a:solidFill>
                <a:latin typeface="Times New Roman" panose="02020603050405020304" pitchFamily="18" charset="0"/>
                <a:cs typeface="Times New Roman" panose="02020603050405020304" pitchFamily="18" charset="0"/>
              </a:rPr>
              <a:t>Ex – SHL Pattern, 2   or</a:t>
            </a:r>
          </a:p>
          <a:p>
            <a:r>
              <a:rPr lang="en-US" b="1" dirty="0">
                <a:solidFill>
                  <a:srgbClr val="C00000"/>
                </a:solidFill>
                <a:latin typeface="Times New Roman" panose="02020603050405020304" pitchFamily="18" charset="0"/>
                <a:cs typeface="Times New Roman" panose="02020603050405020304" pitchFamily="18" charset="0"/>
              </a:rPr>
              <a:t>Memory Mode need </a:t>
            </a:r>
            <a:r>
              <a:rPr lang="en-US" b="1" dirty="0">
                <a:latin typeface="Times New Roman" panose="02020603050405020304" pitchFamily="18" charset="0"/>
                <a:cs typeface="Times New Roman" panose="02020603050405020304" pitchFamily="18" charset="0"/>
              </a:rPr>
              <a:t>effective address calculations. </a:t>
            </a:r>
          </a:p>
          <a:p>
            <a:r>
              <a:rPr lang="en-US" b="1" dirty="0">
                <a:solidFill>
                  <a:srgbClr val="92D05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EA =</a:t>
            </a:r>
            <a:r>
              <a:rPr lang="en-US" b="1" dirty="0">
                <a:solidFill>
                  <a:srgbClr val="92D050"/>
                </a:solidFill>
                <a:latin typeface="Times New Roman" panose="02020603050405020304" pitchFamily="18" charset="0"/>
                <a:cs typeface="Times New Roman" panose="02020603050405020304" pitchFamily="18" charset="0"/>
              </a:rPr>
              <a:t> Base </a:t>
            </a:r>
            <a:r>
              <a:rPr lang="en-US" b="1" dirty="0">
                <a:latin typeface="Times New Roman" panose="02020603050405020304" pitchFamily="18" charset="0"/>
                <a:cs typeface="Times New Roman" panose="02020603050405020304" pitchFamily="18" charset="0"/>
              </a:rPr>
              <a:t>+</a:t>
            </a:r>
            <a:r>
              <a:rPr lang="en-US" b="1" dirty="0">
                <a:solidFill>
                  <a:srgbClr val="92D050"/>
                </a:solidFill>
                <a:latin typeface="Times New Roman" panose="02020603050405020304" pitchFamily="18" charset="0"/>
                <a:cs typeface="Times New Roman" panose="02020603050405020304" pitchFamily="18" charset="0"/>
              </a:rPr>
              <a:t> (Index*Scaling)</a:t>
            </a:r>
            <a:r>
              <a:rPr lang="en-US" b="1" dirty="0">
                <a:latin typeface="Times New Roman" panose="02020603050405020304" pitchFamily="18" charset="0"/>
                <a:cs typeface="Times New Roman" panose="02020603050405020304" pitchFamily="18" charset="0"/>
              </a:rPr>
              <a:t>+</a:t>
            </a:r>
            <a:r>
              <a:rPr lang="en-US" b="1" dirty="0">
                <a:solidFill>
                  <a:srgbClr val="92D050"/>
                </a:solidFill>
                <a:latin typeface="Times New Roman" panose="02020603050405020304" pitchFamily="18" charset="0"/>
                <a:cs typeface="Times New Roman" panose="02020603050405020304" pitchFamily="18" charset="0"/>
              </a:rPr>
              <a:t> Displacement</a:t>
            </a:r>
            <a:endParaRPr lang="en-IN" b="1" dirty="0">
              <a:solidFill>
                <a:srgbClr val="92D05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42E4790-819F-4C4A-87CE-8ABCD12014BB}"/>
              </a:ext>
            </a:extLst>
          </p:cNvPr>
          <p:cNvPicPr>
            <a:picLocks noChangeAspect="1"/>
          </p:cNvPicPr>
          <p:nvPr/>
        </p:nvPicPr>
        <p:blipFill>
          <a:blip r:embed="rId3"/>
          <a:stretch>
            <a:fillRect/>
          </a:stretch>
        </p:blipFill>
        <p:spPr>
          <a:xfrm>
            <a:off x="1965726" y="4219303"/>
            <a:ext cx="6991350" cy="1965961"/>
          </a:xfrm>
          <a:prstGeom prst="rect">
            <a:avLst/>
          </a:prstGeom>
          <a:ln w="38100">
            <a:solidFill>
              <a:schemeClr val="tx1"/>
            </a:solidFill>
          </a:ln>
        </p:spPr>
      </p:pic>
      <p:cxnSp>
        <p:nvCxnSpPr>
          <p:cNvPr id="10" name="Straight Connector 9"/>
          <p:cNvCxnSpPr/>
          <p:nvPr/>
        </p:nvCxnSpPr>
        <p:spPr>
          <a:xfrm flipV="1">
            <a:off x="-10316" y="896539"/>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69413"/>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26126"/>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77338"/>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0316" y="909602"/>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46051" y="6382476"/>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6" name="Straight Connector 15"/>
          <p:cNvCxnSpPr/>
          <p:nvPr/>
        </p:nvCxnSpPr>
        <p:spPr>
          <a:xfrm flipH="1">
            <a:off x="773905" y="39189"/>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316" y="6290401"/>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Rectangle 1"/>
          <p:cNvSpPr>
            <a:spLocks noChangeArrowheads="1"/>
          </p:cNvSpPr>
          <p:nvPr/>
        </p:nvSpPr>
        <p:spPr bwMode="auto">
          <a:xfrm>
            <a:off x="4926104" y="2479985"/>
            <a:ext cx="3117668" cy="30907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rPr>
              <a:t>MOV AX</a:t>
            </a:r>
            <a:r>
              <a:rPr kumimoji="0" lang="en-US" altLang="en-US" sz="2000" b="0" i="0" u="none" strike="noStrike" cap="none" normalizeH="0" baseline="0" dirty="0">
                <a:ln>
                  <a:noFill/>
                </a:ln>
                <a:solidFill>
                  <a:srgbClr val="666600"/>
                </a:solidFill>
                <a:effectLst/>
                <a:latin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rPr>
              <a:t> </a:t>
            </a:r>
            <a:r>
              <a:rPr kumimoji="0" lang="en-US" altLang="en-US" sz="2000" b="0" i="0" u="none" strike="noStrike" cap="none" normalizeH="0" baseline="0" dirty="0">
                <a:ln>
                  <a:noFill/>
                </a:ln>
                <a:solidFill>
                  <a:srgbClr val="006666"/>
                </a:solidFill>
                <a:effectLst/>
                <a:latin typeface="Courier New" panose="02070309020205020404" pitchFamily="49" charset="0"/>
              </a:rPr>
              <a:t>45H</a:t>
            </a:r>
            <a:r>
              <a:rPr kumimoji="0" lang="en-US" altLang="en-US" sz="20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26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33391" y="120756"/>
            <a:ext cx="7768701" cy="582594"/>
          </a:xfrm>
        </p:spPr>
        <p:txBody>
          <a:bodyPr>
            <a:noAutofit/>
          </a:bodyPr>
          <a:lstStyle/>
          <a:p>
            <a:r>
              <a:rPr lang="en-US" sz="5400" b="1" dirty="0">
                <a:solidFill>
                  <a:srgbClr val="002060"/>
                </a:solidFill>
                <a:latin typeface="Times New Roman" pitchFamily="18" charset="0"/>
                <a:cs typeface="Times New Roman" pitchFamily="18" charset="0"/>
              </a:rPr>
              <a:t>Few</a:t>
            </a:r>
            <a:r>
              <a:rPr lang="en-US" sz="5400" b="1" dirty="0">
                <a:solidFill>
                  <a:srgbClr val="2501BF"/>
                </a:solidFill>
                <a:latin typeface="Times New Roman" pitchFamily="18" charset="0"/>
                <a:cs typeface="Times New Roman" pitchFamily="18" charset="0"/>
              </a:rPr>
              <a:t> Important Rules</a:t>
            </a:r>
            <a:endParaRPr lang="en-IN" sz="5400"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45A6F223-43F8-47AB-9B4C-BC2FACEA9507}"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133</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9" name="Content Placeholder 8">
            <a:extLst>
              <a:ext uri="{FF2B5EF4-FFF2-40B4-BE49-F238E27FC236}">
                <a16:creationId xmlns:a16="http://schemas.microsoft.com/office/drawing/2014/main" id="{CA4AAC1E-0FD6-4924-B4D7-B141FAAC1DE8}"/>
              </a:ext>
            </a:extLst>
          </p:cNvPr>
          <p:cNvSpPr>
            <a:spLocks noGrp="1"/>
          </p:cNvSpPr>
          <p:nvPr>
            <p:ph idx="1"/>
          </p:nvPr>
        </p:nvSpPr>
        <p:spPr>
          <a:xfrm>
            <a:off x="838199" y="861034"/>
            <a:ext cx="11205755" cy="5299730"/>
          </a:xfrm>
          <a:ln w="38100">
            <a:solidFill>
              <a:schemeClr val="accent2">
                <a:lumMod val="75000"/>
              </a:schemeClr>
            </a:solidFill>
          </a:ln>
        </p:spPr>
        <p:txBody>
          <a:bodyPr>
            <a:noAutofit/>
          </a:bodyPr>
          <a:lstStyle/>
          <a:p>
            <a:pPr algn="just"/>
            <a:r>
              <a:rPr lang="en-US" sz="3300" dirty="0">
                <a:latin typeface="Times New Roman" panose="02020603050405020304" pitchFamily="18" charset="0"/>
                <a:cs typeface="Times New Roman" panose="02020603050405020304" pitchFamily="18" charset="0"/>
              </a:rPr>
              <a:t>The </a:t>
            </a:r>
            <a:r>
              <a:rPr lang="en-US" sz="3300" dirty="0">
                <a:solidFill>
                  <a:srgbClr val="C00000"/>
                </a:solidFill>
                <a:latin typeface="Times New Roman" panose="02020603050405020304" pitchFamily="18" charset="0"/>
                <a:cs typeface="Times New Roman" panose="02020603050405020304" pitchFamily="18" charset="0"/>
              </a:rPr>
              <a:t>ESP</a:t>
            </a:r>
            <a:r>
              <a:rPr lang="en-US" sz="3300" dirty="0">
                <a:latin typeface="Times New Roman" panose="02020603050405020304" pitchFamily="18" charset="0"/>
                <a:cs typeface="Times New Roman" panose="02020603050405020304" pitchFamily="18" charset="0"/>
              </a:rPr>
              <a:t> register </a:t>
            </a:r>
            <a:r>
              <a:rPr lang="en-US" sz="3300" b="1" dirty="0">
                <a:latin typeface="Times New Roman" panose="02020603050405020304" pitchFamily="18" charset="0"/>
                <a:cs typeface="Times New Roman" panose="02020603050405020304" pitchFamily="18" charset="0"/>
              </a:rPr>
              <a:t>cannot</a:t>
            </a:r>
            <a:r>
              <a:rPr lang="en-US" sz="3300" dirty="0">
                <a:latin typeface="Times New Roman" panose="02020603050405020304" pitchFamily="18" charset="0"/>
                <a:cs typeface="Times New Roman" panose="02020603050405020304" pitchFamily="18" charset="0"/>
              </a:rPr>
              <a:t> be used as an </a:t>
            </a:r>
            <a:r>
              <a:rPr lang="en-US" sz="3300" b="1" dirty="0">
                <a:solidFill>
                  <a:srgbClr val="C00000"/>
                </a:solidFill>
                <a:latin typeface="Times New Roman" panose="02020603050405020304" pitchFamily="18" charset="0"/>
                <a:cs typeface="Times New Roman" panose="02020603050405020304" pitchFamily="18" charset="0"/>
              </a:rPr>
              <a:t>index register.</a:t>
            </a:r>
          </a:p>
          <a:p>
            <a:pPr algn="just"/>
            <a:r>
              <a:rPr lang="en-US" sz="3300" dirty="0">
                <a:latin typeface="Times New Roman" panose="02020603050405020304" pitchFamily="18" charset="0"/>
                <a:cs typeface="Times New Roman" panose="02020603050405020304" pitchFamily="18" charset="0"/>
              </a:rPr>
              <a:t>When the </a:t>
            </a:r>
            <a:r>
              <a:rPr lang="en-US" sz="3300" b="1" dirty="0">
                <a:solidFill>
                  <a:srgbClr val="C00000"/>
                </a:solidFill>
                <a:latin typeface="Times New Roman" panose="02020603050405020304" pitchFamily="18" charset="0"/>
                <a:cs typeface="Times New Roman" panose="02020603050405020304" pitchFamily="18" charset="0"/>
              </a:rPr>
              <a:t>ESP or EBP </a:t>
            </a:r>
            <a:r>
              <a:rPr lang="en-US" sz="3300" dirty="0">
                <a:latin typeface="Times New Roman" panose="02020603050405020304" pitchFamily="18" charset="0"/>
                <a:cs typeface="Times New Roman" panose="02020603050405020304" pitchFamily="18" charset="0"/>
              </a:rPr>
              <a:t>register is used as </a:t>
            </a:r>
            <a:r>
              <a:rPr lang="en-US" sz="3300" b="1" dirty="0">
                <a:latin typeface="Times New Roman" panose="02020603050405020304" pitchFamily="18" charset="0"/>
                <a:cs typeface="Times New Roman" panose="02020603050405020304" pitchFamily="18" charset="0"/>
              </a:rPr>
              <a:t>the base</a:t>
            </a:r>
            <a:r>
              <a:rPr lang="en-US" sz="3300" dirty="0">
                <a:latin typeface="Times New Roman" panose="02020603050405020304" pitchFamily="18" charset="0"/>
                <a:cs typeface="Times New Roman" panose="02020603050405020304" pitchFamily="18" charset="0"/>
              </a:rPr>
              <a:t>, the </a:t>
            </a:r>
            <a:r>
              <a:rPr lang="en-US" sz="3300" b="1" dirty="0">
                <a:solidFill>
                  <a:srgbClr val="002060"/>
                </a:solidFill>
                <a:latin typeface="Times New Roman" panose="02020603050405020304" pitchFamily="18" charset="0"/>
                <a:cs typeface="Times New Roman" panose="02020603050405020304" pitchFamily="18" charset="0"/>
              </a:rPr>
              <a:t>SS segment is the default selection</a:t>
            </a:r>
            <a:r>
              <a:rPr lang="en-US" sz="3300" dirty="0">
                <a:latin typeface="Times New Roman" panose="02020603050405020304" pitchFamily="18" charset="0"/>
                <a:cs typeface="Times New Roman" panose="02020603050405020304" pitchFamily="18" charset="0"/>
              </a:rPr>
              <a:t>. In all other cases, the </a:t>
            </a:r>
            <a:r>
              <a:rPr lang="en-US" sz="3300" b="1" dirty="0">
                <a:latin typeface="Times New Roman" panose="02020603050405020304" pitchFamily="18" charset="0"/>
                <a:cs typeface="Times New Roman" panose="02020603050405020304" pitchFamily="18" charset="0"/>
              </a:rPr>
              <a:t>DS segment </a:t>
            </a:r>
            <a:r>
              <a:rPr lang="en-US" sz="3300" dirty="0">
                <a:latin typeface="Times New Roman" panose="02020603050405020304" pitchFamily="18" charset="0"/>
                <a:cs typeface="Times New Roman" panose="02020603050405020304" pitchFamily="18" charset="0"/>
              </a:rPr>
              <a:t>is the default selection.</a:t>
            </a:r>
          </a:p>
          <a:p>
            <a:pPr algn="just"/>
            <a:r>
              <a:rPr lang="en-US" sz="3300" dirty="0">
                <a:solidFill>
                  <a:schemeClr val="accent6"/>
                </a:solidFill>
                <a:latin typeface="Times New Roman" panose="02020603050405020304" pitchFamily="18" charset="0"/>
                <a:cs typeface="Times New Roman" panose="02020603050405020304" pitchFamily="18" charset="0"/>
              </a:rPr>
              <a:t>The </a:t>
            </a:r>
            <a:r>
              <a:rPr lang="en-US" sz="3300" b="1" dirty="0">
                <a:solidFill>
                  <a:srgbClr val="002060"/>
                </a:solidFill>
                <a:latin typeface="Times New Roman" panose="02020603050405020304" pitchFamily="18" charset="0"/>
                <a:cs typeface="Times New Roman" panose="02020603050405020304" pitchFamily="18" charset="0"/>
              </a:rPr>
              <a:t>base, index, and displacement </a:t>
            </a:r>
            <a:r>
              <a:rPr lang="en-US" sz="3300" dirty="0">
                <a:solidFill>
                  <a:schemeClr val="accent6"/>
                </a:solidFill>
                <a:latin typeface="Times New Roman" panose="02020603050405020304" pitchFamily="18" charset="0"/>
                <a:cs typeface="Times New Roman" panose="02020603050405020304" pitchFamily="18" charset="0"/>
              </a:rPr>
              <a:t>components can be used in any combination; any of these components can be null. </a:t>
            </a:r>
            <a:r>
              <a:rPr lang="en-US" sz="3300" b="1" dirty="0">
                <a:solidFill>
                  <a:schemeClr val="accent6"/>
                </a:solidFill>
                <a:latin typeface="Times New Roman" panose="02020603050405020304" pitchFamily="18" charset="0"/>
                <a:cs typeface="Times New Roman" panose="02020603050405020304" pitchFamily="18" charset="0"/>
              </a:rPr>
              <a:t>A scale factor </a:t>
            </a:r>
            <a:r>
              <a:rPr lang="en-US" sz="3300" dirty="0">
                <a:solidFill>
                  <a:schemeClr val="accent6"/>
                </a:solidFill>
                <a:latin typeface="Times New Roman" panose="02020603050405020304" pitchFamily="18" charset="0"/>
                <a:cs typeface="Times New Roman" panose="02020603050405020304" pitchFamily="18" charset="0"/>
              </a:rPr>
              <a:t>can be used only when </a:t>
            </a:r>
            <a:r>
              <a:rPr lang="en-US" sz="3300" b="1" dirty="0">
                <a:solidFill>
                  <a:srgbClr val="002060"/>
                </a:solidFill>
                <a:latin typeface="Times New Roman" panose="02020603050405020304" pitchFamily="18" charset="0"/>
                <a:cs typeface="Times New Roman" panose="02020603050405020304" pitchFamily="18" charset="0"/>
              </a:rPr>
              <a:t>an index also is used.</a:t>
            </a:r>
          </a:p>
          <a:p>
            <a:pPr algn="just"/>
            <a:r>
              <a:rPr lang="en-US" sz="3300" dirty="0">
                <a:solidFill>
                  <a:schemeClr val="accent1"/>
                </a:solidFill>
                <a:latin typeface="Times New Roman" panose="02020603050405020304" pitchFamily="18" charset="0"/>
                <a:cs typeface="Times New Roman" panose="02020603050405020304" pitchFamily="18" charset="0"/>
              </a:rPr>
              <a:t>The </a:t>
            </a:r>
            <a:r>
              <a:rPr lang="en-US" sz="3300" b="1" dirty="0">
                <a:solidFill>
                  <a:schemeClr val="accent1"/>
                </a:solidFill>
                <a:latin typeface="Times New Roman" panose="02020603050405020304" pitchFamily="18" charset="0"/>
                <a:cs typeface="Times New Roman" panose="02020603050405020304" pitchFamily="18" charset="0"/>
              </a:rPr>
              <a:t>displacement alone </a:t>
            </a:r>
            <a:r>
              <a:rPr lang="en-US" sz="3300" dirty="0">
                <a:solidFill>
                  <a:schemeClr val="accent1"/>
                </a:solidFill>
                <a:latin typeface="Times New Roman" panose="02020603050405020304" pitchFamily="18" charset="0"/>
                <a:cs typeface="Times New Roman" panose="02020603050405020304" pitchFamily="18" charset="0"/>
              </a:rPr>
              <a:t>indicates the </a:t>
            </a:r>
            <a:r>
              <a:rPr lang="en-US" sz="3300" dirty="0">
                <a:solidFill>
                  <a:srgbClr val="002060"/>
                </a:solidFill>
                <a:latin typeface="Times New Roman" panose="02020603050405020304" pitchFamily="18" charset="0"/>
                <a:cs typeface="Times New Roman" panose="02020603050405020304" pitchFamily="18" charset="0"/>
              </a:rPr>
              <a:t>offset </a:t>
            </a:r>
            <a:r>
              <a:rPr lang="en-US" sz="3300" dirty="0">
                <a:solidFill>
                  <a:schemeClr val="accent1"/>
                </a:solidFill>
                <a:latin typeface="Times New Roman" panose="02020603050405020304" pitchFamily="18" charset="0"/>
                <a:cs typeface="Times New Roman" panose="02020603050405020304" pitchFamily="18" charset="0"/>
              </a:rPr>
              <a:t>of the operand. </a:t>
            </a:r>
            <a:r>
              <a:rPr lang="en-US" sz="3300" b="1" dirty="0">
                <a:solidFill>
                  <a:schemeClr val="accent1"/>
                </a:solidFill>
                <a:latin typeface="Times New Roman" panose="02020603050405020304" pitchFamily="18" charset="0"/>
                <a:cs typeface="Times New Roman" panose="02020603050405020304" pitchFamily="18" charset="0"/>
              </a:rPr>
              <a:t>This form of addressing is used to access a statically allocated scalar operand. </a:t>
            </a:r>
          </a:p>
          <a:p>
            <a:pPr marL="0" indent="0">
              <a:buNone/>
            </a:pPr>
            <a:endParaRPr lang="en-IN" sz="3000" dirty="0">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flipV="1">
            <a:off x="0" y="794801"/>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77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1000"/>
                                        <p:tgtEl>
                                          <p:spTgt spid="9">
                                            <p:txEl>
                                              <p:pRg st="1" end="1"/>
                                            </p:txEl>
                                          </p:spTgt>
                                        </p:tgtEl>
                                      </p:cBhvr>
                                    </p:animEffect>
                                    <p:anim calcmode="lin" valueType="num">
                                      <p:cBhvr>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57525" y="278440"/>
            <a:ext cx="7172325" cy="582594"/>
          </a:xfrm>
        </p:spPr>
        <p:txBody>
          <a:bodyPr>
            <a:noAutofit/>
          </a:bodyPr>
          <a:lstStyle/>
          <a:p>
            <a:r>
              <a:rPr lang="en-US" b="1" dirty="0">
                <a:solidFill>
                  <a:srgbClr val="2501BF"/>
                </a:solidFill>
                <a:latin typeface="Times New Roman" pitchFamily="18" charset="0"/>
                <a:cs typeface="Times New Roman" pitchFamily="18" charset="0"/>
              </a:rPr>
              <a:t>Few important Rules</a:t>
            </a:r>
            <a:endParaRPr lang="en-IN" b="1" dirty="0">
              <a:solidFill>
                <a:srgbClr val="2501BF"/>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731A867B-F147-41C8-A102-528F29D76C19}"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134</a:t>
            </a:fld>
            <a:endParaRPr lang="en-US"/>
          </a:p>
        </p:txBody>
      </p:sp>
      <p:sp>
        <p:nvSpPr>
          <p:cNvPr id="8" name="Footer Placeholder 7"/>
          <p:cNvSpPr>
            <a:spLocks noGrp="1"/>
          </p:cNvSpPr>
          <p:nvPr>
            <p:ph type="ftr" sz="quarter" idx="11"/>
          </p:nvPr>
        </p:nvSpPr>
        <p:spPr>
          <a:xfrm>
            <a:off x="4084320" y="6492875"/>
            <a:ext cx="4114800" cy="365125"/>
          </a:xfrm>
        </p:spPr>
        <p:txBody>
          <a:bodyPr/>
          <a:lstStyle/>
          <a:p>
            <a:pPr>
              <a:defRPr/>
            </a:pPr>
            <a:r>
              <a:rPr lang="en-GB"/>
              <a:t>Unit 1            Microprocessor and Microcontroller_CET2004B         2023-24     S3  </a:t>
            </a:r>
            <a:endParaRPr lang="en-US" dirty="0"/>
          </a:p>
        </p:txBody>
      </p:sp>
      <p:sp>
        <p:nvSpPr>
          <p:cNvPr id="9" name="Content Placeholder 8">
            <a:extLst>
              <a:ext uri="{FF2B5EF4-FFF2-40B4-BE49-F238E27FC236}">
                <a16:creationId xmlns:a16="http://schemas.microsoft.com/office/drawing/2014/main" id="{CA4AAC1E-0FD6-4924-B4D7-B141FAAC1DE8}"/>
              </a:ext>
            </a:extLst>
          </p:cNvPr>
          <p:cNvSpPr>
            <a:spLocks noGrp="1"/>
          </p:cNvSpPr>
          <p:nvPr>
            <p:ph idx="1"/>
          </p:nvPr>
        </p:nvSpPr>
        <p:spPr>
          <a:xfrm>
            <a:off x="838200" y="933627"/>
            <a:ext cx="11231880" cy="5330648"/>
          </a:xfrm>
          <a:solidFill>
            <a:schemeClr val="accent2">
              <a:lumMod val="40000"/>
              <a:lumOff val="60000"/>
            </a:schemeClr>
          </a:solidFill>
          <a:ln w="19050">
            <a:solidFill>
              <a:schemeClr val="tx1"/>
            </a:solidFill>
          </a:ln>
        </p:spPr>
        <p:txBody>
          <a:bodyPr>
            <a:noAutofit/>
          </a:bodyPr>
          <a:lstStyle/>
          <a:p>
            <a:r>
              <a:rPr lang="en-US" sz="3200" dirty="0">
                <a:latin typeface="Times New Roman" panose="02020603050405020304" pitchFamily="18" charset="0"/>
                <a:cs typeface="Times New Roman" panose="02020603050405020304" pitchFamily="18" charset="0"/>
              </a:rPr>
              <a:t>BASE + DISPLACEMENT</a:t>
            </a:r>
          </a:p>
          <a:p>
            <a:pPr marL="0" indent="0">
              <a:buNone/>
            </a:pPr>
            <a:r>
              <a:rPr lang="en-US" sz="3200" dirty="0">
                <a:latin typeface="Times New Roman" panose="02020603050405020304" pitchFamily="18" charset="0"/>
                <a:cs typeface="Times New Roman" panose="02020603050405020304" pitchFamily="18" charset="0"/>
              </a:rPr>
              <a:t>A register and a displacement can be used together for two distinct purposes:</a:t>
            </a:r>
          </a:p>
          <a:p>
            <a:pPr marL="514350" indent="-514350">
              <a:buAutoNum type="arabicPeriod"/>
            </a:pPr>
            <a:r>
              <a:rPr lang="en-US" sz="3200" dirty="0">
                <a:solidFill>
                  <a:srgbClr val="00B050"/>
                </a:solidFill>
                <a:latin typeface="Times New Roman" panose="02020603050405020304" pitchFamily="18" charset="0"/>
                <a:cs typeface="Times New Roman" panose="02020603050405020304" pitchFamily="18" charset="0"/>
              </a:rPr>
              <a:t>Index into an array when the element size is not 2, 4, or 8 bytes. The displacement component encodes the offset of the beginning of the array. The register holds the results of a calculation to determine the offset to a specific element within the array.</a:t>
            </a:r>
          </a:p>
          <a:p>
            <a:pPr marL="514350" indent="-514350" algn="just">
              <a:buAutoNum type="arabicPeriod"/>
            </a:pPr>
            <a:r>
              <a:rPr lang="en-US" sz="3200" dirty="0">
                <a:solidFill>
                  <a:srgbClr val="FF0000"/>
                </a:solidFill>
                <a:latin typeface="Times New Roman" panose="02020603050405020304" pitchFamily="18" charset="0"/>
                <a:cs typeface="Times New Roman" panose="02020603050405020304" pitchFamily="18" charset="0"/>
              </a:rPr>
              <a:t>Access a field of a record. The base register holds the address of the beginning of the record, while the displacement is an offset to the field.</a:t>
            </a:r>
            <a:endParaRPr lang="en-IN" sz="3200" dirty="0">
              <a:solidFill>
                <a:srgbClr val="FF0000"/>
              </a:solidFill>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12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anim calcmode="lin" valueType="num">
                                      <p:cBhvr additive="base">
                                        <p:cTn id="1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537C-48AC-478D-9009-B4674CA3CB38}"/>
              </a:ext>
            </a:extLst>
          </p:cNvPr>
          <p:cNvSpPr>
            <a:spLocks noGrp="1"/>
          </p:cNvSpPr>
          <p:nvPr>
            <p:ph type="title"/>
          </p:nvPr>
        </p:nvSpPr>
        <p:spPr>
          <a:xfrm>
            <a:off x="3581400" y="185738"/>
            <a:ext cx="5343525" cy="571785"/>
          </a:xfrm>
        </p:spPr>
        <p:txBody>
          <a:bodyPr>
            <a:normAutofit fontScale="90000"/>
          </a:bodyPr>
          <a:lstStyle/>
          <a:p>
            <a:r>
              <a:rPr lang="en-US" b="1" dirty="0">
                <a:solidFill>
                  <a:srgbClr val="2501BF"/>
                </a:solidFill>
                <a:latin typeface="Times New Roman" pitchFamily="18" charset="0"/>
                <a:cs typeface="Times New Roman" pitchFamily="18" charset="0"/>
              </a:rPr>
              <a:t>Few important Rules</a:t>
            </a:r>
            <a:endParaRPr lang="en-IN" dirty="0"/>
          </a:p>
        </p:txBody>
      </p:sp>
      <p:sp>
        <p:nvSpPr>
          <p:cNvPr id="3" name="Content Placeholder 2">
            <a:extLst>
              <a:ext uri="{FF2B5EF4-FFF2-40B4-BE49-F238E27FC236}">
                <a16:creationId xmlns:a16="http://schemas.microsoft.com/office/drawing/2014/main" id="{BD473C3B-650B-49ED-B3BB-462CFB623D6A}"/>
              </a:ext>
            </a:extLst>
          </p:cNvPr>
          <p:cNvSpPr>
            <a:spLocks noGrp="1"/>
          </p:cNvSpPr>
          <p:nvPr>
            <p:ph idx="1"/>
          </p:nvPr>
        </p:nvSpPr>
        <p:spPr>
          <a:xfrm>
            <a:off x="919301" y="834354"/>
            <a:ext cx="11034080" cy="5353090"/>
          </a:xfrm>
          <a:solidFill>
            <a:schemeClr val="accent1">
              <a:lumMod val="40000"/>
              <a:lumOff val="60000"/>
            </a:schemeClr>
          </a:solidFill>
          <a:ln w="57150">
            <a:solidFill>
              <a:srgbClr val="C00000"/>
            </a:solidFill>
          </a:ln>
        </p:spPr>
        <p:txBody>
          <a:bodyPr>
            <a:noAutofit/>
          </a:bodyPr>
          <a:lstStyle/>
          <a:p>
            <a:pPr marL="0" indent="0" algn="just">
              <a:lnSpc>
                <a:spcPct val="120000"/>
              </a:lnSpc>
              <a:spcBef>
                <a:spcPts val="1200"/>
              </a:spcBef>
              <a:buNone/>
            </a:pPr>
            <a:r>
              <a:rPr lang="en-US" sz="2000" dirty="0">
                <a:latin typeface="Times New Roman" panose="02020603050405020304" pitchFamily="18" charset="0"/>
                <a:cs typeface="Times New Roman" panose="02020603050405020304" pitchFamily="18" charset="0"/>
              </a:rPr>
              <a:t>(INDEX * SCALE) + DISPLACEMENT </a:t>
            </a:r>
          </a:p>
          <a:p>
            <a:pPr marL="0" indent="0" algn="just">
              <a:lnSpc>
                <a:spcPct val="120000"/>
              </a:lnSpc>
              <a:spcBef>
                <a:spcPts val="1200"/>
              </a:spcBef>
            </a:pPr>
            <a:r>
              <a:rPr lang="en-US" sz="2000" dirty="0">
                <a:latin typeface="Times New Roman" panose="02020603050405020304" pitchFamily="18" charset="0"/>
                <a:cs typeface="Times New Roman" panose="02020603050405020304" pitchFamily="18" charset="0"/>
              </a:rPr>
              <a:t>This combination is an efficient way to index into a static array when the element size is 2, 4, or 8 bytes. The displacement addresses the beginning of the array, the index register holds the subscript of the desired array element, and the processor automatically converts the subscript into an index by applying the scaling factor. </a:t>
            </a:r>
          </a:p>
          <a:p>
            <a:pPr marL="0" indent="0" algn="just">
              <a:lnSpc>
                <a:spcPct val="120000"/>
              </a:lnSpc>
              <a:spcBef>
                <a:spcPts val="1200"/>
              </a:spcBef>
              <a:buNone/>
            </a:pPr>
            <a:r>
              <a:rPr lang="en-US" sz="2000" dirty="0">
                <a:latin typeface="Times New Roman" panose="02020603050405020304" pitchFamily="18" charset="0"/>
                <a:cs typeface="Times New Roman" panose="02020603050405020304" pitchFamily="18" charset="0"/>
              </a:rPr>
              <a:t>BASE + INDEX + DISPLACEMENT </a:t>
            </a:r>
          </a:p>
          <a:p>
            <a:pPr marL="0" indent="0" algn="just">
              <a:lnSpc>
                <a:spcPct val="120000"/>
              </a:lnSpc>
              <a:spcBef>
                <a:spcPts val="1200"/>
              </a:spcBef>
            </a:pPr>
            <a:r>
              <a:rPr lang="en-US" sz="2000" dirty="0">
                <a:latin typeface="Times New Roman" panose="02020603050405020304" pitchFamily="18" charset="0"/>
                <a:cs typeface="Times New Roman" panose="02020603050405020304" pitchFamily="18" charset="0"/>
              </a:rPr>
              <a:t>Two registers used together support either a two-dimensional array (the displacement holds the address of the beginning of the array) or one of several instances of an array of records (the displacement is an offset to a field within the record).</a:t>
            </a:r>
          </a:p>
          <a:p>
            <a:pPr marL="0" indent="0" algn="just">
              <a:lnSpc>
                <a:spcPct val="120000"/>
              </a:lnSpc>
              <a:spcBef>
                <a:spcPts val="1200"/>
              </a:spcBef>
              <a:buNone/>
            </a:pPr>
            <a:r>
              <a:rPr lang="en-US" sz="2000" dirty="0">
                <a:latin typeface="Times New Roman" panose="02020603050405020304" pitchFamily="18" charset="0"/>
                <a:cs typeface="Times New Roman" panose="02020603050405020304" pitchFamily="18" charset="0"/>
              </a:rPr>
              <a:t>BASE + (INDEX * SCALE) + DISPLACEMENT </a:t>
            </a:r>
          </a:p>
          <a:p>
            <a:pPr marL="0" indent="0" algn="just">
              <a:lnSpc>
                <a:spcPct val="120000"/>
              </a:lnSpc>
              <a:spcBef>
                <a:spcPts val="1200"/>
              </a:spcBef>
            </a:pPr>
            <a:r>
              <a:rPr lang="en-US" sz="2000" dirty="0">
                <a:latin typeface="Times New Roman" panose="02020603050405020304" pitchFamily="18" charset="0"/>
                <a:cs typeface="Times New Roman" panose="02020603050405020304" pitchFamily="18" charset="0"/>
              </a:rPr>
              <a:t>This combination provides efficient indexing of a two-dimensional array when the elements of the array are 2, 4, or 8 bytes in size</a:t>
            </a:r>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15DFB11-1ACC-47D6-BD35-ACD042BF6606}"/>
              </a:ext>
            </a:extLst>
          </p:cNvPr>
          <p:cNvSpPr>
            <a:spLocks noGrp="1"/>
          </p:cNvSpPr>
          <p:nvPr>
            <p:ph type="dt" sz="half" idx="10"/>
          </p:nvPr>
        </p:nvSpPr>
        <p:spPr/>
        <p:txBody>
          <a:bodyPr/>
          <a:lstStyle/>
          <a:p>
            <a:pPr>
              <a:defRPr/>
            </a:pPr>
            <a:fld id="{D8D99CD1-0BC6-4E88-B108-80B5CC4FE6CA}" type="datetime1">
              <a:rPr lang="en-US" smtClean="0"/>
              <a:t>9/10/2023</a:t>
            </a:fld>
            <a:endParaRPr lang="en-US"/>
          </a:p>
        </p:txBody>
      </p:sp>
      <p:sp>
        <p:nvSpPr>
          <p:cNvPr id="5" name="Footer Placeholder 4">
            <a:extLst>
              <a:ext uri="{FF2B5EF4-FFF2-40B4-BE49-F238E27FC236}">
                <a16:creationId xmlns:a16="http://schemas.microsoft.com/office/drawing/2014/main" id="{764CC0D4-AE34-48E3-A1F8-823BB82FCAEB}"/>
              </a:ext>
            </a:extLst>
          </p:cNvPr>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a:extLst>
              <a:ext uri="{FF2B5EF4-FFF2-40B4-BE49-F238E27FC236}">
                <a16:creationId xmlns:a16="http://schemas.microsoft.com/office/drawing/2014/main" id="{CDE5DDB3-598A-4B6C-A4DA-8FCAD444A76D}"/>
              </a:ext>
            </a:extLst>
          </p:cNvPr>
          <p:cNvSpPr>
            <a:spLocks noGrp="1"/>
          </p:cNvSpPr>
          <p:nvPr>
            <p:ph type="sldNum" sz="quarter" idx="12"/>
          </p:nvPr>
        </p:nvSpPr>
        <p:spPr/>
        <p:txBody>
          <a:bodyPr/>
          <a:lstStyle/>
          <a:p>
            <a:pPr>
              <a:defRPr/>
            </a:pPr>
            <a:fld id="{86E3E4F9-1BBA-46FB-A770-05CF0AA7799E}" type="slidenum">
              <a:rPr lang="en-US" smtClean="0"/>
              <a:pPr>
                <a:defRPr/>
              </a:pPr>
              <a:t>135</a:t>
            </a:fld>
            <a:endParaRPr lang="en-US"/>
          </a:p>
        </p:txBody>
      </p:sp>
      <p:pic>
        <p:nvPicPr>
          <p:cNvPr id="7" name="Picture 6">
            <a:extLst>
              <a:ext uri="{FF2B5EF4-FFF2-40B4-BE49-F238E27FC236}">
                <a16:creationId xmlns:a16="http://schemas.microsoft.com/office/drawing/2014/main" id="{DA395FE5-0100-4FA8-8E79-A3BC633DA840}"/>
              </a:ext>
            </a:extLst>
          </p:cNvPr>
          <p:cNvPicPr>
            <a:picLocks noChangeAspect="1"/>
          </p:cNvPicPr>
          <p:nvPr/>
        </p:nvPicPr>
        <p:blipFill>
          <a:blip r:embed="rId2" cstate="print"/>
          <a:srcRect/>
          <a:stretch>
            <a:fillRect/>
          </a:stretch>
        </p:blipFill>
        <p:spPr bwMode="auto">
          <a:xfrm>
            <a:off x="0" y="0"/>
            <a:ext cx="788193" cy="712329"/>
          </a:xfrm>
          <a:prstGeom prst="rect">
            <a:avLst/>
          </a:prstGeom>
          <a:noFill/>
          <a:ln w="9525">
            <a:noFill/>
            <a:miter lim="800000"/>
            <a:headEnd/>
            <a:tailEnd/>
          </a:ln>
        </p:spPr>
      </p:pic>
      <p:cxnSp>
        <p:nvCxnSpPr>
          <p:cNvPr id="8" name="Straight Connector 7"/>
          <p:cNvCxnSpPr/>
          <p:nvPr/>
        </p:nvCxnSpPr>
        <p:spPr>
          <a:xfrm flipV="1">
            <a:off x="0" y="729814"/>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24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537C-48AC-478D-9009-B4674CA3CB38}"/>
              </a:ext>
            </a:extLst>
          </p:cNvPr>
          <p:cNvSpPr>
            <a:spLocks noGrp="1"/>
          </p:cNvSpPr>
          <p:nvPr>
            <p:ph type="title"/>
          </p:nvPr>
        </p:nvSpPr>
        <p:spPr>
          <a:xfrm>
            <a:off x="3228975" y="136526"/>
            <a:ext cx="5581650" cy="544512"/>
          </a:xfrm>
        </p:spPr>
        <p:txBody>
          <a:bodyPr>
            <a:normAutofit fontScale="90000"/>
          </a:bodyPr>
          <a:lstStyle/>
          <a:p>
            <a:r>
              <a:rPr lang="en-US" b="1" dirty="0">
                <a:solidFill>
                  <a:srgbClr val="2501BF"/>
                </a:solidFill>
                <a:latin typeface="Times New Roman" pitchFamily="18" charset="0"/>
                <a:cs typeface="Times New Roman" pitchFamily="18" charset="0"/>
              </a:rPr>
              <a:t>Few important Rules</a:t>
            </a:r>
            <a:endParaRPr lang="en-IN" dirty="0"/>
          </a:p>
        </p:txBody>
      </p:sp>
      <p:sp>
        <p:nvSpPr>
          <p:cNvPr id="4" name="Date Placeholder 3">
            <a:extLst>
              <a:ext uri="{FF2B5EF4-FFF2-40B4-BE49-F238E27FC236}">
                <a16:creationId xmlns:a16="http://schemas.microsoft.com/office/drawing/2014/main" id="{C15DFB11-1ACC-47D6-BD35-ACD042BF6606}"/>
              </a:ext>
            </a:extLst>
          </p:cNvPr>
          <p:cNvSpPr>
            <a:spLocks noGrp="1"/>
          </p:cNvSpPr>
          <p:nvPr>
            <p:ph type="dt" sz="half" idx="10"/>
          </p:nvPr>
        </p:nvSpPr>
        <p:spPr/>
        <p:txBody>
          <a:bodyPr/>
          <a:lstStyle/>
          <a:p>
            <a:pPr>
              <a:defRPr/>
            </a:pPr>
            <a:fld id="{FC320D1D-DBAD-46EB-8D1D-DCB300BAC80B}" type="datetime1">
              <a:rPr lang="en-US" smtClean="0"/>
              <a:t>9/10/2023</a:t>
            </a:fld>
            <a:endParaRPr lang="en-US"/>
          </a:p>
        </p:txBody>
      </p:sp>
      <p:sp>
        <p:nvSpPr>
          <p:cNvPr id="5" name="Footer Placeholder 4">
            <a:extLst>
              <a:ext uri="{FF2B5EF4-FFF2-40B4-BE49-F238E27FC236}">
                <a16:creationId xmlns:a16="http://schemas.microsoft.com/office/drawing/2014/main" id="{764CC0D4-AE34-48E3-A1F8-823BB82FCAEB}"/>
              </a:ext>
            </a:extLst>
          </p:cNvPr>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a:extLst>
              <a:ext uri="{FF2B5EF4-FFF2-40B4-BE49-F238E27FC236}">
                <a16:creationId xmlns:a16="http://schemas.microsoft.com/office/drawing/2014/main" id="{CDE5DDB3-598A-4B6C-A4DA-8FCAD444A76D}"/>
              </a:ext>
            </a:extLst>
          </p:cNvPr>
          <p:cNvSpPr>
            <a:spLocks noGrp="1"/>
          </p:cNvSpPr>
          <p:nvPr>
            <p:ph type="sldNum" sz="quarter" idx="12"/>
          </p:nvPr>
        </p:nvSpPr>
        <p:spPr/>
        <p:txBody>
          <a:bodyPr/>
          <a:lstStyle/>
          <a:p>
            <a:pPr>
              <a:defRPr/>
            </a:pPr>
            <a:fld id="{86E3E4F9-1BBA-46FB-A770-05CF0AA7799E}" type="slidenum">
              <a:rPr lang="en-US" smtClean="0"/>
              <a:pPr>
                <a:defRPr/>
              </a:pPr>
              <a:t>136</a:t>
            </a:fld>
            <a:endParaRPr lang="en-US"/>
          </a:p>
        </p:txBody>
      </p:sp>
      <p:pic>
        <p:nvPicPr>
          <p:cNvPr id="7" name="Picture 6">
            <a:extLst>
              <a:ext uri="{FF2B5EF4-FFF2-40B4-BE49-F238E27FC236}">
                <a16:creationId xmlns:a16="http://schemas.microsoft.com/office/drawing/2014/main" id="{DA395FE5-0100-4FA8-8E79-A3BC633DA840}"/>
              </a:ext>
            </a:extLst>
          </p:cNvPr>
          <p:cNvPicPr>
            <a:picLocks noChangeAspect="1"/>
          </p:cNvPicPr>
          <p:nvPr/>
        </p:nvPicPr>
        <p:blipFill>
          <a:blip r:embed="rId2" cstate="print"/>
          <a:srcRect/>
          <a:stretch>
            <a:fillRect/>
          </a:stretch>
        </p:blipFill>
        <p:spPr bwMode="auto">
          <a:xfrm>
            <a:off x="0" y="0"/>
            <a:ext cx="838200" cy="757523"/>
          </a:xfrm>
          <a:prstGeom prst="rect">
            <a:avLst/>
          </a:prstGeom>
          <a:noFill/>
          <a:ln w="9525">
            <a:noFill/>
            <a:miter lim="800000"/>
            <a:headEnd/>
            <a:tailEnd/>
          </a:ln>
        </p:spPr>
      </p:pic>
      <p:pic>
        <p:nvPicPr>
          <p:cNvPr id="9" name="Picture 8">
            <a:extLst>
              <a:ext uri="{FF2B5EF4-FFF2-40B4-BE49-F238E27FC236}">
                <a16:creationId xmlns:a16="http://schemas.microsoft.com/office/drawing/2014/main" id="{7554CD26-3911-4F42-926B-55996DBE497C}"/>
              </a:ext>
            </a:extLst>
          </p:cNvPr>
          <p:cNvPicPr>
            <a:picLocks noChangeAspect="1"/>
          </p:cNvPicPr>
          <p:nvPr/>
        </p:nvPicPr>
        <p:blipFill>
          <a:blip r:embed="rId3"/>
          <a:stretch>
            <a:fillRect/>
          </a:stretch>
        </p:blipFill>
        <p:spPr>
          <a:xfrm>
            <a:off x="1006781" y="1113624"/>
            <a:ext cx="10893482" cy="4580378"/>
          </a:xfrm>
          <a:prstGeom prst="rect">
            <a:avLst/>
          </a:prstGeom>
          <a:ln w="190500" cap="sq">
            <a:solidFill>
              <a:schemeClr val="accent6">
                <a:lumMod val="75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0" name="TextBox 9">
            <a:extLst>
              <a:ext uri="{FF2B5EF4-FFF2-40B4-BE49-F238E27FC236}">
                <a16:creationId xmlns:a16="http://schemas.microsoft.com/office/drawing/2014/main" id="{E5516AE3-9530-4962-8BC2-7E55668671FD}"/>
              </a:ext>
            </a:extLst>
          </p:cNvPr>
          <p:cNvSpPr txBox="1"/>
          <p:nvPr/>
        </p:nvSpPr>
        <p:spPr>
          <a:xfrm>
            <a:off x="625781" y="3955201"/>
            <a:ext cx="10687050" cy="369332"/>
          </a:xfrm>
          <a:prstGeom prst="rect">
            <a:avLst/>
          </a:prstGeom>
          <a:noFill/>
        </p:spPr>
        <p:txBody>
          <a:bodyPr wrap="square" rtlCol="0">
            <a:spAutoFit/>
          </a:bodyPr>
          <a:lstStyle/>
          <a:p>
            <a:r>
              <a:rPr lang="en-US" dirty="0"/>
              <a:t> </a:t>
            </a:r>
            <a:endParaRPr lang="en-IN" dirty="0"/>
          </a:p>
        </p:txBody>
      </p:sp>
      <p:cxnSp>
        <p:nvCxnSpPr>
          <p:cNvPr id="11" name="Straight Connector 10"/>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2112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2414" y="226847"/>
            <a:ext cx="9566564" cy="486526"/>
          </a:xfrm>
        </p:spPr>
        <p:txBody>
          <a:bodyPr>
            <a:noAutofit/>
          </a:bodyPr>
          <a:lstStyle/>
          <a:p>
            <a:r>
              <a:rPr lang="en-US" sz="6000" b="1" dirty="0">
                <a:solidFill>
                  <a:srgbClr val="C00000"/>
                </a:solidFill>
                <a:latin typeface="Times New Roman" panose="02020603050405020304" pitchFamily="18" charset="0"/>
                <a:cs typeface="Times New Roman" panose="02020603050405020304" pitchFamily="18" charset="0"/>
              </a:rPr>
              <a:t>Addressing Modes</a:t>
            </a:r>
          </a:p>
        </p:txBody>
      </p:sp>
      <p:sp>
        <p:nvSpPr>
          <p:cNvPr id="4" name="Date Placeholder 3"/>
          <p:cNvSpPr>
            <a:spLocks noGrp="1"/>
          </p:cNvSpPr>
          <p:nvPr>
            <p:ph type="dt" sz="half" idx="10"/>
          </p:nvPr>
        </p:nvSpPr>
        <p:spPr/>
        <p:txBody>
          <a:bodyPr/>
          <a:lstStyle/>
          <a:p>
            <a:pPr>
              <a:defRPr/>
            </a:pPr>
            <a:fld id="{D19042B8-90B2-4CF9-B86B-CFD66462449C}"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137</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idx="1"/>
          </p:nvPr>
        </p:nvSpPr>
        <p:spPr>
          <a:xfrm>
            <a:off x="838200" y="1003259"/>
            <a:ext cx="3978441" cy="2706592"/>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Section .data</a:t>
            </a:r>
          </a:p>
          <a:p>
            <a:pPr marL="0" indent="0">
              <a:buNone/>
            </a:pPr>
            <a:r>
              <a:rPr lang="en-US" sz="2400" dirty="0">
                <a:latin typeface="Times New Roman" panose="02020603050405020304" pitchFamily="18" charset="0"/>
                <a:cs typeface="Times New Roman" panose="02020603050405020304" pitchFamily="18" charset="0"/>
              </a:rPr>
              <a:t>value DW 0</a:t>
            </a:r>
          </a:p>
          <a:p>
            <a:pPr marL="0" indent="0">
              <a:buNone/>
            </a:pPr>
            <a:r>
              <a:rPr lang="en-US" sz="2400" dirty="0">
                <a:latin typeface="Times New Roman" panose="02020603050405020304" pitchFamily="18" charset="0"/>
                <a:cs typeface="Times New Roman" panose="02020603050405020304" pitchFamily="18" charset="0"/>
              </a:rPr>
              <a:t>sum DD 0</a:t>
            </a:r>
          </a:p>
          <a:p>
            <a:pPr marL="0" indent="0">
              <a:buNone/>
            </a:pPr>
            <a:r>
              <a:rPr lang="en-US" sz="2400" dirty="0">
                <a:latin typeface="Times New Roman" panose="02020603050405020304" pitchFamily="18" charset="0"/>
                <a:cs typeface="Times New Roman" panose="02020603050405020304" pitchFamily="18" charset="0"/>
              </a:rPr>
              <a:t>marks TIMES 10 DW 0</a:t>
            </a:r>
          </a:p>
          <a:p>
            <a:pPr marL="0" indent="0">
              <a:buNone/>
            </a:pPr>
            <a:r>
              <a:rPr lang="en-US" sz="2400" dirty="0">
                <a:latin typeface="Times New Roman" panose="02020603050405020304" pitchFamily="18" charset="0"/>
                <a:cs typeface="Times New Roman" panose="02020603050405020304" pitchFamily="18" charset="0"/>
              </a:rPr>
              <a:t>message DB ’The grade is:’,0</a:t>
            </a:r>
          </a:p>
          <a:p>
            <a:pPr marL="0" indent="0">
              <a:buNone/>
            </a:pPr>
            <a:r>
              <a:rPr lang="en-US" sz="2400" dirty="0">
                <a:latin typeface="Times New Roman" panose="02020603050405020304" pitchFamily="18" charset="0"/>
                <a:cs typeface="Times New Roman" panose="02020603050405020304" pitchFamily="18" charset="0"/>
              </a:rPr>
              <a:t>char1 DB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05" y="3579173"/>
            <a:ext cx="3685800" cy="2829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4516859" y="829879"/>
            <a:ext cx="7566284" cy="5693866"/>
          </a:xfrm>
          <a:prstGeom prst="rect">
            <a:avLst/>
          </a:prstGeom>
        </p:spPr>
        <p:txBody>
          <a:bodyPr wrap="square">
            <a:spAutoFit/>
          </a:bodyPr>
          <a:lstStyle/>
          <a:p>
            <a:pPr marL="457200" indent="-457200" algn="just">
              <a:buFont typeface="Wingdings" panose="05000000000000000000" pitchFamily="2" charset="2"/>
              <a:buChar char="Ø"/>
            </a:pPr>
            <a:r>
              <a:rPr lang="en-US" sz="2700" dirty="0">
                <a:latin typeface="Times New Roman" panose="02020603050405020304" pitchFamily="18" charset="0"/>
                <a:cs typeface="Times New Roman" panose="02020603050405020304" pitchFamily="18" charset="0"/>
              </a:rPr>
              <a:t>The </a:t>
            </a:r>
            <a:r>
              <a:rPr lang="en-US" sz="2700" dirty="0">
                <a:solidFill>
                  <a:srgbClr val="FF0000"/>
                </a:solidFill>
                <a:latin typeface="Times New Roman" panose="02020603050405020304" pitchFamily="18" charset="0"/>
                <a:cs typeface="Times New Roman" panose="02020603050405020304" pitchFamily="18" charset="0"/>
              </a:rPr>
              <a:t>assembler</a:t>
            </a:r>
            <a:r>
              <a:rPr lang="en-US" sz="2700" dirty="0">
                <a:latin typeface="Times New Roman" panose="02020603050405020304" pitchFamily="18" charset="0"/>
                <a:cs typeface="Times New Roman" panose="02020603050405020304" pitchFamily="18" charset="0"/>
              </a:rPr>
              <a:t> </a:t>
            </a:r>
            <a:r>
              <a:rPr lang="en-US" sz="2700" dirty="0">
                <a:solidFill>
                  <a:srgbClr val="FF0000"/>
                </a:solidFill>
                <a:latin typeface="Times New Roman" panose="02020603050405020304" pitchFamily="18" charset="0"/>
                <a:cs typeface="Times New Roman" panose="02020603050405020304" pitchFamily="18" charset="0"/>
              </a:rPr>
              <a:t>assigns</a:t>
            </a:r>
            <a:r>
              <a:rPr lang="en-US" sz="2700" dirty="0">
                <a:latin typeface="Times New Roman" panose="02020603050405020304" pitchFamily="18" charset="0"/>
                <a:cs typeface="Times New Roman" panose="02020603050405020304" pitchFamily="18" charset="0"/>
              </a:rPr>
              <a:t> contiguous (offset addresses)  memory space for the variables. </a:t>
            </a:r>
          </a:p>
          <a:p>
            <a:pPr marL="457200" indent="-457200" algn="just">
              <a:buFont typeface="Wingdings" panose="05000000000000000000" pitchFamily="2" charset="2"/>
              <a:buChar char="Ø"/>
            </a:pPr>
            <a:endParaRPr lang="en-US" sz="27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700" dirty="0">
                <a:latin typeface="Times New Roman" panose="02020603050405020304" pitchFamily="18" charset="0"/>
                <a:cs typeface="Times New Roman" panose="02020603050405020304" pitchFamily="18" charset="0"/>
              </a:rPr>
              <a:t>It uses the same ordering of variables that is present in the source code. </a:t>
            </a:r>
          </a:p>
          <a:p>
            <a:pPr marL="457200" indent="-457200" algn="just">
              <a:buFont typeface="Wingdings" panose="05000000000000000000" pitchFamily="2" charset="2"/>
              <a:buChar char="Ø"/>
            </a:pPr>
            <a:endParaRPr lang="en-US" sz="27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700" dirty="0">
                <a:latin typeface="Times New Roman" panose="02020603050405020304" pitchFamily="18" charset="0"/>
                <a:cs typeface="Times New Roman" panose="02020603050405020304" pitchFamily="18" charset="0"/>
              </a:rPr>
              <a:t>Finding the offset value of a variable is counting the number of bytes allocated to all the variables preceding it. </a:t>
            </a:r>
          </a:p>
          <a:p>
            <a:pPr marL="457200" indent="-457200" algn="just">
              <a:buFont typeface="Wingdings" panose="05000000000000000000" pitchFamily="2" charset="2"/>
              <a:buChar char="Ø"/>
            </a:pPr>
            <a:endParaRPr lang="en-US" sz="27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700" dirty="0">
                <a:latin typeface="Times New Roman" panose="02020603050405020304" pitchFamily="18" charset="0"/>
                <a:cs typeface="Times New Roman" panose="02020603050405020304" pitchFamily="18" charset="0"/>
              </a:rPr>
              <a:t>For example, the offset value of marks is 6 because value and sum are allocated 2 and 4 bytes, respectively. </a:t>
            </a:r>
          </a:p>
        </p:txBody>
      </p:sp>
      <p:pic>
        <p:nvPicPr>
          <p:cNvPr id="10" name="Picture 9"/>
          <p:cNvPicPr>
            <a:picLocks noChangeAspect="1"/>
          </p:cNvPicPr>
          <p:nvPr/>
        </p:nvPicPr>
        <p:blipFill>
          <a:blip r:embed="rId3" cstate="print"/>
          <a:srcRect/>
          <a:stretch>
            <a:fillRect/>
          </a:stretch>
        </p:blipFill>
        <p:spPr bwMode="auto">
          <a:xfrm>
            <a:off x="121422" y="142793"/>
            <a:ext cx="659627" cy="596138"/>
          </a:xfrm>
          <a:prstGeom prst="rect">
            <a:avLst/>
          </a:prstGeom>
          <a:noFill/>
          <a:ln w="9525">
            <a:noFill/>
            <a:miter lim="800000"/>
            <a:headEnd/>
            <a:tailEnd/>
          </a:ln>
        </p:spPr>
      </p:pic>
      <p:cxnSp>
        <p:nvCxnSpPr>
          <p:cNvPr id="11" name="Straight Connector 10"/>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1697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84E5797-A4A9-40DC-899D-F3B64CBDF134}" type="datetime1">
              <a:rPr lang="en-US" smtClean="0"/>
              <a:t>9/10/2023</a:t>
            </a:fld>
            <a:endParaRPr lang="en-US"/>
          </a:p>
        </p:txBody>
      </p:sp>
      <p:sp>
        <p:nvSpPr>
          <p:cNvPr id="5" name="Footer Placeholder 4"/>
          <p:cNvSpPr>
            <a:spLocks noGrp="1"/>
          </p:cNvSpPr>
          <p:nvPr>
            <p:ph type="ftr" sz="quarter" idx="11"/>
          </p:nvPr>
        </p:nvSpPr>
        <p:spPr>
          <a:xfrm>
            <a:off x="1925781" y="6356350"/>
            <a:ext cx="8118763" cy="365125"/>
          </a:xfrm>
        </p:spPr>
        <p:txBody>
          <a:bodyPr/>
          <a:lstStyle/>
          <a:p>
            <a:pPr>
              <a:defRPr/>
            </a:pPr>
            <a:r>
              <a:rPr lang="en-GB"/>
              <a:t>Unit 1            Microprocessor and Microcontroller_CET2004B         2023-24     S3  </a:t>
            </a:r>
            <a:endParaRPr lang="en-US" dirty="0"/>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138</a:t>
            </a:fld>
            <a:endParaRPr lang="en-US"/>
          </a:p>
        </p:txBody>
      </p:sp>
      <p:pic>
        <p:nvPicPr>
          <p:cNvPr id="7" name="Picture 6"/>
          <p:cNvPicPr>
            <a:picLocks noChangeAspect="1"/>
          </p:cNvPicPr>
          <p:nvPr/>
        </p:nvPicPr>
        <p:blipFill>
          <a:blip r:embed="rId2" cstate="print"/>
          <a:srcRect/>
          <a:stretch>
            <a:fillRect/>
          </a:stretch>
        </p:blipFill>
        <p:spPr bwMode="auto">
          <a:xfrm>
            <a:off x="98571" y="133883"/>
            <a:ext cx="709175" cy="640917"/>
          </a:xfrm>
          <a:prstGeom prst="rect">
            <a:avLst/>
          </a:prstGeom>
          <a:noFill/>
          <a:ln w="9525">
            <a:noFill/>
            <a:miter lim="800000"/>
            <a:headEnd/>
            <a:tailEnd/>
          </a:ln>
        </p:spPr>
      </p:pic>
      <p:cxnSp>
        <p:nvCxnSpPr>
          <p:cNvPr id="10" name="Straight Connector 9"/>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B146FAC-6DFB-48D5-A62A-1D4C5ED9BD95}"/>
              </a:ext>
            </a:extLst>
          </p:cNvPr>
          <p:cNvSpPr/>
          <p:nvPr/>
        </p:nvSpPr>
        <p:spPr>
          <a:xfrm>
            <a:off x="2200274" y="1962150"/>
            <a:ext cx="8239125" cy="22002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Instruction Set </a:t>
            </a:r>
            <a:endParaRPr lang="en-IN" sz="5400" dirty="0"/>
          </a:p>
        </p:txBody>
      </p:sp>
    </p:spTree>
    <p:extLst>
      <p:ext uri="{BB962C8B-B14F-4D97-AF65-F5344CB8AC3E}">
        <p14:creationId xmlns:p14="http://schemas.microsoft.com/office/powerpoint/2010/main" val="33723380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9906000" cy="431944"/>
          </a:xfrm>
        </p:spPr>
        <p:txBody>
          <a:bodyPr>
            <a:noAutofit/>
          </a:bodyPr>
          <a:lstStyle/>
          <a:p>
            <a:br>
              <a:rPr lang="en-US" sz="6600" b="1" dirty="0">
                <a:solidFill>
                  <a:srgbClr val="C00000"/>
                </a:solidFill>
                <a:latin typeface="Times New Roman" panose="02020603050405020304" pitchFamily="18" charset="0"/>
                <a:cs typeface="Times New Roman" panose="02020603050405020304" pitchFamily="18" charset="0"/>
              </a:rPr>
            </a:br>
            <a:r>
              <a:rPr lang="en-US" sz="6600" b="1" dirty="0">
                <a:solidFill>
                  <a:srgbClr val="C00000"/>
                </a:solidFill>
                <a:latin typeface="Times New Roman" panose="02020603050405020304" pitchFamily="18" charset="0"/>
                <a:cs typeface="Times New Roman" panose="02020603050405020304" pitchFamily="18" charset="0"/>
              </a:rPr>
              <a:t>Data Transfer Instructions</a:t>
            </a:r>
            <a:br>
              <a:rPr lang="en-US" sz="6600" b="1" dirty="0">
                <a:solidFill>
                  <a:srgbClr val="C00000"/>
                </a:solidFill>
                <a:latin typeface="Times New Roman" panose="02020603050405020304" pitchFamily="18" charset="0"/>
                <a:cs typeface="Times New Roman" panose="02020603050405020304" pitchFamily="18" charset="0"/>
              </a:rPr>
            </a:br>
            <a:endParaRPr lang="en-US" sz="6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46565" y="1088079"/>
            <a:ext cx="9407235" cy="4934673"/>
          </a:xfrm>
        </p:spPr>
        <p:txBody>
          <a:bodyPr>
            <a:normAutofit fontScale="92500" lnSpcReduction="20000"/>
          </a:bodyPr>
          <a:lstStyle/>
          <a:p>
            <a:pPr>
              <a:buFont typeface="Wingdings" panose="05000000000000000000" pitchFamily="2" charset="2"/>
              <a:buChar char="Ø"/>
            </a:pPr>
            <a:r>
              <a:rPr lang="en-US" b="1" dirty="0">
                <a:solidFill>
                  <a:schemeClr val="accent1">
                    <a:lumMod val="50000"/>
                  </a:schemeClr>
                </a:solidFill>
                <a:latin typeface="Times New Roman" panose="02020603050405020304" pitchFamily="18" charset="0"/>
                <a:cs typeface="Times New Roman" panose="02020603050405020304" pitchFamily="18" charset="0"/>
              </a:rPr>
              <a:t>MOV 			Move</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XCHG 			Exchange</a:t>
            </a:r>
          </a:p>
          <a:p>
            <a:pPr>
              <a:buFont typeface="Wingdings" panose="05000000000000000000" pitchFamily="2" charset="2"/>
              <a:buChar char="Ø"/>
            </a:pPr>
            <a:r>
              <a:rPr lang="en-US" b="1" dirty="0">
                <a:solidFill>
                  <a:schemeClr val="accent1">
                    <a:lumMod val="50000"/>
                  </a:schemeClr>
                </a:solidFill>
                <a:latin typeface="Times New Roman" panose="02020603050405020304" pitchFamily="18" charset="0"/>
                <a:cs typeface="Times New Roman" panose="02020603050405020304" pitchFamily="18" charset="0"/>
              </a:rPr>
              <a:t>PUSH/PUSHF		 Push onto stack</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POP /POPF		Pop off of stack</a:t>
            </a:r>
          </a:p>
          <a:p>
            <a:pPr>
              <a:buFont typeface="Wingdings" panose="05000000000000000000" pitchFamily="2" charset="2"/>
              <a:buChar char="Ø"/>
            </a:pPr>
            <a:r>
              <a:rPr lang="en-US" b="1" dirty="0">
                <a:solidFill>
                  <a:srgbClr val="002060"/>
                </a:solidFill>
                <a:latin typeface="Times New Roman" panose="02020603050405020304" pitchFamily="18" charset="0"/>
                <a:cs typeface="Times New Roman" panose="02020603050405020304" pitchFamily="18" charset="0"/>
              </a:rPr>
              <a:t>SAHF			store AH into flags</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IN 				Read from a port</a:t>
            </a:r>
          </a:p>
          <a:p>
            <a:pPr>
              <a:buFont typeface="Wingdings" panose="05000000000000000000" pitchFamily="2" charset="2"/>
              <a:buChar char="Ø"/>
            </a:pPr>
            <a:r>
              <a:rPr lang="en-US" b="1" dirty="0">
                <a:solidFill>
                  <a:srgbClr val="002060"/>
                </a:solidFill>
                <a:latin typeface="Times New Roman" panose="02020603050405020304" pitchFamily="18" charset="0"/>
                <a:cs typeface="Times New Roman" panose="02020603050405020304" pitchFamily="18" charset="0"/>
              </a:rPr>
              <a:t>OUT 			Write to a p</a:t>
            </a:r>
            <a:r>
              <a:rPr lang="en-US" b="1" dirty="0">
                <a:latin typeface="Times New Roman" panose="02020603050405020304" pitchFamily="18" charset="0"/>
                <a:cs typeface="Times New Roman" panose="02020603050405020304" pitchFamily="18" charset="0"/>
              </a:rPr>
              <a:t>ort</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LDS 			Load far pointer using DS</a:t>
            </a:r>
          </a:p>
          <a:p>
            <a:pPr>
              <a:buFont typeface="Wingdings" panose="05000000000000000000" pitchFamily="2" charset="2"/>
              <a:buChar char="Ø"/>
            </a:pPr>
            <a:r>
              <a:rPr lang="en-US" b="1" dirty="0">
                <a:solidFill>
                  <a:srgbClr val="002060"/>
                </a:solidFill>
                <a:latin typeface="Times New Roman" panose="02020603050405020304" pitchFamily="18" charset="0"/>
                <a:cs typeface="Times New Roman" panose="02020603050405020304" pitchFamily="18" charset="0"/>
              </a:rPr>
              <a:t>LES 			Load far pointer using ES</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LEA			Load effective address</a:t>
            </a:r>
          </a:p>
          <a:p>
            <a:pPr>
              <a:buFont typeface="Wingdings" panose="05000000000000000000" pitchFamily="2" charset="2"/>
              <a:buChar char="Ø"/>
            </a:pPr>
            <a:r>
              <a:rPr lang="en-US" b="1" dirty="0">
                <a:solidFill>
                  <a:srgbClr val="002060"/>
                </a:solidFill>
                <a:latin typeface="Times New Roman" panose="02020603050405020304" pitchFamily="18" charset="0"/>
                <a:cs typeface="Times New Roman" panose="02020603050405020304" pitchFamily="18" charset="0"/>
              </a:rPr>
              <a:t>XLAT			Exchange byte/word</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21E4ABC1-E344-4E8A-9268-83778BB82756}" type="datetime1">
              <a:rPr lang="en-US" smtClean="0"/>
              <a:t>9/10/2023</a:t>
            </a:fld>
            <a:endParaRPr lang="en-US"/>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pPr>
                <a:defRPr/>
              </a:pPr>
              <a:t>139</a:t>
            </a:fld>
            <a:endParaRPr lang="en-US"/>
          </a:p>
        </p:txBody>
      </p:sp>
      <p:sp>
        <p:nvSpPr>
          <p:cNvPr id="6" name="Footer Placeholder 5"/>
          <p:cNvSpPr>
            <a:spLocks noGrp="1"/>
          </p:cNvSpPr>
          <p:nvPr>
            <p:ph type="ftr" sz="quarter" idx="11"/>
          </p:nvPr>
        </p:nvSpPr>
        <p:spPr/>
        <p:txBody>
          <a:bodyPr/>
          <a:lstStyle/>
          <a:p>
            <a:pPr>
              <a:defRPr/>
            </a:pPr>
            <a:r>
              <a:rPr lang="en-GB"/>
              <a:t>Unit 1            Microprocessor and Microcontroller_CET2004B         2023-24     S3  </a:t>
            </a:r>
            <a:endParaRPr lang="en-US"/>
          </a:p>
        </p:txBody>
      </p:sp>
      <p:pic>
        <p:nvPicPr>
          <p:cNvPr id="7" name="Picture 6"/>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65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714AA0-DC5F-43F2-B192-5CD66512C1CA}"/>
              </a:ext>
            </a:extLst>
          </p:cNvPr>
          <p:cNvSpPr>
            <a:spLocks noGrp="1"/>
          </p:cNvSpPr>
          <p:nvPr>
            <p:ph type="dt" idx="10"/>
          </p:nvPr>
        </p:nvSpPr>
        <p:spPr/>
        <p:txBody>
          <a:bodyPr/>
          <a:lstStyle/>
          <a:p>
            <a:fld id="{3F225914-E035-4B4A-ABA9-F1D19BDA9860}" type="datetime1">
              <a:rPr lang="en-US" smtClean="0"/>
              <a:t>9/10/2023</a:t>
            </a:fld>
            <a:endParaRPr lang="en-US"/>
          </a:p>
        </p:txBody>
      </p:sp>
      <p:sp>
        <p:nvSpPr>
          <p:cNvPr id="5" name="Footer Placeholder 4">
            <a:extLst>
              <a:ext uri="{FF2B5EF4-FFF2-40B4-BE49-F238E27FC236}">
                <a16:creationId xmlns:a16="http://schemas.microsoft.com/office/drawing/2014/main" id="{7EF266A3-73F9-4178-8A93-6949C632EE49}"/>
              </a:ext>
            </a:extLst>
          </p:cNvPr>
          <p:cNvSpPr>
            <a:spLocks noGrp="1"/>
          </p:cNvSpPr>
          <p:nvPr>
            <p:ph type="ftr" idx="11"/>
          </p:nvPr>
        </p:nvSpPr>
        <p:spPr/>
        <p:txBody>
          <a:bodyPr/>
          <a:lstStyle/>
          <a:p>
            <a:r>
              <a:rPr lang="en-GB"/>
              <a:t>Unit 1            Microprocessor and Microcontroller_CET2004B         2023-24     S3  </a:t>
            </a:r>
          </a:p>
        </p:txBody>
      </p:sp>
      <p:sp>
        <p:nvSpPr>
          <p:cNvPr id="6" name="Slide Number Placeholder 5">
            <a:extLst>
              <a:ext uri="{FF2B5EF4-FFF2-40B4-BE49-F238E27FC236}">
                <a16:creationId xmlns:a16="http://schemas.microsoft.com/office/drawing/2014/main" id="{33392F63-A4F2-4364-90BC-7454D0B586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7" name="Picture 6">
            <a:extLst>
              <a:ext uri="{FF2B5EF4-FFF2-40B4-BE49-F238E27FC236}">
                <a16:creationId xmlns:a16="http://schemas.microsoft.com/office/drawing/2014/main" id="{A8B92AFC-40A9-40E7-B1F5-CA0FF7B5887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18000"/>
                    </a14:imgEffect>
                  </a14:imgLayer>
                </a14:imgProps>
              </a:ext>
            </a:extLst>
          </a:blip>
          <a:stretch>
            <a:fillRect/>
          </a:stretch>
        </p:blipFill>
        <p:spPr>
          <a:xfrm>
            <a:off x="838201" y="405734"/>
            <a:ext cx="10208342" cy="5950616"/>
          </a:xfrm>
          <a:prstGeom prst="rect">
            <a:avLst/>
          </a:prstGeom>
        </p:spPr>
      </p:pic>
    </p:spTree>
    <p:extLst>
      <p:ext uri="{BB962C8B-B14F-4D97-AF65-F5344CB8AC3E}">
        <p14:creationId xmlns:p14="http://schemas.microsoft.com/office/powerpoint/2010/main" val="18281922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090" y="274637"/>
            <a:ext cx="9781309" cy="586581"/>
          </a:xfrm>
        </p:spPr>
        <p:txBody>
          <a:bodyPr>
            <a:normAutofit fontScale="90000"/>
          </a:bodyPr>
          <a:lstStyle/>
          <a:p>
            <a:br>
              <a:rPr lang="en-US" b="1" dirty="0">
                <a:solidFill>
                  <a:srgbClr val="FF0000"/>
                </a:solidFill>
                <a:latin typeface="Times New Roman" panose="02020603050405020304" pitchFamily="18" charset="0"/>
                <a:cs typeface="Times New Roman" panose="02020603050405020304" pitchFamily="18" charset="0"/>
              </a:rPr>
            </a:br>
            <a:r>
              <a:rPr lang="en-US" b="1" dirty="0">
                <a:solidFill>
                  <a:srgbClr val="FF0000"/>
                </a:solidFill>
                <a:latin typeface="Times New Roman" panose="02020603050405020304" pitchFamily="18" charset="0"/>
                <a:cs typeface="Times New Roman" panose="02020603050405020304" pitchFamily="18" charset="0"/>
              </a:rPr>
              <a:t>Data Transfer Instructions</a:t>
            </a:r>
            <a:br>
              <a:rPr lang="en-US" b="1" dirty="0">
                <a:solidFill>
                  <a:srgbClr val="FF0000"/>
                </a:solidFill>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4560" y="911185"/>
            <a:ext cx="10790240" cy="5562599"/>
          </a:xfrm>
        </p:spPr>
        <p:txBody>
          <a:bodyPr>
            <a:normAutofit fontScale="92500" lnSpcReduction="10000"/>
          </a:bodyPr>
          <a:lstStyle/>
          <a:p>
            <a:pPr marL="0" indent="0">
              <a:buNone/>
            </a:pPr>
            <a:r>
              <a:rPr lang="en-US" dirty="0">
                <a:solidFill>
                  <a:srgbClr val="FF0000"/>
                </a:solidFill>
                <a:latin typeface="Times New Roman" panose="02020603050405020304" pitchFamily="18" charset="0"/>
                <a:cs typeface="Times New Roman" panose="02020603050405020304" pitchFamily="18" charset="0"/>
              </a:rPr>
              <a:t>Additional Pentium instructions:</a:t>
            </a:r>
          </a:p>
          <a:p>
            <a:pPr lvl="1">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PUSHA</a:t>
            </a:r>
            <a:r>
              <a:rPr lang="en-US" sz="2600" dirty="0">
                <a:latin typeface="Times New Roman" panose="02020603050405020304" pitchFamily="18" charset="0"/>
                <a:cs typeface="Times New Roman" panose="02020603050405020304" pitchFamily="18" charset="0"/>
              </a:rPr>
              <a:t>			Push ALL  registers</a:t>
            </a:r>
          </a:p>
          <a:p>
            <a:pPr lvl="1">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POPA	</a:t>
            </a:r>
            <a:r>
              <a:rPr lang="en-US" sz="2600" dirty="0">
                <a:latin typeface="Times New Roman" panose="02020603050405020304" pitchFamily="18" charset="0"/>
                <a:cs typeface="Times New Roman" panose="02020603050405020304" pitchFamily="18" charset="0"/>
              </a:rPr>
              <a:t>			Pop ALL registers</a:t>
            </a:r>
          </a:p>
          <a:p>
            <a:pPr lvl="1">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INS				Input  string from port</a:t>
            </a:r>
          </a:p>
          <a:p>
            <a:pPr lvl="1">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OUTS				Output string from port</a:t>
            </a:r>
          </a:p>
          <a:p>
            <a:pPr lvl="1">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LFS</a:t>
            </a:r>
            <a:r>
              <a:rPr lang="en-US" sz="2600" dirty="0">
                <a:latin typeface="Times New Roman" panose="02020603050405020304" pitchFamily="18" charset="0"/>
                <a:cs typeface="Times New Roman" panose="02020603050405020304" pitchFamily="18" charset="0"/>
              </a:rPr>
              <a:t> 				Load far pointer using FS</a:t>
            </a:r>
          </a:p>
          <a:p>
            <a:pPr lvl="1">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LGS </a:t>
            </a:r>
            <a:r>
              <a:rPr lang="en-US" sz="2600" dirty="0">
                <a:latin typeface="Times New Roman" panose="02020603050405020304" pitchFamily="18" charset="0"/>
                <a:cs typeface="Times New Roman" panose="02020603050405020304" pitchFamily="18" charset="0"/>
              </a:rPr>
              <a:t>				Load far pointer using GS</a:t>
            </a:r>
          </a:p>
          <a:p>
            <a:pPr lvl="1">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LSS </a:t>
            </a:r>
            <a:r>
              <a:rPr lang="en-US" sz="2600" dirty="0">
                <a:latin typeface="Times New Roman" panose="02020603050405020304" pitchFamily="18" charset="0"/>
                <a:cs typeface="Times New Roman" panose="02020603050405020304" pitchFamily="18" charset="0"/>
              </a:rPr>
              <a:t>				Load far pointer using SS</a:t>
            </a:r>
          </a:p>
          <a:p>
            <a:pPr lvl="1">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MOVSX </a:t>
            </a:r>
            <a:r>
              <a:rPr lang="en-US" sz="2600" dirty="0">
                <a:latin typeface="Times New Roman" panose="02020603050405020304" pitchFamily="18" charset="0"/>
                <a:cs typeface="Times New Roman" panose="02020603050405020304" pitchFamily="18" charset="0"/>
              </a:rPr>
              <a:t>			Move and sign extend</a:t>
            </a:r>
          </a:p>
          <a:p>
            <a:pPr lvl="1">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MOVZX	</a:t>
            </a:r>
            <a:r>
              <a:rPr lang="en-US" sz="2600" dirty="0">
                <a:latin typeface="Times New Roman" panose="02020603050405020304" pitchFamily="18" charset="0"/>
                <a:cs typeface="Times New Roman" panose="02020603050405020304" pitchFamily="18" charset="0"/>
              </a:rPr>
              <a:t>	 	Move and zero extend</a:t>
            </a:r>
          </a:p>
          <a:p>
            <a:pPr lvl="1">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PUSHD/PUSHAD/PUSHFD</a:t>
            </a:r>
            <a:r>
              <a:rPr lang="en-US" sz="2600" dirty="0">
                <a:latin typeface="Times New Roman" panose="02020603050405020304" pitchFamily="18" charset="0"/>
                <a:cs typeface="Times New Roman" panose="02020603050405020304" pitchFamily="18" charset="0"/>
              </a:rPr>
              <a:t> 	Push DOUBLE registers onto stack</a:t>
            </a:r>
          </a:p>
          <a:p>
            <a:pPr lvl="1">
              <a:buFont typeface="Wingdings" panose="05000000000000000000" pitchFamily="2" charset="2"/>
              <a:buChar char="Ø"/>
            </a:pPr>
            <a:r>
              <a:rPr lang="en-US" sz="2600" b="1" dirty="0">
                <a:latin typeface="Times New Roman" panose="02020603050405020304" pitchFamily="18" charset="0"/>
                <a:cs typeface="Times New Roman" panose="02020603050405020304" pitchFamily="18" charset="0"/>
              </a:rPr>
              <a:t>POPD/POPAD /POPF</a:t>
            </a:r>
            <a:r>
              <a:rPr lang="en-US" sz="2600" dirty="0">
                <a:latin typeface="Times New Roman" panose="02020603050405020304" pitchFamily="18" charset="0"/>
                <a:cs typeface="Times New Roman" panose="02020603050405020304" pitchFamily="18" charset="0"/>
              </a:rPr>
              <a:t>D	Pop DOUBLE registers from stack</a:t>
            </a:r>
          </a:p>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BSWAP 			Byte swap</a:t>
            </a:r>
          </a:p>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MOV 				Move to/from control register</a:t>
            </a: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784A1DC7-3000-470C-898B-A1DE19C169C3}"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140</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a:xfrm>
            <a:off x="2833255" y="6318930"/>
            <a:ext cx="6878781" cy="365125"/>
          </a:xfrm>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9218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947" y="50183"/>
            <a:ext cx="9621982" cy="604693"/>
          </a:xfrm>
        </p:spPr>
        <p:txBody>
          <a:bodyPr>
            <a:normAutofit fontScale="90000"/>
          </a:bodyPr>
          <a:lstStyle/>
          <a:p>
            <a:br>
              <a:rPr lang="en-US" b="1" dirty="0">
                <a:solidFill>
                  <a:srgbClr val="FF0000"/>
                </a:solidFill>
                <a:latin typeface="Times New Roman" panose="02020603050405020304" pitchFamily="18" charset="0"/>
                <a:cs typeface="Times New Roman" panose="02020603050405020304" pitchFamily="18" charset="0"/>
              </a:rPr>
            </a:br>
            <a:r>
              <a:rPr lang="en-US" b="1" dirty="0">
                <a:solidFill>
                  <a:srgbClr val="FF0000"/>
                </a:solidFill>
                <a:latin typeface="Times New Roman" panose="02020603050405020304" pitchFamily="18" charset="0"/>
                <a:cs typeface="Times New Roman" panose="02020603050405020304" pitchFamily="18" charset="0"/>
              </a:rPr>
              <a:t>Binary Arithmetic Instructions</a:t>
            </a:r>
            <a:br>
              <a:rPr lang="en-US" b="1" dirty="0">
                <a:solidFill>
                  <a:srgbClr val="FF0000"/>
                </a:solidFill>
                <a:latin typeface="Times New Roman" panose="02020603050405020304" pitchFamily="18" charset="0"/>
                <a:cs typeface="Times New Roman" panose="02020603050405020304" pitchFamily="18" charset="0"/>
              </a:rPr>
            </a:b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88006" y="503100"/>
            <a:ext cx="9615055" cy="5839395"/>
          </a:xfrm>
        </p:spPr>
        <p:txBody>
          <a:bodyPr>
            <a:noAutofit/>
          </a:bodyPr>
          <a:lstStyle/>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ADD		 Integer add</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ADC 		Add with carry</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SUB		 Subtract</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SBB 		Subtract with borrow</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IMUL 		Signed multiply</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MUL		 Unsigned multiply</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IDIV		 Signed divide</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DIV 		Unsigned divide</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INC		 Increment</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DEC 		Decrement</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NEG 		Negate</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CMP 		Compare</a:t>
            </a:r>
          </a:p>
        </p:txBody>
      </p:sp>
      <p:sp>
        <p:nvSpPr>
          <p:cNvPr id="4" name="Date Placeholder 3"/>
          <p:cNvSpPr>
            <a:spLocks noGrp="1"/>
          </p:cNvSpPr>
          <p:nvPr>
            <p:ph type="dt" sz="half" idx="10"/>
          </p:nvPr>
        </p:nvSpPr>
        <p:spPr/>
        <p:txBody>
          <a:bodyPr/>
          <a:lstStyle/>
          <a:p>
            <a:pPr>
              <a:defRPr/>
            </a:pPr>
            <a:fld id="{BB1BF9E7-CB1B-4A03-8CF1-298866A69D19}"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141</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a:xfrm>
            <a:off x="2715491" y="6356350"/>
            <a:ext cx="7065818" cy="365125"/>
          </a:xfrm>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srcRect/>
          <a:stretch>
            <a:fillRect/>
          </a:stretch>
        </p:blipFill>
        <p:spPr bwMode="auto">
          <a:xfrm>
            <a:off x="141583" y="58738"/>
            <a:ext cx="659627" cy="596138"/>
          </a:xfrm>
          <a:prstGeom prst="rect">
            <a:avLst/>
          </a:prstGeom>
          <a:noFill/>
          <a:ln w="9525">
            <a:noFill/>
            <a:miter lim="800000"/>
            <a:headEnd/>
            <a:tailEnd/>
          </a:ln>
        </p:spPr>
      </p:pic>
      <p:cxnSp>
        <p:nvCxnSpPr>
          <p:cNvPr id="9" name="Straight Connector 8"/>
          <p:cNvCxnSpPr/>
          <p:nvPr/>
        </p:nvCxnSpPr>
        <p:spPr>
          <a:xfrm flipV="1">
            <a:off x="-10316" y="641021"/>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386080"/>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3903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386" y="65271"/>
            <a:ext cx="9324109" cy="778307"/>
          </a:xfrm>
        </p:spPr>
        <p:txBody>
          <a:bodyPr>
            <a:noAutofit/>
          </a:bodyPr>
          <a:lstStyle/>
          <a:p>
            <a:br>
              <a:rPr lang="en-US" sz="5400" b="1" dirty="0">
                <a:solidFill>
                  <a:srgbClr val="002060"/>
                </a:solidFill>
                <a:latin typeface="Times New Roman" panose="02020603050405020304" pitchFamily="18" charset="0"/>
                <a:cs typeface="Times New Roman" panose="02020603050405020304" pitchFamily="18" charset="0"/>
              </a:rPr>
            </a:br>
            <a:r>
              <a:rPr lang="en-US" sz="5400" b="1" dirty="0">
                <a:solidFill>
                  <a:srgbClr val="002060"/>
                </a:solidFill>
                <a:latin typeface="Times New Roman" panose="02020603050405020304" pitchFamily="18" charset="0"/>
                <a:cs typeface="Times New Roman" panose="02020603050405020304" pitchFamily="18" charset="0"/>
              </a:rPr>
              <a:t>Binary Arithmetic Instructions</a:t>
            </a:r>
            <a:br>
              <a:rPr lang="en-US" sz="5400" b="1" dirty="0">
                <a:solidFill>
                  <a:srgbClr val="002060"/>
                </a:solidFill>
                <a:latin typeface="Times New Roman" panose="02020603050405020304" pitchFamily="18" charset="0"/>
                <a:cs typeface="Times New Roman" panose="02020603050405020304" pitchFamily="18" charset="0"/>
              </a:rPr>
            </a:br>
            <a:endParaRPr lang="en-US" sz="5400"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49556" y="1025742"/>
            <a:ext cx="10863770" cy="4796128"/>
          </a:xfrm>
        </p:spPr>
        <p:txBody>
          <a:bodyPr>
            <a:noAutofit/>
          </a:bodyPr>
          <a:lstStyle/>
          <a:p>
            <a:pPr marL="0" indent="0">
              <a:buNone/>
            </a:pPr>
            <a:r>
              <a:rPr lang="en-US" sz="3600" dirty="0">
                <a:solidFill>
                  <a:srgbClr val="FF0000"/>
                </a:solidFill>
                <a:latin typeface="Times New Roman" panose="02020603050405020304" pitchFamily="18" charset="0"/>
                <a:cs typeface="Times New Roman" panose="02020603050405020304" pitchFamily="18" charset="0"/>
              </a:rPr>
              <a:t>Additional Pentium instructions:</a:t>
            </a:r>
          </a:p>
          <a:p>
            <a:pPr lvl="1">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CDQ      		convert double word to quad word</a:t>
            </a:r>
          </a:p>
          <a:p>
            <a:pPr lvl="1">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CWDE 		convert word to double word </a:t>
            </a:r>
          </a:p>
          <a:p>
            <a:pPr>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CMPXCHG    	compare and exchange</a:t>
            </a:r>
          </a:p>
          <a:p>
            <a:pPr lvl="1">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XADD  	 	exchange and add</a:t>
            </a:r>
          </a:p>
          <a:p>
            <a:pPr>
              <a:buFont typeface="Wingdings" panose="05000000000000000000" pitchFamily="2" charset="2"/>
              <a:buChar char="Ø"/>
            </a:pPr>
            <a:endParaRPr lang="en-US" sz="4000" dirty="0">
              <a:solidFill>
                <a:srgbClr val="FF000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CMPXCHG8B       compare and exchange 8bytes</a:t>
            </a:r>
          </a:p>
          <a:p>
            <a:pPr lvl="1"/>
            <a:endParaRPr lang="en-US" sz="3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92E7229F-2E1F-48E1-AAB0-F6A631025A0D}"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142</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7885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011" y="150201"/>
            <a:ext cx="10401378" cy="487362"/>
          </a:xfrm>
        </p:spPr>
        <p:txBody>
          <a:bodyPr>
            <a:noAutofit/>
          </a:bodyPr>
          <a:lstStyle/>
          <a:p>
            <a:r>
              <a:rPr lang="en-US" sz="6000" b="1" dirty="0">
                <a:solidFill>
                  <a:srgbClr val="C00000"/>
                </a:solidFill>
                <a:latin typeface="Times New Roman" panose="02020603050405020304" pitchFamily="18" charset="0"/>
                <a:cs typeface="Times New Roman" panose="02020603050405020304" pitchFamily="18" charset="0"/>
              </a:rPr>
              <a:t>Bit Manipulation Instructions</a:t>
            </a:r>
          </a:p>
        </p:txBody>
      </p:sp>
      <p:sp>
        <p:nvSpPr>
          <p:cNvPr id="3" name="Content Placeholder 2"/>
          <p:cNvSpPr>
            <a:spLocks noGrp="1"/>
          </p:cNvSpPr>
          <p:nvPr>
            <p:ph idx="1"/>
          </p:nvPr>
        </p:nvSpPr>
        <p:spPr>
          <a:xfrm>
            <a:off x="927075" y="637563"/>
            <a:ext cx="9448800" cy="5522734"/>
          </a:xfrm>
        </p:spPr>
        <p:txBody>
          <a:bodyPr>
            <a:noAutofit/>
          </a:bodyPr>
          <a:lstStyle/>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AND	and</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OR		</a:t>
            </a:r>
            <a:r>
              <a:rPr lang="en-US" sz="2000" b="1" dirty="0" err="1">
                <a:latin typeface="Times New Roman" panose="02020603050405020304" pitchFamily="18" charset="0"/>
                <a:cs typeface="Times New Roman" panose="02020603050405020304" pitchFamily="18" charset="0"/>
              </a:rPr>
              <a:t>or</a:t>
            </a:r>
            <a:endParaRPr lang="en-US"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XOR	Exclusive or</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NOT 	Not</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SAR 	Shift arithmetic right</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SHR 	Shift logical right</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SAL/SHL 	Shift arithmetic left/Shift logical left</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SHRD 	Shift right double</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SHLD 	Shift left double</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ROR	 Rotate right</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ROL 	Rotate left</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RCR 	Rotate through carry right</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RCL 	Rotate through carry left</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TEST	test byte/word</a:t>
            </a:r>
          </a:p>
        </p:txBody>
      </p:sp>
      <p:sp>
        <p:nvSpPr>
          <p:cNvPr id="4" name="Date Placeholder 3"/>
          <p:cNvSpPr>
            <a:spLocks noGrp="1"/>
          </p:cNvSpPr>
          <p:nvPr>
            <p:ph type="dt" sz="half" idx="10"/>
          </p:nvPr>
        </p:nvSpPr>
        <p:spPr/>
        <p:txBody>
          <a:bodyPr/>
          <a:lstStyle/>
          <a:p>
            <a:pPr>
              <a:defRPr/>
            </a:pPr>
            <a:fld id="{DD1AF431-157A-4089-B8CB-A1528755BBFD}"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143</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a:xfrm>
            <a:off x="2590800" y="6370205"/>
            <a:ext cx="6019800" cy="365125"/>
          </a:xfrm>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9" name="Straight Connector 8"/>
          <p:cNvCxnSpPr/>
          <p:nvPr/>
        </p:nvCxnSpPr>
        <p:spPr>
          <a:xfrm flipV="1">
            <a:off x="-10316" y="741541"/>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356350"/>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9505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841" y="211516"/>
            <a:ext cx="9961418" cy="473507"/>
          </a:xfrm>
        </p:spPr>
        <p:txBody>
          <a:bodyPr>
            <a:noAutofit/>
          </a:bodyPr>
          <a:lstStyle/>
          <a:p>
            <a:r>
              <a:rPr lang="en-US" sz="6000" b="1" dirty="0">
                <a:solidFill>
                  <a:srgbClr val="C00000"/>
                </a:solidFill>
                <a:latin typeface="Times New Roman" panose="02020603050405020304" pitchFamily="18" charset="0"/>
                <a:cs typeface="Times New Roman" panose="02020603050405020304" pitchFamily="18" charset="0"/>
              </a:rPr>
              <a:t>Bit Manipulation Instruction</a:t>
            </a:r>
            <a:r>
              <a:rPr lang="en-US" sz="6000" dirty="0">
                <a:solidFill>
                  <a:srgbClr val="C00000"/>
                </a:solidFill>
                <a:latin typeface="Times New Roman" panose="02020603050405020304" pitchFamily="18" charset="0"/>
                <a:cs typeface="Times New Roman" panose="02020603050405020304" pitchFamily="18" charset="0"/>
              </a:rPr>
              <a:t>s</a:t>
            </a:r>
          </a:p>
        </p:txBody>
      </p:sp>
      <p:sp>
        <p:nvSpPr>
          <p:cNvPr id="3" name="Content Placeholder 2"/>
          <p:cNvSpPr>
            <a:spLocks noGrp="1"/>
          </p:cNvSpPr>
          <p:nvPr>
            <p:ph idx="1"/>
          </p:nvPr>
        </p:nvSpPr>
        <p:spPr>
          <a:xfrm>
            <a:off x="773905" y="838413"/>
            <a:ext cx="10822350" cy="5333788"/>
          </a:xfrm>
        </p:spPr>
        <p:txBody>
          <a:bodyPr>
            <a:noAutofit/>
          </a:bodyPr>
          <a:lstStyle/>
          <a:p>
            <a:pPr marL="0" indent="0">
              <a:buNone/>
            </a:pPr>
            <a:r>
              <a:rPr lang="en-US" sz="3600" dirty="0">
                <a:solidFill>
                  <a:srgbClr val="FF0000"/>
                </a:solidFill>
                <a:latin typeface="Times New Roman" panose="02020603050405020304" pitchFamily="18" charset="0"/>
                <a:cs typeface="Times New Roman" panose="02020603050405020304" pitchFamily="18" charset="0"/>
              </a:rPr>
              <a:t>Additional Pentium instructions:</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BSF		Bit scan forward</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BSR		 Bit scan reverse</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BT		 Bit test</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BTC	 	Bit test and complement</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BTR	 	Bit test and reset</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BTS		 Bit test and set</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SHLD	shift left double precision</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SHRD	 shift right double precision</a:t>
            </a:r>
          </a:p>
          <a:p>
            <a:pPr lvl="1">
              <a:buFont typeface="Wingdings" panose="05000000000000000000" pitchFamily="2" charset="2"/>
              <a:buChar char="Ø"/>
            </a:pPr>
            <a:r>
              <a:rPr lang="en-US" sz="3200" dirty="0" err="1">
                <a:latin typeface="Times New Roman" panose="02020603050405020304" pitchFamily="18" charset="0"/>
                <a:cs typeface="Times New Roman" panose="02020603050405020304" pitchFamily="18" charset="0"/>
              </a:rPr>
              <a:t>SETcc</a:t>
            </a:r>
            <a:r>
              <a:rPr lang="en-US" sz="3200" dirty="0">
                <a:latin typeface="Times New Roman" panose="02020603050405020304" pitchFamily="18" charset="0"/>
                <a:cs typeface="Times New Roman" panose="02020603050405020304" pitchFamily="18" charset="0"/>
              </a:rPr>
              <a:t>	set byte on condition </a:t>
            </a:r>
            <a:r>
              <a:rPr lang="en-US" sz="1400" dirty="0">
                <a:latin typeface="Times New Roman" panose="02020603050405020304" pitchFamily="18" charset="0"/>
                <a:cs typeface="Times New Roman" panose="02020603050405020304" pitchFamily="18" charset="0"/>
              </a:rPr>
              <a:t>(</a:t>
            </a:r>
            <a:r>
              <a:rPr lang="en-GB" sz="1400" dirty="0"/>
              <a:t>Sets the destination operand to 0 or 1 depending on the settings of the status flags (CF, SF, OF, ZF, and PF) in the EFLAGS register.</a:t>
            </a:r>
            <a:r>
              <a:rPr lang="en-US" sz="1400"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pPr>
              <a:defRPr/>
            </a:pPr>
            <a:fld id="{2F456BB5-06CF-44B7-8E9E-1E84788AB80E}"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144</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24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708" y="274638"/>
            <a:ext cx="10030691" cy="563562"/>
          </a:xfrm>
        </p:spPr>
        <p:txBody>
          <a:bodyPr>
            <a:noAutofit/>
          </a:bodyPr>
          <a:lstStyle/>
          <a:p>
            <a:br>
              <a:rPr lang="en-US" sz="5400" b="1" dirty="0">
                <a:solidFill>
                  <a:srgbClr val="C00000"/>
                </a:solidFill>
                <a:latin typeface="Times New Roman" panose="02020603050405020304" pitchFamily="18" charset="0"/>
                <a:cs typeface="Times New Roman" panose="02020603050405020304" pitchFamily="18" charset="0"/>
              </a:rPr>
            </a:br>
            <a:r>
              <a:rPr lang="en-US" sz="5400" b="1" dirty="0">
                <a:solidFill>
                  <a:srgbClr val="C00000"/>
                </a:solidFill>
                <a:latin typeface="Times New Roman" panose="02020603050405020304" pitchFamily="18" charset="0"/>
                <a:cs typeface="Times New Roman" panose="02020603050405020304" pitchFamily="18" charset="0"/>
              </a:rPr>
              <a:t>Control Transfer Instructions</a:t>
            </a:r>
            <a:br>
              <a:rPr lang="en-US" sz="5400" b="1" dirty="0">
                <a:solidFill>
                  <a:srgbClr val="C00000"/>
                </a:solidFill>
                <a:latin typeface="Times New Roman" panose="02020603050405020304" pitchFamily="18" charset="0"/>
                <a:cs typeface="Times New Roman" panose="02020603050405020304" pitchFamily="18" charset="0"/>
              </a:rPr>
            </a:br>
            <a:endParaRPr lang="en-US"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4560" y="975337"/>
            <a:ext cx="10266218" cy="4918364"/>
          </a:xfrm>
        </p:spPr>
        <p:txBody>
          <a:bodyPr>
            <a:no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JMP	 Jump</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JE/JZ	 Jump if equal/Jump if zero</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JA/JNBE	 Jump if above/Jump if not below or equal</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JL/JNGE 	Jump if less/Jump if not greater or equal</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JC 		Jump if carry</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JO 		Jump if overflow</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JS		Jump if sign (negative)</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RET 	Return</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IRET	 Return from interrupt</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INT 	Software interrupt</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INTO	 Interrupt on overflow</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LOOPZ/LOOPE 	Loop with ECX and zero/Loop with ECX and equal</a:t>
            </a:r>
          </a:p>
          <a:p>
            <a:pPr>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53826092-F59A-4147-AE21-88422D971FF7}"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145</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2815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8166" y="-143505"/>
            <a:ext cx="9767455" cy="833726"/>
          </a:xfrm>
        </p:spPr>
        <p:txBody>
          <a:bodyPr>
            <a:normAutofit fontScale="90000"/>
          </a:bodyPr>
          <a:lstStyle/>
          <a:p>
            <a:br>
              <a:rPr lang="en-US" b="1" dirty="0">
                <a:solidFill>
                  <a:srgbClr val="C00000"/>
                </a:solidFill>
                <a:latin typeface="Times New Roman" panose="02020603050405020304" pitchFamily="18" charset="0"/>
                <a:cs typeface="Times New Roman" panose="02020603050405020304" pitchFamily="18" charset="0"/>
              </a:rPr>
            </a:br>
            <a:br>
              <a:rPr lang="en-US" b="1" dirty="0">
                <a:solidFill>
                  <a:srgbClr val="C00000"/>
                </a:solidFill>
                <a:latin typeface="Times New Roman" panose="02020603050405020304" pitchFamily="18" charset="0"/>
                <a:cs typeface="Times New Roman" panose="02020603050405020304" pitchFamily="18" charset="0"/>
              </a:rPr>
            </a:br>
            <a:r>
              <a:rPr lang="en-US" b="1" dirty="0">
                <a:solidFill>
                  <a:srgbClr val="C00000"/>
                </a:solidFill>
                <a:latin typeface="Times New Roman" panose="02020603050405020304" pitchFamily="18" charset="0"/>
                <a:cs typeface="Times New Roman" panose="02020603050405020304" pitchFamily="18" charset="0"/>
              </a:rPr>
              <a:t>String Instructions</a:t>
            </a:r>
            <a:br>
              <a:rPr lang="en-US" b="1" dirty="0">
                <a:solidFill>
                  <a:srgbClr val="C00000"/>
                </a:solidFill>
                <a:latin typeface="Times New Roman" panose="02020603050405020304" pitchFamily="18" charset="0"/>
                <a:cs typeface="Times New Roman" panose="02020603050405020304" pitchFamily="18" charset="0"/>
              </a:rPr>
            </a:br>
            <a:endParaRPr lang="en-US"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6790" y="989689"/>
            <a:ext cx="11810206" cy="5053622"/>
          </a:xfrm>
        </p:spPr>
        <p:txBody>
          <a:bodyPr>
            <a:noAutofit/>
          </a:bodyPr>
          <a:lstStyle/>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MOVS/MOVSB		 Move string/Move byte string </a:t>
            </a:r>
          </a:p>
          <a:p>
            <a:pPr marL="571500" lvl="1" indent="0">
              <a:buNone/>
            </a:pPr>
            <a:r>
              <a:rPr lang="en-US" sz="3200" dirty="0">
                <a:solidFill>
                  <a:srgbClr val="0070C0"/>
                </a:solidFill>
                <a:latin typeface="Times New Roman" panose="02020603050405020304" pitchFamily="18" charset="0"/>
                <a:cs typeface="Times New Roman" panose="02020603050405020304" pitchFamily="18" charset="0"/>
              </a:rPr>
              <a:t>    (</a:t>
            </a:r>
            <a:r>
              <a:rPr lang="en-GB" sz="3200" dirty="0">
                <a:solidFill>
                  <a:srgbClr val="0070C0"/>
                </a:solidFill>
                <a:latin typeface="Times New Roman" panose="02020603050405020304" pitchFamily="18" charset="0"/>
                <a:cs typeface="Times New Roman" panose="02020603050405020304" pitchFamily="18" charset="0"/>
              </a:rPr>
              <a:t>moves contents of byte given by DS:SI into ES:DI)</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CMPS/CMPSB 		Compare string </a:t>
            </a:r>
            <a:r>
              <a:rPr lang="en-US" sz="1400" dirty="0">
                <a:latin typeface="Times New Roman" panose="02020603050405020304" pitchFamily="18" charset="0"/>
                <a:cs typeface="Times New Roman" panose="02020603050405020304" pitchFamily="18" charset="0"/>
              </a:rPr>
              <a:t>(</a:t>
            </a:r>
            <a:r>
              <a:rPr lang="en-IN" sz="1400" dirty="0"/>
              <a:t>compares byte at ES:DI with byte at DS:SI and sets flags</a:t>
            </a:r>
            <a:r>
              <a:rPr lang="en-US" sz="1400" dirty="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SCAS/SCASB 		Scan string/Scan byte string </a:t>
            </a:r>
            <a:r>
              <a:rPr lang="en-US" sz="1400" dirty="0"/>
              <a:t>(</a:t>
            </a:r>
            <a:r>
              <a:rPr lang="en-GB" sz="1400" dirty="0"/>
              <a:t>compares byte at ES:DI with AL and sets flags according to result</a:t>
            </a:r>
            <a:r>
              <a:rPr lang="en-US" sz="1400" dirty="0"/>
              <a:t>)</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LODS/LODSB 	          Load string/Load byte string </a:t>
            </a:r>
            <a:r>
              <a:rPr lang="en-US" sz="1200" dirty="0">
                <a:latin typeface="Times New Roman" panose="02020603050405020304" pitchFamily="18" charset="0"/>
                <a:cs typeface="Times New Roman" panose="02020603050405020304" pitchFamily="18" charset="0"/>
              </a:rPr>
              <a:t>(</a:t>
            </a:r>
            <a:r>
              <a:rPr lang="en-GB" sz="1200" dirty="0"/>
              <a:t>moves the byte at address DS:SI into AL; SI is </a:t>
            </a:r>
            <a:r>
              <a:rPr lang="en-GB" sz="1200" dirty="0" err="1"/>
              <a:t>incr</a:t>
            </a:r>
            <a:r>
              <a:rPr lang="en-GB" sz="1200" dirty="0"/>
              <a:t>/</a:t>
            </a:r>
            <a:r>
              <a:rPr lang="en-GB" sz="1200" dirty="0" err="1"/>
              <a:t>decr</a:t>
            </a:r>
            <a:r>
              <a:rPr lang="en-GB" sz="1200" dirty="0"/>
              <a:t> by 1</a:t>
            </a:r>
            <a:r>
              <a:rPr lang="en-US" sz="12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STOS/STOSB 	      Store string/Store byte string</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REP 			      Repeat while ECX not zero</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REPE/REPZ	      Repeat while equal/Repeat while zero</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REPNE/REPNZ      </a:t>
            </a:r>
            <a:r>
              <a:rPr lang="en-US" sz="2800" dirty="0">
                <a:latin typeface="Times New Roman" panose="02020603050405020304" pitchFamily="18" charset="0"/>
                <a:cs typeface="Times New Roman" panose="02020603050405020304" pitchFamily="18" charset="0"/>
              </a:rPr>
              <a:t>Repeat while not equal/Repeat while not zero</a:t>
            </a:r>
          </a:p>
        </p:txBody>
      </p:sp>
      <p:sp>
        <p:nvSpPr>
          <p:cNvPr id="4" name="Date Placeholder 3"/>
          <p:cNvSpPr>
            <a:spLocks noGrp="1"/>
          </p:cNvSpPr>
          <p:nvPr>
            <p:ph type="dt" sz="half" idx="10"/>
          </p:nvPr>
        </p:nvSpPr>
        <p:spPr/>
        <p:txBody>
          <a:bodyPr/>
          <a:lstStyle/>
          <a:p>
            <a:pPr>
              <a:defRPr/>
            </a:pPr>
            <a:fld id="{0E58E590-10D8-4D52-9C00-3CAA3C57A97A}"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146</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a:xfrm>
            <a:off x="2687782" y="6356350"/>
            <a:ext cx="6913418" cy="365125"/>
          </a:xfrm>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58694" y="373465"/>
            <a:ext cx="6946393" cy="276999"/>
          </a:xfrm>
          <a:prstGeom prst="rect">
            <a:avLst/>
          </a:prstGeom>
        </p:spPr>
        <p:txBody>
          <a:bodyPr wrap="square">
            <a:spAutoFit/>
          </a:bodyPr>
          <a:lstStyle/>
          <a:p>
            <a:r>
              <a:rPr lang="en-IN" sz="1200" dirty="0"/>
              <a:t>https://www.geeksforgeeks.org/string-manipulation-instructions-8086-microprocessor/</a:t>
            </a:r>
          </a:p>
        </p:txBody>
      </p:sp>
      <p:pic>
        <p:nvPicPr>
          <p:cNvPr id="14" name="Picture 13"/>
          <p:cNvPicPr>
            <a:picLocks noChangeAspect="1"/>
          </p:cNvPicPr>
          <p:nvPr/>
        </p:nvPicPr>
        <p:blipFill>
          <a:blip r:embed="rId3"/>
          <a:stretch>
            <a:fillRect/>
          </a:stretch>
        </p:blipFill>
        <p:spPr>
          <a:xfrm>
            <a:off x="1726405" y="5921375"/>
            <a:ext cx="8181975" cy="434975"/>
          </a:xfrm>
          <a:prstGeom prst="rect">
            <a:avLst/>
          </a:prstGeom>
        </p:spPr>
      </p:pic>
    </p:spTree>
    <p:extLst>
      <p:ext uri="{BB962C8B-B14F-4D97-AF65-F5344CB8AC3E}">
        <p14:creationId xmlns:p14="http://schemas.microsoft.com/office/powerpoint/2010/main" val="28734096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2655" y="274638"/>
            <a:ext cx="9739744" cy="563562"/>
          </a:xfrm>
        </p:spPr>
        <p:txBody>
          <a:bodyPr>
            <a:noAutofit/>
          </a:bodyPr>
          <a:lstStyle/>
          <a:p>
            <a:br>
              <a:rPr lang="en-US" sz="6000" b="1" dirty="0">
                <a:solidFill>
                  <a:srgbClr val="C00000"/>
                </a:solidFill>
                <a:latin typeface="Times New Roman" panose="02020603050405020304" pitchFamily="18" charset="0"/>
                <a:cs typeface="Times New Roman" panose="02020603050405020304" pitchFamily="18" charset="0"/>
              </a:rPr>
            </a:br>
            <a:r>
              <a:rPr lang="en-US" sz="6000" b="1" dirty="0">
                <a:solidFill>
                  <a:srgbClr val="C00000"/>
                </a:solidFill>
                <a:latin typeface="Times New Roman" panose="02020603050405020304" pitchFamily="18" charset="0"/>
                <a:cs typeface="Times New Roman" panose="02020603050405020304" pitchFamily="18" charset="0"/>
              </a:rPr>
              <a:t>Flag </a:t>
            </a:r>
            <a:r>
              <a:rPr lang="en-US" sz="6000" b="1" dirty="0">
                <a:solidFill>
                  <a:schemeClr val="tx1"/>
                </a:solidFill>
                <a:latin typeface="Times New Roman" panose="02020603050405020304" pitchFamily="18" charset="0"/>
                <a:cs typeface="Times New Roman" panose="02020603050405020304" pitchFamily="18" charset="0"/>
              </a:rPr>
              <a:t>Control Instructions</a:t>
            </a:r>
            <a:br>
              <a:rPr lang="en-US" sz="6000" b="1" dirty="0">
                <a:solidFill>
                  <a:schemeClr val="tx1"/>
                </a:solidFill>
                <a:latin typeface="Times New Roman" panose="02020603050405020304" pitchFamily="18" charset="0"/>
                <a:cs typeface="Times New Roman" panose="02020603050405020304" pitchFamily="18" charset="0"/>
              </a:rPr>
            </a:br>
            <a:endParaRPr lang="en-US" sz="60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73905" y="961482"/>
            <a:ext cx="9933709" cy="5031655"/>
          </a:xfrm>
        </p:spPr>
        <p:txBody>
          <a:bodyPr>
            <a:no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STC 	Set carry flag</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CLC 	Clear the carry flag</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CMC 	Complement the carry flag</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CLD 	Clear the direction flag</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STD 	Set direction flag</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LAHF	Load flags into AH register</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SAHF 	Store AH register into flags</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STI 	Set interrupt flag</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CLI 	Clear the interrupt flag</a:t>
            </a:r>
          </a:p>
        </p:txBody>
      </p:sp>
      <p:sp>
        <p:nvSpPr>
          <p:cNvPr id="4" name="Date Placeholder 3"/>
          <p:cNvSpPr>
            <a:spLocks noGrp="1"/>
          </p:cNvSpPr>
          <p:nvPr>
            <p:ph type="dt" sz="half" idx="10"/>
          </p:nvPr>
        </p:nvSpPr>
        <p:spPr/>
        <p:txBody>
          <a:bodyPr/>
          <a:lstStyle/>
          <a:p>
            <a:pPr>
              <a:defRPr/>
            </a:pPr>
            <a:fld id="{FDF1A325-B3E2-445B-8B3E-4F6E33F81864}"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147</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9966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905" y="13063"/>
            <a:ext cx="10972800" cy="5473337"/>
          </a:xfrm>
        </p:spPr>
        <p:txBody>
          <a:bodyPr>
            <a:normAutofit/>
          </a:bodyPr>
          <a:lstStyle/>
          <a:p>
            <a:pPr marL="0" indent="0">
              <a:buNone/>
            </a:pPr>
            <a:r>
              <a:rPr lang="en-US" sz="4000" b="1" dirty="0">
                <a:solidFill>
                  <a:srgbClr val="FF0000"/>
                </a:solidFill>
                <a:latin typeface="Times New Roman" panose="02020603050405020304" pitchFamily="18" charset="0"/>
                <a:ea typeface="+mj-ea"/>
                <a:cs typeface="Times New Roman" panose="02020603050405020304" pitchFamily="18" charset="0"/>
              </a:rPr>
              <a:t>	</a:t>
            </a:r>
            <a:r>
              <a:rPr lang="en-US" sz="4800" b="1" dirty="0">
                <a:solidFill>
                  <a:srgbClr val="C00000"/>
                </a:solidFill>
                <a:latin typeface="Times New Roman" panose="02020603050405020304" pitchFamily="18" charset="0"/>
                <a:ea typeface="+mj-ea"/>
                <a:cs typeface="Times New Roman" panose="02020603050405020304" pitchFamily="18" charset="0"/>
              </a:rPr>
              <a:t>Additional Pentium instructions:</a:t>
            </a:r>
          </a:p>
          <a:p>
            <a:pPr lvl="1">
              <a:buFont typeface="Wingdings" panose="05000000000000000000" pitchFamily="2" charset="2"/>
              <a:buChar char="Ø"/>
            </a:pPr>
            <a:endParaRPr lang="en-US" sz="40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BOUND 	Detect value out of range</a:t>
            </a:r>
          </a:p>
          <a:p>
            <a:pPr lvl="1">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ENTER 		High-level procedure entry</a:t>
            </a:r>
          </a:p>
          <a:p>
            <a:pPr lvl="1">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LEAVE		 High-level procedure exit</a:t>
            </a:r>
          </a:p>
          <a:p>
            <a:pPr>
              <a:buFont typeface="Wingdings" panose="05000000000000000000" pitchFamily="2" charset="2"/>
              <a:buChar char="Ø"/>
            </a:pPr>
            <a:endParaRPr lang="en-US" sz="4400" dirty="0">
              <a:solidFill>
                <a:srgbClr val="FF000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IRETD		interrupt return</a:t>
            </a:r>
          </a:p>
          <a:p>
            <a:pPr lvl="1">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JECXZ		jump if ECX is zero</a:t>
            </a: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661575AA-88B9-4207-A12A-A2997721D894}"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148</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10" name="Straight Connector 9"/>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918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891" y="-52251"/>
            <a:ext cx="10252364" cy="346362"/>
          </a:xfrm>
        </p:spPr>
        <p:txBody>
          <a:bodyPr>
            <a:noAutofit/>
          </a:bodyPr>
          <a:lstStyle/>
          <a:p>
            <a:br>
              <a:rPr lang="en-US" sz="5400" dirty="0">
                <a:solidFill>
                  <a:srgbClr val="C00000"/>
                </a:solidFill>
                <a:latin typeface="Times New Roman" panose="02020603050405020304" pitchFamily="18" charset="0"/>
                <a:cs typeface="Times New Roman" panose="02020603050405020304" pitchFamily="18" charset="0"/>
              </a:rPr>
            </a:br>
            <a:br>
              <a:rPr lang="en-US" sz="5400" dirty="0">
                <a:solidFill>
                  <a:srgbClr val="C00000"/>
                </a:solidFill>
                <a:latin typeface="Times New Roman" panose="02020603050405020304" pitchFamily="18" charset="0"/>
                <a:cs typeface="Times New Roman" panose="02020603050405020304" pitchFamily="18" charset="0"/>
              </a:rPr>
            </a:br>
            <a:br>
              <a:rPr lang="en-US" sz="5400" dirty="0">
                <a:solidFill>
                  <a:srgbClr val="C00000"/>
                </a:solidFill>
                <a:latin typeface="Times New Roman" panose="02020603050405020304" pitchFamily="18" charset="0"/>
                <a:cs typeface="Times New Roman" panose="02020603050405020304" pitchFamily="18" charset="0"/>
              </a:rPr>
            </a:br>
            <a:br>
              <a:rPr lang="en-US" sz="5400" dirty="0">
                <a:solidFill>
                  <a:srgbClr val="C00000"/>
                </a:solidFill>
                <a:latin typeface="Times New Roman" panose="02020603050405020304" pitchFamily="18" charset="0"/>
                <a:cs typeface="Times New Roman" panose="02020603050405020304" pitchFamily="18" charset="0"/>
              </a:rPr>
            </a:br>
            <a:r>
              <a:rPr lang="en-US" sz="5400" b="1" dirty="0">
                <a:solidFill>
                  <a:srgbClr val="C00000"/>
                </a:solidFill>
                <a:latin typeface="Times New Roman" panose="02020603050405020304" pitchFamily="18" charset="0"/>
                <a:cs typeface="Times New Roman" panose="02020603050405020304" pitchFamily="18" charset="0"/>
              </a:rPr>
              <a:t>Protected Mode Instructions</a:t>
            </a:r>
            <a:br>
              <a:rPr lang="en-US" sz="5400" b="1" dirty="0">
                <a:solidFill>
                  <a:srgbClr val="C00000"/>
                </a:solidFill>
                <a:latin typeface="Times New Roman" panose="02020603050405020304" pitchFamily="18" charset="0"/>
                <a:cs typeface="Times New Roman" panose="02020603050405020304" pitchFamily="18" charset="0"/>
              </a:rPr>
            </a:br>
            <a:br>
              <a:rPr lang="en-US" sz="5400" b="1" dirty="0">
                <a:solidFill>
                  <a:srgbClr val="C00000"/>
                </a:solidFill>
                <a:latin typeface="Times New Roman" panose="02020603050405020304" pitchFamily="18" charset="0"/>
                <a:cs typeface="Times New Roman" panose="02020603050405020304" pitchFamily="18" charset="0"/>
              </a:rPr>
            </a:br>
            <a:br>
              <a:rPr lang="en-US" sz="5400" b="1" dirty="0">
                <a:solidFill>
                  <a:srgbClr val="C00000"/>
                </a:solidFill>
                <a:latin typeface="Times New Roman" panose="02020603050405020304" pitchFamily="18" charset="0"/>
                <a:cs typeface="Times New Roman" panose="02020603050405020304" pitchFamily="18" charset="0"/>
              </a:rPr>
            </a:br>
            <a:endParaRPr lang="en-US"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73905" y="824843"/>
            <a:ext cx="10155382" cy="5164746"/>
          </a:xfrm>
        </p:spPr>
        <p:txBody>
          <a:bodyPr>
            <a:noAutofit/>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LGDT 		Load global descriptor table (GDT) register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SGDT 		Store global descriptor table (GDT) register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LLDT		 Load local descriptor table (LDT) register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SLDT 		Store local descriptor table (LDT) register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LTR 		Load task register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STR 		Store task register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LIDT		 Load interrupt descriptor table (IDT) register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SIDT		 Store interrupt descriptor table (IDT) register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MOV		 Load and store control registers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MOV 		Load and store debug registers</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9C035713-3EA1-400F-BBB5-CD94935D46DB}"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149</a:t>
            </a:fld>
            <a:endParaRPr lang="en-US">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016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1D473F05-A4F5-4365-9799-4EC648E3108B}" type="datetime1">
              <a:rPr lang="en-US" smtClean="0"/>
              <a:t>9/10/2023</a:t>
            </a:fld>
            <a:endParaRPr lang="en-US"/>
          </a:p>
        </p:txBody>
      </p:sp>
      <p:sp>
        <p:nvSpPr>
          <p:cNvPr id="5" name="Footer Placeholder 4"/>
          <p:cNvSpPr>
            <a:spLocks noGrp="1"/>
          </p:cNvSpPr>
          <p:nvPr>
            <p:ph type="ftr" idx="11"/>
          </p:nvPr>
        </p:nvSpPr>
        <p:spPr/>
        <p:txBody>
          <a:bodyPr/>
          <a:lstStyle/>
          <a:p>
            <a:r>
              <a:rPr lang="en-GB"/>
              <a:t>Unit 1            Microprocessor and Microcontroller_CET2004B         2023-24     S3  </a:t>
            </a: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1026" name="Picture 2" descr="What is Microprocessor – Types, Application, Ev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5340"/>
            <a:ext cx="6858000" cy="59039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7010400" y="435005"/>
            <a:ext cx="4738254" cy="431336"/>
          </a:xfrm>
          <a:prstGeom prst="rect">
            <a:avLst/>
          </a:prstGeom>
        </p:spPr>
      </p:pic>
      <p:pic>
        <p:nvPicPr>
          <p:cNvPr id="8" name="Picture 7"/>
          <p:cNvPicPr>
            <a:picLocks noChangeAspect="1"/>
          </p:cNvPicPr>
          <p:nvPr/>
        </p:nvPicPr>
        <p:blipFill>
          <a:blip r:embed="rId4"/>
          <a:stretch>
            <a:fillRect/>
          </a:stretch>
        </p:blipFill>
        <p:spPr>
          <a:xfrm>
            <a:off x="7010400" y="963769"/>
            <a:ext cx="4738254" cy="574640"/>
          </a:xfrm>
          <a:prstGeom prst="rect">
            <a:avLst/>
          </a:prstGeom>
        </p:spPr>
      </p:pic>
      <p:pic>
        <p:nvPicPr>
          <p:cNvPr id="9" name="Picture 8"/>
          <p:cNvPicPr>
            <a:picLocks noChangeAspect="1"/>
          </p:cNvPicPr>
          <p:nvPr/>
        </p:nvPicPr>
        <p:blipFill>
          <a:blip r:embed="rId5"/>
          <a:stretch>
            <a:fillRect/>
          </a:stretch>
        </p:blipFill>
        <p:spPr>
          <a:xfrm>
            <a:off x="7008773" y="1648588"/>
            <a:ext cx="4741508" cy="662470"/>
          </a:xfrm>
          <a:prstGeom prst="rect">
            <a:avLst/>
          </a:prstGeom>
        </p:spPr>
      </p:pic>
      <p:pic>
        <p:nvPicPr>
          <p:cNvPr id="10" name="Picture 9"/>
          <p:cNvPicPr>
            <a:picLocks noChangeAspect="1"/>
          </p:cNvPicPr>
          <p:nvPr/>
        </p:nvPicPr>
        <p:blipFill>
          <a:blip r:embed="rId6"/>
          <a:stretch>
            <a:fillRect/>
          </a:stretch>
        </p:blipFill>
        <p:spPr>
          <a:xfrm>
            <a:off x="7010400" y="2361615"/>
            <a:ext cx="4738254" cy="621511"/>
          </a:xfrm>
          <a:prstGeom prst="rect">
            <a:avLst/>
          </a:prstGeom>
        </p:spPr>
      </p:pic>
      <p:pic>
        <p:nvPicPr>
          <p:cNvPr id="11" name="Picture 10"/>
          <p:cNvPicPr>
            <a:picLocks noChangeAspect="1"/>
          </p:cNvPicPr>
          <p:nvPr/>
        </p:nvPicPr>
        <p:blipFill>
          <a:blip r:embed="rId7"/>
          <a:stretch>
            <a:fillRect/>
          </a:stretch>
        </p:blipFill>
        <p:spPr>
          <a:xfrm>
            <a:off x="7008773" y="3014085"/>
            <a:ext cx="4738254" cy="456187"/>
          </a:xfrm>
          <a:prstGeom prst="rect">
            <a:avLst/>
          </a:prstGeom>
        </p:spPr>
      </p:pic>
      <p:pic>
        <p:nvPicPr>
          <p:cNvPr id="12" name="Picture 11"/>
          <p:cNvPicPr>
            <a:picLocks noChangeAspect="1"/>
          </p:cNvPicPr>
          <p:nvPr/>
        </p:nvPicPr>
        <p:blipFill>
          <a:blip r:embed="rId8"/>
          <a:stretch>
            <a:fillRect/>
          </a:stretch>
        </p:blipFill>
        <p:spPr>
          <a:xfrm>
            <a:off x="7008773" y="3524136"/>
            <a:ext cx="4738254" cy="459921"/>
          </a:xfrm>
          <a:prstGeom prst="rect">
            <a:avLst/>
          </a:prstGeom>
        </p:spPr>
      </p:pic>
      <p:pic>
        <p:nvPicPr>
          <p:cNvPr id="13" name="Picture 12"/>
          <p:cNvPicPr>
            <a:picLocks noChangeAspect="1"/>
          </p:cNvPicPr>
          <p:nvPr/>
        </p:nvPicPr>
        <p:blipFill>
          <a:blip r:embed="rId9"/>
          <a:stretch>
            <a:fillRect/>
          </a:stretch>
        </p:blipFill>
        <p:spPr>
          <a:xfrm>
            <a:off x="6770544" y="4300047"/>
            <a:ext cx="4779322" cy="383304"/>
          </a:xfrm>
          <a:prstGeom prst="rect">
            <a:avLst/>
          </a:prstGeom>
        </p:spPr>
      </p:pic>
      <p:pic>
        <p:nvPicPr>
          <p:cNvPr id="14" name="Picture 13"/>
          <p:cNvPicPr>
            <a:picLocks noChangeAspect="1"/>
          </p:cNvPicPr>
          <p:nvPr/>
        </p:nvPicPr>
        <p:blipFill>
          <a:blip r:embed="rId10"/>
          <a:stretch>
            <a:fillRect/>
          </a:stretch>
        </p:blipFill>
        <p:spPr>
          <a:xfrm>
            <a:off x="6677025" y="4738411"/>
            <a:ext cx="5070002" cy="365274"/>
          </a:xfrm>
          <a:prstGeom prst="rect">
            <a:avLst/>
          </a:prstGeom>
        </p:spPr>
      </p:pic>
      <p:pic>
        <p:nvPicPr>
          <p:cNvPr id="15" name="Picture 14"/>
          <p:cNvPicPr>
            <a:picLocks noChangeAspect="1"/>
          </p:cNvPicPr>
          <p:nvPr/>
        </p:nvPicPr>
        <p:blipFill>
          <a:blip r:embed="rId11"/>
          <a:stretch>
            <a:fillRect/>
          </a:stretch>
        </p:blipFill>
        <p:spPr>
          <a:xfrm>
            <a:off x="6770544" y="5215062"/>
            <a:ext cx="5102801" cy="488397"/>
          </a:xfrm>
          <a:prstGeom prst="rect">
            <a:avLst/>
          </a:prstGeom>
        </p:spPr>
      </p:pic>
      <p:pic>
        <p:nvPicPr>
          <p:cNvPr id="16" name="Picture 15"/>
          <p:cNvPicPr>
            <a:picLocks noChangeAspect="1"/>
          </p:cNvPicPr>
          <p:nvPr/>
        </p:nvPicPr>
        <p:blipFill>
          <a:blip r:embed="rId12"/>
          <a:stretch>
            <a:fillRect/>
          </a:stretch>
        </p:blipFill>
        <p:spPr>
          <a:xfrm>
            <a:off x="8106723" y="5784162"/>
            <a:ext cx="3443143" cy="834345"/>
          </a:xfrm>
          <a:prstGeom prst="rect">
            <a:avLst/>
          </a:prstGeom>
        </p:spPr>
      </p:pic>
      <p:sp>
        <p:nvSpPr>
          <p:cNvPr id="17" name="Rectangle 16"/>
          <p:cNvSpPr/>
          <p:nvPr/>
        </p:nvSpPr>
        <p:spPr>
          <a:xfrm>
            <a:off x="1342437" y="127228"/>
            <a:ext cx="4144083" cy="307777"/>
          </a:xfrm>
          <a:prstGeom prst="rect">
            <a:avLst/>
          </a:prstGeom>
        </p:spPr>
        <p:txBody>
          <a:bodyPr wrap="none">
            <a:spAutoFit/>
          </a:bodyPr>
          <a:lstStyle/>
          <a:p>
            <a:r>
              <a:rPr lang="en-IN" dirty="0"/>
              <a:t>https://www.youtube.com/watch?v=xrUvFJWlYCY</a:t>
            </a:r>
          </a:p>
        </p:txBody>
      </p:sp>
      <p:sp>
        <p:nvSpPr>
          <p:cNvPr id="19" name="Google Shape;229;p9"/>
          <p:cNvSpPr/>
          <p:nvPr/>
        </p:nvSpPr>
        <p:spPr>
          <a:xfrm>
            <a:off x="53975" y="14771"/>
            <a:ext cx="654050" cy="864123"/>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8" name="Google Shape;225;p9"/>
          <p:cNvSpPr txBox="1">
            <a:spLocks noGrp="1"/>
          </p:cNvSpPr>
          <p:nvPr>
            <p:ph type="title"/>
          </p:nvPr>
        </p:nvSpPr>
        <p:spPr>
          <a:xfrm>
            <a:off x="3778302" y="-72796"/>
            <a:ext cx="6460941" cy="46744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Arial"/>
              <a:buNone/>
            </a:pPr>
            <a:r>
              <a:rPr lang="en-US" sz="2400" b="1" dirty="0">
                <a:solidFill>
                  <a:srgbClr val="C00000"/>
                </a:solidFill>
                <a:latin typeface="Times New Roman" panose="02020603050405020304" pitchFamily="18" charset="0"/>
                <a:ea typeface="Arial"/>
                <a:cs typeface="Times New Roman" panose="02020603050405020304" pitchFamily="18" charset="0"/>
                <a:sym typeface="Arial"/>
              </a:rPr>
              <a:t>Extra Information</a:t>
            </a:r>
            <a:endParaRPr sz="2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18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315" y="285099"/>
            <a:ext cx="9774382" cy="970252"/>
          </a:xfrm>
        </p:spPr>
        <p:txBody>
          <a:bodyPr>
            <a:noAutofit/>
          </a:bodyPr>
          <a:lstStyle/>
          <a:p>
            <a:br>
              <a:rPr lang="en-US" sz="4800" b="1" dirty="0">
                <a:solidFill>
                  <a:srgbClr val="C00000"/>
                </a:solidFill>
                <a:latin typeface="Times New Roman" panose="02020603050405020304" pitchFamily="18" charset="0"/>
                <a:cs typeface="Times New Roman" panose="02020603050405020304" pitchFamily="18" charset="0"/>
              </a:rPr>
            </a:br>
            <a:br>
              <a:rPr lang="en-US" sz="4800" b="1" dirty="0">
                <a:solidFill>
                  <a:srgbClr val="C00000"/>
                </a:solidFill>
                <a:latin typeface="Times New Roman" panose="02020603050405020304" pitchFamily="18" charset="0"/>
                <a:cs typeface="Times New Roman" panose="02020603050405020304" pitchFamily="18" charset="0"/>
              </a:rPr>
            </a:br>
            <a:r>
              <a:rPr lang="en-US" sz="4800" b="1" dirty="0">
                <a:solidFill>
                  <a:srgbClr val="C00000"/>
                </a:solidFill>
                <a:latin typeface="Times New Roman" panose="02020603050405020304" pitchFamily="18" charset="0"/>
                <a:cs typeface="Times New Roman" panose="02020603050405020304" pitchFamily="18" charset="0"/>
              </a:rPr>
              <a:t>Protected Mode Instructions</a:t>
            </a:r>
            <a:br>
              <a:rPr lang="en-US" sz="4800" b="1" dirty="0">
                <a:solidFill>
                  <a:srgbClr val="C00000"/>
                </a:solidFill>
                <a:latin typeface="Times New Roman" panose="02020603050405020304" pitchFamily="18" charset="0"/>
                <a:cs typeface="Times New Roman" panose="02020603050405020304" pitchFamily="18" charset="0"/>
              </a:rPr>
            </a:br>
            <a:br>
              <a:rPr lang="en-US" sz="4800" b="1" dirty="0">
                <a:solidFill>
                  <a:srgbClr val="C00000"/>
                </a:solidFill>
                <a:latin typeface="Times New Roman" panose="02020603050405020304" pitchFamily="18" charset="0"/>
                <a:cs typeface="Times New Roman" panose="02020603050405020304" pitchFamily="18" charset="0"/>
              </a:rPr>
            </a:br>
            <a:br>
              <a:rPr lang="en-US" sz="4800" b="1" dirty="0">
                <a:solidFill>
                  <a:srgbClr val="C00000"/>
                </a:solidFill>
                <a:latin typeface="Times New Roman" panose="02020603050405020304" pitchFamily="18" charset="0"/>
                <a:cs typeface="Times New Roman" panose="02020603050405020304" pitchFamily="18" charset="0"/>
              </a:rPr>
            </a:br>
            <a:endParaRPr lang="en-US" sz="48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73905" y="851328"/>
            <a:ext cx="9552709" cy="5144955"/>
          </a:xfrm>
        </p:spPr>
        <p:txBody>
          <a:bodyPr>
            <a:noAutofit/>
          </a:bodyPr>
          <a:lstStyle/>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L</a:t>
            </a:r>
            <a:r>
              <a:rPr lang="en-US" sz="3600" dirty="0">
                <a:solidFill>
                  <a:srgbClr val="C00000"/>
                </a:solidFill>
                <a:latin typeface="Times New Roman" panose="02020603050405020304" pitchFamily="18" charset="0"/>
                <a:cs typeface="Times New Roman" panose="02020603050405020304" pitchFamily="18" charset="0"/>
              </a:rPr>
              <a:t>MSW</a:t>
            </a:r>
            <a:r>
              <a:rPr lang="en-US" sz="3600" dirty="0">
                <a:latin typeface="Times New Roman" panose="02020603050405020304" pitchFamily="18" charset="0"/>
                <a:cs typeface="Times New Roman" panose="02020603050405020304" pitchFamily="18" charset="0"/>
              </a:rPr>
              <a:t>	 Load machine status word</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S</a:t>
            </a:r>
            <a:r>
              <a:rPr lang="en-US" sz="3600" dirty="0">
                <a:solidFill>
                  <a:srgbClr val="C00000"/>
                </a:solidFill>
                <a:latin typeface="Times New Roman" panose="02020603050405020304" pitchFamily="18" charset="0"/>
                <a:cs typeface="Times New Roman" panose="02020603050405020304" pitchFamily="18" charset="0"/>
              </a:rPr>
              <a:t>MSW </a:t>
            </a:r>
            <a:r>
              <a:rPr lang="en-US" sz="3600" dirty="0">
                <a:latin typeface="Times New Roman" panose="02020603050405020304" pitchFamily="18" charset="0"/>
                <a:cs typeface="Times New Roman" panose="02020603050405020304" pitchFamily="18" charset="0"/>
              </a:rPr>
              <a:t>	Store machine status word</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CLTS 		Clear the task-switched flag</a:t>
            </a:r>
          </a:p>
          <a:p>
            <a:pPr>
              <a:buFont typeface="Wingdings" panose="05000000000000000000" pitchFamily="2" charset="2"/>
              <a:buChar char="Ø"/>
            </a:pPr>
            <a:r>
              <a:rPr lang="en-US" sz="3600" b="1" dirty="0">
                <a:latin typeface="Times New Roman" panose="02020603050405020304" pitchFamily="18" charset="0"/>
                <a:cs typeface="Times New Roman" panose="02020603050405020304" pitchFamily="18" charset="0"/>
              </a:rPr>
              <a:t>ARPL 	</a:t>
            </a:r>
            <a:r>
              <a:rPr lang="en-US" sz="3600" dirty="0">
                <a:latin typeface="Times New Roman" panose="02020603050405020304" pitchFamily="18" charset="0"/>
                <a:cs typeface="Times New Roman" panose="02020603050405020304" pitchFamily="18" charset="0"/>
              </a:rPr>
              <a:t>	Adjust requested privilege level</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LAR 		Load access rights</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LSL		Load segment limit</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VERR 		Verify segment for reading</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VERW 	Verify segment for writing</a:t>
            </a:r>
          </a:p>
          <a:p>
            <a:pPr>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3A776092-39B6-49C3-A31F-1B649FCEF54D}"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150</a:t>
            </a:fld>
            <a:endParaRPr lang="en-US">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9" name="Straight Connector 8"/>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459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7115" y="815505"/>
            <a:ext cx="10117137" cy="5540845"/>
          </a:xfrm>
        </p:spPr>
        <p:txBody>
          <a:bodyPr>
            <a:noAutofit/>
          </a:bodyPr>
          <a:lstStyle/>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INVD 		Invalidate cache, no writeback</a:t>
            </a:r>
          </a:p>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WBINVD 		Invalidate cache, with writeback</a:t>
            </a:r>
          </a:p>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INVLPG 		Invalidate TLB Entry</a:t>
            </a:r>
          </a:p>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LOCK (prefix) 	Lock Bus</a:t>
            </a:r>
          </a:p>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HLT 		Halt processor</a:t>
            </a:r>
          </a:p>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RSM 		Return from system management mode (SSM)</a:t>
            </a:r>
          </a:p>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RDMSR 	Read model-specific register</a:t>
            </a:r>
          </a:p>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WRMSR	Write model-specific register</a:t>
            </a:r>
          </a:p>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RDPMC	Read performance monitoring counters</a:t>
            </a:r>
          </a:p>
          <a:p>
            <a:pPr lvl="1">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RDTSC 	Read time stamp counter</a:t>
            </a:r>
          </a:p>
          <a:p>
            <a:pPr lvl="1">
              <a:buFont typeface="Wingdings" panose="05000000000000000000" pitchFamily="2" charset="2"/>
              <a:buChar char="Ø"/>
            </a:pPr>
            <a:r>
              <a:rPr lang="en-US" sz="2900" b="1" dirty="0">
                <a:latin typeface="Times New Roman" panose="02020603050405020304" pitchFamily="18" charset="0"/>
                <a:cs typeface="Times New Roman" panose="02020603050405020304" pitchFamily="18" charset="0"/>
              </a:rPr>
              <a:t>CPUID 	Processor Identification</a:t>
            </a:r>
          </a:p>
          <a:p>
            <a:pPr lvl="1"/>
            <a:endParaRPr lang="en-US"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E7264513-1921-4D98-98F9-16D7B934C614}" type="datetime1">
              <a:rPr lang="en-US" smtClean="0"/>
              <a:t>9/10/2023</a:t>
            </a:fld>
            <a:endParaRPr lang="en-US"/>
          </a:p>
        </p:txBody>
      </p:sp>
      <p:sp>
        <p:nvSpPr>
          <p:cNvPr id="5" name="Slide Number Placeholder 4"/>
          <p:cNvSpPr>
            <a:spLocks noGrp="1"/>
          </p:cNvSpPr>
          <p:nvPr>
            <p:ph type="sldNum" sz="quarter" idx="12"/>
          </p:nvPr>
        </p:nvSpPr>
        <p:spPr/>
        <p:txBody>
          <a:bodyPr/>
          <a:lstStyle/>
          <a:p>
            <a:pPr>
              <a:defRPr/>
            </a:pPr>
            <a:fld id="{86E3E4F9-1BBA-46FB-A770-05CF0AA7799E}" type="slidenum">
              <a:rPr lang="en-US" smtClean="0"/>
              <a:pPr>
                <a:defRPr/>
              </a:pPr>
              <a:t>151</a:t>
            </a:fld>
            <a:endParaRPr lang="en-US"/>
          </a:p>
        </p:txBody>
      </p:sp>
      <p:sp>
        <p:nvSpPr>
          <p:cNvPr id="6" name="Footer Placeholder 5"/>
          <p:cNvSpPr>
            <a:spLocks noGrp="1"/>
          </p:cNvSpPr>
          <p:nvPr>
            <p:ph type="ftr" sz="quarter" idx="11"/>
          </p:nvPr>
        </p:nvSpPr>
        <p:spPr/>
        <p:txBody>
          <a:bodyPr/>
          <a:lstStyle/>
          <a:p>
            <a:pPr>
              <a:defRPr/>
            </a:pPr>
            <a:r>
              <a:rPr lang="en-GB"/>
              <a:t>Unit 1            Microprocessor and Microcontroller_CET2004B         2023-24     S3  </a:t>
            </a:r>
            <a:endParaRPr lang="en-US"/>
          </a:p>
        </p:txBody>
      </p:sp>
      <p:pic>
        <p:nvPicPr>
          <p:cNvPr id="8" name="Picture 7"/>
          <p:cNvPicPr>
            <a:picLocks noChangeAspect="1"/>
          </p:cNvPicPr>
          <p:nvPr/>
        </p:nvPicPr>
        <p:blipFill>
          <a:blip r:embed="rId2" cstate="print"/>
          <a:srcRect/>
          <a:stretch>
            <a:fillRect/>
          </a:stretch>
        </p:blipFill>
        <p:spPr bwMode="auto">
          <a:xfrm>
            <a:off x="128566" y="150201"/>
            <a:ext cx="659627" cy="596138"/>
          </a:xfrm>
          <a:prstGeom prst="rect">
            <a:avLst/>
          </a:prstGeom>
          <a:noFill/>
          <a:ln w="9525">
            <a:noFill/>
            <a:miter lim="800000"/>
            <a:headEnd/>
            <a:tailEnd/>
          </a:ln>
        </p:spPr>
      </p:pic>
      <p:cxnSp>
        <p:nvCxnSpPr>
          <p:cNvPr id="9" name="Straight Connector 8"/>
          <p:cNvCxnSpPr/>
          <p:nvPr/>
        </p:nvCxnSpPr>
        <p:spPr>
          <a:xfrm flipV="1">
            <a:off x="2971" y="778521"/>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33532" y="0"/>
            <a:ext cx="8117928" cy="769441"/>
          </a:xfrm>
          <a:prstGeom prst="rect">
            <a:avLst/>
          </a:prstGeom>
        </p:spPr>
        <p:txBody>
          <a:bodyPr wrap="none">
            <a:spAutoFit/>
          </a:bodyPr>
          <a:lstStyle/>
          <a:p>
            <a:r>
              <a:rPr lang="en-US" sz="4400" b="1" dirty="0">
                <a:solidFill>
                  <a:srgbClr val="C00000"/>
                </a:solidFill>
                <a:latin typeface="Times New Roman" panose="02020603050405020304" pitchFamily="18" charset="0"/>
                <a:cs typeface="Times New Roman" panose="02020603050405020304" pitchFamily="18" charset="0"/>
              </a:rPr>
              <a:t>Additional Pentium instructions</a:t>
            </a:r>
          </a:p>
        </p:txBody>
      </p:sp>
    </p:spTree>
    <p:extLst>
      <p:ext uri="{BB962C8B-B14F-4D97-AF65-F5344CB8AC3E}">
        <p14:creationId xmlns:p14="http://schemas.microsoft.com/office/powerpoint/2010/main" val="1581306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28699" y="637309"/>
            <a:ext cx="9195955" cy="1533525"/>
          </a:xfrm>
          <a:prstGeom prst="rect">
            <a:avLst/>
          </a:prstGeom>
        </p:spPr>
      </p:pic>
      <p:sp>
        <p:nvSpPr>
          <p:cNvPr id="4" name="Date Placeholder 3"/>
          <p:cNvSpPr>
            <a:spLocks noGrp="1"/>
          </p:cNvSpPr>
          <p:nvPr>
            <p:ph type="dt" idx="10"/>
          </p:nvPr>
        </p:nvSpPr>
        <p:spPr/>
        <p:txBody>
          <a:bodyPr/>
          <a:lstStyle/>
          <a:p>
            <a:fld id="{28E03503-5B9B-45D4-834F-502225A1765A}" type="datetime1">
              <a:rPr lang="en-US" smtClean="0"/>
              <a:t>9/10/2023</a:t>
            </a:fld>
            <a:endParaRPr lang="en-US"/>
          </a:p>
        </p:txBody>
      </p:sp>
      <p:sp>
        <p:nvSpPr>
          <p:cNvPr id="5" name="Footer Placeholder 4"/>
          <p:cNvSpPr>
            <a:spLocks noGrp="1"/>
          </p:cNvSpPr>
          <p:nvPr>
            <p:ph type="ftr" idx="11"/>
          </p:nvPr>
        </p:nvSpPr>
        <p:spPr>
          <a:xfrm>
            <a:off x="2258291" y="6356349"/>
            <a:ext cx="7966364" cy="365125"/>
          </a:xfrm>
        </p:spPr>
        <p:txBody>
          <a:bodyPr/>
          <a:lstStyle/>
          <a:p>
            <a:r>
              <a:rPr lang="en-GB"/>
              <a:t>Unit 1            Microprocessor and Microcontroller_CET2004B         2023-24     S3  </a:t>
            </a:r>
            <a:endParaRPr lang="en-GB"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8" name="Picture 7"/>
          <p:cNvPicPr>
            <a:picLocks noChangeAspect="1"/>
          </p:cNvPicPr>
          <p:nvPr/>
        </p:nvPicPr>
        <p:blipFill>
          <a:blip r:embed="rId3"/>
          <a:stretch>
            <a:fillRect/>
          </a:stretch>
        </p:blipFill>
        <p:spPr>
          <a:xfrm>
            <a:off x="838200" y="2302019"/>
            <a:ext cx="9829800" cy="1549545"/>
          </a:xfrm>
          <a:prstGeom prst="rect">
            <a:avLst/>
          </a:prstGeom>
        </p:spPr>
      </p:pic>
      <p:pic>
        <p:nvPicPr>
          <p:cNvPr id="9" name="Picture 8"/>
          <p:cNvPicPr>
            <a:picLocks noChangeAspect="1"/>
          </p:cNvPicPr>
          <p:nvPr/>
        </p:nvPicPr>
        <p:blipFill>
          <a:blip r:embed="rId4"/>
          <a:stretch>
            <a:fillRect/>
          </a:stretch>
        </p:blipFill>
        <p:spPr>
          <a:xfrm>
            <a:off x="447675" y="4024314"/>
            <a:ext cx="10077450" cy="1708439"/>
          </a:xfrm>
          <a:prstGeom prst="rect">
            <a:avLst/>
          </a:prstGeom>
        </p:spPr>
      </p:pic>
      <p:sp>
        <p:nvSpPr>
          <p:cNvPr id="10" name="Google Shape;229;p9"/>
          <p:cNvSpPr/>
          <p:nvPr/>
        </p:nvSpPr>
        <p:spPr>
          <a:xfrm>
            <a:off x="53975" y="14771"/>
            <a:ext cx="654050" cy="86412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 name="Google Shape;225;p9"/>
          <p:cNvSpPr txBox="1">
            <a:spLocks noGrp="1"/>
          </p:cNvSpPr>
          <p:nvPr>
            <p:ph type="title"/>
          </p:nvPr>
        </p:nvSpPr>
        <p:spPr>
          <a:xfrm>
            <a:off x="3916848" y="169859"/>
            <a:ext cx="6460941" cy="46744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Arial"/>
              <a:buNone/>
            </a:pPr>
            <a:r>
              <a:rPr lang="en-US" sz="2400" b="1" dirty="0">
                <a:solidFill>
                  <a:srgbClr val="C00000"/>
                </a:solidFill>
                <a:latin typeface="Times New Roman" panose="02020603050405020304" pitchFamily="18" charset="0"/>
                <a:ea typeface="Arial"/>
                <a:cs typeface="Times New Roman" panose="02020603050405020304" pitchFamily="18" charset="0"/>
                <a:sym typeface="Arial"/>
              </a:rPr>
              <a:t>Extra Information</a:t>
            </a:r>
            <a:endParaRPr sz="2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353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79982A2E-C9D7-46B0-AEBA-AFCBDBC6E43D}" type="datetime1">
              <a:rPr lang="en-US" smtClean="0"/>
              <a:t>9/10/2023</a:t>
            </a:fld>
            <a:endParaRPr lang="en-US"/>
          </a:p>
        </p:txBody>
      </p:sp>
      <p:sp>
        <p:nvSpPr>
          <p:cNvPr id="5" name="Footer Placeholder 4"/>
          <p:cNvSpPr>
            <a:spLocks noGrp="1"/>
          </p:cNvSpPr>
          <p:nvPr>
            <p:ph type="ftr" sz="quarter" idx="11"/>
          </p:nvPr>
        </p:nvSpPr>
        <p:spPr>
          <a:xfrm>
            <a:off x="2968051" y="6356350"/>
            <a:ext cx="6115987"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17</a:t>
            </a:fld>
            <a:endParaRPr lang="en-US"/>
          </a:p>
        </p:txBody>
      </p:sp>
      <p:pic>
        <p:nvPicPr>
          <p:cNvPr id="8" name="Picture 7"/>
          <p:cNvPicPr>
            <a:picLocks noChangeAspect="1"/>
          </p:cNvPicPr>
          <p:nvPr/>
        </p:nvPicPr>
        <p:blipFill>
          <a:blip r:embed="rId2" cstate="print"/>
          <a:srcRect/>
          <a:stretch>
            <a:fillRect/>
          </a:stretch>
        </p:blipFill>
        <p:spPr bwMode="auto">
          <a:xfrm>
            <a:off x="50223" y="81338"/>
            <a:ext cx="787977" cy="749936"/>
          </a:xfrm>
          <a:prstGeom prst="rect">
            <a:avLst/>
          </a:prstGeom>
          <a:noFill/>
          <a:ln w="9525">
            <a:noFill/>
            <a:miter lim="800000"/>
            <a:headEnd/>
            <a:tailEnd/>
          </a:ln>
        </p:spPr>
      </p:pic>
      <p:cxnSp>
        <p:nvCxnSpPr>
          <p:cNvPr id="9" name="Straight Connector 8"/>
          <p:cNvCxnSpPr/>
          <p:nvPr/>
        </p:nvCxnSpPr>
        <p:spPr>
          <a:xfrm flipV="1">
            <a:off x="-38857" y="831274"/>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356350"/>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2546033" y="38954"/>
            <a:ext cx="5819775" cy="723900"/>
          </a:xfrm>
          <a:prstGeom prst="rect">
            <a:avLst/>
          </a:prstGeom>
        </p:spPr>
      </p:pic>
      <p:pic>
        <p:nvPicPr>
          <p:cNvPr id="2" name="Picture 1"/>
          <p:cNvPicPr>
            <a:picLocks noChangeAspect="1"/>
          </p:cNvPicPr>
          <p:nvPr/>
        </p:nvPicPr>
        <p:blipFill>
          <a:blip r:embed="rId4"/>
          <a:stretch>
            <a:fillRect/>
          </a:stretch>
        </p:blipFill>
        <p:spPr>
          <a:xfrm>
            <a:off x="788193" y="1046459"/>
            <a:ext cx="10511566" cy="5066996"/>
          </a:xfrm>
          <a:prstGeom prst="rect">
            <a:avLst/>
          </a:prstGeom>
        </p:spPr>
      </p:pic>
    </p:spTree>
    <p:extLst>
      <p:ext uri="{BB962C8B-B14F-4D97-AF65-F5344CB8AC3E}">
        <p14:creationId xmlns:p14="http://schemas.microsoft.com/office/powerpoint/2010/main" val="17650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6C8A3B4F-D545-4F2A-BD69-5EFF13C02B66}" type="datetime1">
              <a:rPr lang="en-US" smtClean="0"/>
              <a:t>9/10/2023</a:t>
            </a:fld>
            <a:endParaRPr lang="en-US"/>
          </a:p>
        </p:txBody>
      </p:sp>
      <p:sp>
        <p:nvSpPr>
          <p:cNvPr id="5" name="Footer Placeholder 4"/>
          <p:cNvSpPr>
            <a:spLocks noGrp="1"/>
          </p:cNvSpPr>
          <p:nvPr>
            <p:ph type="ftr" sz="quarter" idx="11"/>
          </p:nvPr>
        </p:nvSpPr>
        <p:spPr>
          <a:xfrm>
            <a:off x="2968051" y="6356350"/>
            <a:ext cx="6115987"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18</a:t>
            </a:fld>
            <a:endParaRPr lang="en-US"/>
          </a:p>
        </p:txBody>
      </p:sp>
      <p:pic>
        <p:nvPicPr>
          <p:cNvPr id="8" name="Picture 7"/>
          <p:cNvPicPr>
            <a:picLocks noChangeAspect="1"/>
          </p:cNvPicPr>
          <p:nvPr/>
        </p:nvPicPr>
        <p:blipFill>
          <a:blip r:embed="rId2" cstate="print"/>
          <a:srcRect/>
          <a:stretch>
            <a:fillRect/>
          </a:stretch>
        </p:blipFill>
        <p:spPr bwMode="auto">
          <a:xfrm>
            <a:off x="50223" y="81338"/>
            <a:ext cx="787977" cy="749936"/>
          </a:xfrm>
          <a:prstGeom prst="rect">
            <a:avLst/>
          </a:prstGeom>
          <a:noFill/>
          <a:ln w="9525">
            <a:noFill/>
            <a:miter lim="800000"/>
            <a:headEnd/>
            <a:tailEnd/>
          </a:ln>
        </p:spPr>
      </p:pic>
      <p:cxnSp>
        <p:nvCxnSpPr>
          <p:cNvPr id="9" name="Straight Connector 8"/>
          <p:cNvCxnSpPr/>
          <p:nvPr/>
        </p:nvCxnSpPr>
        <p:spPr>
          <a:xfrm flipV="1">
            <a:off x="0" y="116278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356350"/>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2585221" y="273130"/>
            <a:ext cx="5819775" cy="723900"/>
          </a:xfrm>
          <a:prstGeom prst="rect">
            <a:avLst/>
          </a:prstGeom>
        </p:spPr>
      </p:pic>
      <p:pic>
        <p:nvPicPr>
          <p:cNvPr id="13" name="Picture 12"/>
          <p:cNvPicPr>
            <a:picLocks noChangeAspect="1"/>
          </p:cNvPicPr>
          <p:nvPr/>
        </p:nvPicPr>
        <p:blipFill>
          <a:blip r:embed="rId4"/>
          <a:stretch>
            <a:fillRect/>
          </a:stretch>
        </p:blipFill>
        <p:spPr>
          <a:xfrm>
            <a:off x="944559" y="1356251"/>
            <a:ext cx="11073269" cy="2392789"/>
          </a:xfrm>
          <a:prstGeom prst="rect">
            <a:avLst/>
          </a:prstGeom>
        </p:spPr>
      </p:pic>
      <p:pic>
        <p:nvPicPr>
          <p:cNvPr id="14" name="Picture 13"/>
          <p:cNvPicPr>
            <a:picLocks noChangeAspect="1"/>
          </p:cNvPicPr>
          <p:nvPr/>
        </p:nvPicPr>
        <p:blipFill>
          <a:blip r:embed="rId5"/>
          <a:stretch>
            <a:fillRect/>
          </a:stretch>
        </p:blipFill>
        <p:spPr>
          <a:xfrm>
            <a:off x="944560" y="3797805"/>
            <a:ext cx="11073268" cy="2365080"/>
          </a:xfrm>
          <a:prstGeom prst="rect">
            <a:avLst/>
          </a:prstGeom>
        </p:spPr>
      </p:pic>
    </p:spTree>
    <p:extLst>
      <p:ext uri="{BB962C8B-B14F-4D97-AF65-F5344CB8AC3E}">
        <p14:creationId xmlns:p14="http://schemas.microsoft.com/office/powerpoint/2010/main" val="15476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596" y="130996"/>
            <a:ext cx="9529763" cy="752870"/>
          </a:xfrm>
        </p:spPr>
        <p:txBody>
          <a:bodyPr>
            <a:normAutofit fontScale="90000"/>
          </a:bodyPr>
          <a:lstStyle/>
          <a:p>
            <a:pPr marL="0" indent="0" algn="ctr">
              <a:defRPr/>
            </a:pPr>
            <a:r>
              <a:rPr lang="en-US" sz="6000" b="1" dirty="0">
                <a:solidFill>
                  <a:srgbClr val="C00000"/>
                </a:solidFill>
                <a:latin typeface="Times New Roman" panose="02020603050405020304" pitchFamily="18" charset="0"/>
                <a:cs typeface="Times New Roman" panose="02020603050405020304" pitchFamily="18" charset="0"/>
              </a:rPr>
              <a:t>Pentium Processor</a:t>
            </a:r>
          </a:p>
        </p:txBody>
      </p:sp>
      <p:sp>
        <p:nvSpPr>
          <p:cNvPr id="21507" name="Content Placeholder 2"/>
          <p:cNvSpPr>
            <a:spLocks noGrp="1"/>
          </p:cNvSpPr>
          <p:nvPr>
            <p:ph idx="1"/>
          </p:nvPr>
        </p:nvSpPr>
        <p:spPr>
          <a:xfrm>
            <a:off x="830263" y="1435100"/>
            <a:ext cx="10503409" cy="4414761"/>
          </a:xfrm>
        </p:spPr>
        <p:txBody>
          <a:bodyPr/>
          <a:lstStyle/>
          <a:p>
            <a:pPr algn="just"/>
            <a:endParaRPr lang="en-US" dirty="0">
              <a:latin typeface="Times New Roman" panose="02020603050405020304" pitchFamily="18" charset="0"/>
              <a:cs typeface="Times New Roman" panose="02020603050405020304" pitchFamily="18" charset="0"/>
            </a:endParaRPr>
          </a:p>
          <a:p>
            <a:pPr marL="0" indent="0" eaLnBrk="1" hangingPunct="1">
              <a:buNone/>
            </a:pPr>
            <a:endParaRPr lang="en-US" dirty="0"/>
          </a:p>
        </p:txBody>
      </p:sp>
      <p:sp>
        <p:nvSpPr>
          <p:cNvPr id="4" name="Date Placeholder 3"/>
          <p:cNvSpPr>
            <a:spLocks noGrp="1"/>
          </p:cNvSpPr>
          <p:nvPr>
            <p:ph type="dt" sz="half" idx="10"/>
          </p:nvPr>
        </p:nvSpPr>
        <p:spPr>
          <a:xfrm>
            <a:off x="762000" y="6459538"/>
            <a:ext cx="2743200" cy="365125"/>
          </a:xfrm>
        </p:spPr>
        <p:txBody>
          <a:bodyPr/>
          <a:lstStyle/>
          <a:p>
            <a:pPr>
              <a:defRPr/>
            </a:pPr>
            <a:fld id="{E40DCBD4-C2C7-44F3-8F3C-EDB88A02FFC1}" type="datetime1">
              <a:rPr lang="en-US" sz="1050" b="1" smtClean="0">
                <a:solidFill>
                  <a:schemeClr val="tx1"/>
                </a:solidFill>
                <a:latin typeface="Times New Roman" panose="02020603050405020304" pitchFamily="18" charset="0"/>
                <a:cs typeface="Times New Roman" panose="02020603050405020304" pitchFamily="18" charset="0"/>
              </a:rPr>
              <a:t>9/10/2023</a:t>
            </a:fld>
            <a:endParaRPr lang="en-US" sz="1050" b="1" dirty="0">
              <a:solidFill>
                <a:schemeClr val="tx1"/>
              </a:solidFill>
              <a:latin typeface="Times New Roman" panose="02020603050405020304" pitchFamily="18" charset="0"/>
              <a:cs typeface="Times New Roman" panose="02020603050405020304" pitchFamily="18" charset="0"/>
            </a:endParaRPr>
          </a:p>
        </p:txBody>
      </p:sp>
      <p:sp>
        <p:nvSpPr>
          <p:cNvPr id="21510" name="Slide Number Placeholder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56A2E71-6BFC-4223-945F-A6F37681E2B4}" type="slidenum">
              <a:rPr lang="en-US" sz="1200" smtClean="0">
                <a:solidFill>
                  <a:schemeClr val="tx1"/>
                </a:solidFill>
                <a:latin typeface="Times New Roman" pitchFamily="18" charset="0"/>
                <a:cs typeface="Times New Roman" pitchFamily="18" charset="0"/>
              </a:rPr>
              <a:pPr fontAlgn="base">
                <a:spcBef>
                  <a:spcPct val="0"/>
                </a:spcBef>
                <a:spcAft>
                  <a:spcPct val="0"/>
                </a:spcAft>
              </a:pPr>
              <a:t>19</a:t>
            </a:fld>
            <a:endParaRPr lang="en-US" sz="1200" dirty="0">
              <a:solidFill>
                <a:schemeClr val="tx1"/>
              </a:solidFill>
              <a:latin typeface="Times New Roman" pitchFamily="18" charset="0"/>
              <a:cs typeface="Times New Roman" pitchFamily="18" charset="0"/>
            </a:endParaRPr>
          </a:p>
        </p:txBody>
      </p:sp>
      <p:pic>
        <p:nvPicPr>
          <p:cNvPr id="21511" name="Picture 6"/>
          <p:cNvPicPr>
            <a:picLocks noChangeAspect="1"/>
          </p:cNvPicPr>
          <p:nvPr/>
        </p:nvPicPr>
        <p:blipFill>
          <a:blip r:embed="rId3" cstate="print"/>
          <a:srcRect/>
          <a:stretch>
            <a:fillRect/>
          </a:stretch>
        </p:blipFill>
        <p:spPr bwMode="auto">
          <a:xfrm>
            <a:off x="31575" y="159419"/>
            <a:ext cx="724508" cy="654774"/>
          </a:xfrm>
          <a:prstGeom prst="rect">
            <a:avLst/>
          </a:prstGeom>
          <a:noFill/>
          <a:ln w="9525">
            <a:noFill/>
            <a:miter lim="800000"/>
            <a:headEnd/>
            <a:tailEnd/>
          </a:ln>
        </p:spPr>
      </p:pic>
      <p:sp>
        <p:nvSpPr>
          <p:cNvPr id="6" name="AutoShape 2" descr="Intel Un-Discontinues Pentium G3420 'Haswell' CPU"/>
          <p:cNvSpPr>
            <a:spLocks noChangeAspect="1" noChangeArrowheads="1"/>
          </p:cNvSpPr>
          <p:nvPr/>
        </p:nvSpPr>
        <p:spPr bwMode="auto">
          <a:xfrm>
            <a:off x="1465263" y="273521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ntel Un-Discontinues Pentium G3420 'Haswell' CPU"/>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1007683" y="1073322"/>
            <a:ext cx="4751672" cy="5073745"/>
          </a:xfrm>
          <a:prstGeom prst="rect">
            <a:avLst/>
          </a:prstGeom>
        </p:spPr>
      </p:pic>
      <p:pic>
        <p:nvPicPr>
          <p:cNvPr id="9" name="Picture 8"/>
          <p:cNvPicPr>
            <a:picLocks noChangeAspect="1"/>
          </p:cNvPicPr>
          <p:nvPr/>
        </p:nvPicPr>
        <p:blipFill>
          <a:blip r:embed="rId5"/>
          <a:stretch>
            <a:fillRect/>
          </a:stretch>
        </p:blipFill>
        <p:spPr>
          <a:xfrm>
            <a:off x="5966316" y="1073322"/>
            <a:ext cx="5756672" cy="5073745"/>
          </a:xfrm>
          <a:prstGeom prst="rect">
            <a:avLst/>
          </a:prstGeom>
        </p:spPr>
      </p:pic>
      <p:cxnSp>
        <p:nvCxnSpPr>
          <p:cNvPr id="12" name="Straight Connector 11"/>
          <p:cNvCxnSpPr/>
          <p:nvPr/>
        </p:nvCxnSpPr>
        <p:spPr>
          <a:xfrm flipV="1">
            <a:off x="-18269" y="929903"/>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4" name="Straight Connector 13"/>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a:xfrm>
            <a:off x="3383519" y="6402387"/>
            <a:ext cx="5631873" cy="365125"/>
          </a:xfrm>
        </p:spPr>
        <p:txBody>
          <a:bodyPr/>
          <a:lstStyle/>
          <a:p>
            <a:pPr>
              <a:defRPr/>
            </a:pPr>
            <a:r>
              <a:rPr lang="en-GB"/>
              <a:t>Unit 1            Microprocessor and Microcontroller_CET2004B         2023-24     S3  </a:t>
            </a:r>
            <a:endParaRPr lang="en-US" dirty="0"/>
          </a:p>
        </p:txBody>
      </p:sp>
    </p:spTree>
    <p:extLst>
      <p:ext uri="{BB962C8B-B14F-4D97-AF65-F5344CB8AC3E}">
        <p14:creationId xmlns:p14="http://schemas.microsoft.com/office/powerpoint/2010/main" val="259925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0C31417-4F57-4673-AF75-57264050398C}" type="datetime1">
              <a:rPr lang="en-US" smtClean="0">
                <a:latin typeface="Times New Roman" panose="02020603050405020304" pitchFamily="18" charset="0"/>
                <a:cs typeface="Times New Roman" panose="02020603050405020304" pitchFamily="18" charset="0"/>
              </a:rPr>
              <a:t>9/10/2023</a:t>
            </a:fld>
            <a:endParaRPr>
              <a:latin typeface="Times New Roman" panose="02020603050405020304" pitchFamily="18" charset="0"/>
              <a:cs typeface="Times New Roman" panose="02020603050405020304" pitchFamily="18" charset="0"/>
            </a:endParaRPr>
          </a:p>
        </p:txBody>
      </p:sp>
      <p:sp>
        <p:nvSpPr>
          <p:cNvPr id="115" name="Google Shape;115;p2"/>
          <p:cNvSpPr txBox="1">
            <a:spLocks noGrp="1"/>
          </p:cNvSpPr>
          <p:nvPr>
            <p:ph type="ftr" idx="11"/>
          </p:nvPr>
        </p:nvSpPr>
        <p:spPr>
          <a:xfrm>
            <a:off x="2812473" y="6356350"/>
            <a:ext cx="7398327"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latin typeface="Times New Roman" panose="02020603050405020304" pitchFamily="18" charset="0"/>
                <a:cs typeface="Times New Roman" panose="02020603050405020304" pitchFamily="18" charset="0"/>
              </a:rPr>
              <a:t>Unit 1            Microprocessor and Microcontroller_CET2004B         2023-24     S3  </a:t>
            </a:r>
            <a:endParaRPr dirty="0">
              <a:latin typeface="Times New Roman" panose="02020603050405020304" pitchFamily="18" charset="0"/>
              <a:cs typeface="Times New Roman" panose="02020603050405020304" pitchFamily="18" charset="0"/>
            </a:endParaRPr>
          </a:p>
        </p:txBody>
      </p:sp>
      <p:sp>
        <p:nvSpPr>
          <p:cNvPr id="116" name="Google Shape;116;p2"/>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8" name="Google Shape;118;p2"/>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panose="02020603050405020304" pitchFamily="18" charset="0"/>
              <a:cs typeface="Times New Roman" panose="02020603050405020304" pitchFamily="18" charset="0"/>
              <a:sym typeface="Arial"/>
            </a:endParaRPr>
          </a:p>
        </p:txBody>
      </p:sp>
      <p:cxnSp>
        <p:nvCxnSpPr>
          <p:cNvPr id="119" name="Google Shape;119;p2"/>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20" name="Google Shape;120;p2"/>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22" name="Google Shape;122;p2"/>
          <p:cNvSpPr txBox="1"/>
          <p:nvPr/>
        </p:nvSpPr>
        <p:spPr>
          <a:xfrm>
            <a:off x="4269650" y="16894"/>
            <a:ext cx="819096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0" i="0" u="none" strike="noStrike" cap="none" dirty="0">
                <a:solidFill>
                  <a:schemeClr val="dk1"/>
                </a:solidFill>
                <a:latin typeface="Times New Roman" panose="02020603050405020304" pitchFamily="18" charset="0"/>
                <a:cs typeface="Times New Roman" panose="02020603050405020304" pitchFamily="18" charset="0"/>
                <a:sym typeface="Arial"/>
              </a:rPr>
              <a:t>Course Structure - SY</a:t>
            </a:r>
            <a:endParaRPr sz="4000" dirty="0">
              <a:solidFill>
                <a:schemeClr val="dk1"/>
              </a:solidFill>
              <a:latin typeface="Times New Roman" panose="02020603050405020304" pitchFamily="18" charset="0"/>
              <a:cs typeface="Times New Roman" panose="02020603050405020304" pitchFamily="18" charset="0"/>
              <a:sym typeface="Arial"/>
            </a:endParaRPr>
          </a:p>
        </p:txBody>
      </p:sp>
      <p:sp>
        <p:nvSpPr>
          <p:cNvPr id="124" name="Google Shape;12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2</a:t>
            </a:fld>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70977"/>
            <a:ext cx="10515600" cy="660111"/>
          </a:xfrm>
        </p:spPr>
        <p:txBody>
          <a:bodyPr>
            <a:noAutofit/>
          </a:bodyPr>
          <a:lstStyle/>
          <a:p>
            <a:r>
              <a:rPr lang="en-US" sz="6000" dirty="0">
                <a:solidFill>
                  <a:srgbClr val="C00000"/>
                </a:solidFill>
                <a:latin typeface="Times New Roman" panose="02020603050405020304" pitchFamily="18" charset="0"/>
                <a:cs typeface="Times New Roman" panose="02020603050405020304" pitchFamily="18" charset="0"/>
              </a:rPr>
              <a:t>Pentium Architecture</a:t>
            </a:r>
          </a:p>
        </p:txBody>
      </p:sp>
      <p:sp>
        <p:nvSpPr>
          <p:cNvPr id="3" name="Content Placeholder 2"/>
          <p:cNvSpPr>
            <a:spLocks noGrp="1"/>
          </p:cNvSpPr>
          <p:nvPr>
            <p:ph idx="1"/>
          </p:nvPr>
        </p:nvSpPr>
        <p:spPr>
          <a:xfrm>
            <a:off x="301210" y="820662"/>
            <a:ext cx="10071265" cy="4791508"/>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                Components of Pentium Architecture </a:t>
            </a: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836BF72F-FC1B-49A4-8FFC-063217FEF760}"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20</a:t>
            </a:fld>
            <a:endParaRPr lang="en-US"/>
          </a:p>
        </p:txBody>
      </p:sp>
      <p:pic>
        <p:nvPicPr>
          <p:cNvPr id="7" name="Picture 6"/>
          <p:cNvPicPr>
            <a:picLocks noChangeAspect="1"/>
          </p:cNvPicPr>
          <p:nvPr/>
        </p:nvPicPr>
        <p:blipFill>
          <a:blip r:embed="rId2" cstate="print"/>
          <a:srcRect/>
          <a:stretch>
            <a:fillRect/>
          </a:stretch>
        </p:blipFill>
        <p:spPr bwMode="auto">
          <a:xfrm>
            <a:off x="16914" y="63119"/>
            <a:ext cx="830577" cy="750634"/>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a:stretch>
            <a:fillRect/>
          </a:stretch>
        </p:blipFill>
        <p:spPr bwMode="auto">
          <a:xfrm>
            <a:off x="1003678" y="1334744"/>
            <a:ext cx="6420704" cy="4507524"/>
          </a:xfrm>
          <a:prstGeom prst="rect">
            <a:avLst/>
          </a:prstGeom>
          <a:noFill/>
          <a:ln w="9525">
            <a:noFill/>
            <a:miter lim="800000"/>
            <a:headEnd/>
            <a:tailEnd/>
          </a:ln>
          <a:effectLst/>
        </p:spPr>
      </p:pic>
      <p:pic>
        <p:nvPicPr>
          <p:cNvPr id="10" name="Picture 9"/>
          <p:cNvPicPr>
            <a:picLocks noChangeAspect="1"/>
          </p:cNvPicPr>
          <p:nvPr/>
        </p:nvPicPr>
        <p:blipFill>
          <a:blip r:embed="rId4"/>
          <a:stretch>
            <a:fillRect/>
          </a:stretch>
        </p:blipFill>
        <p:spPr>
          <a:xfrm>
            <a:off x="7519916" y="1131159"/>
            <a:ext cx="4726675" cy="4711109"/>
          </a:xfrm>
          <a:prstGeom prst="rect">
            <a:avLst/>
          </a:prstGeom>
        </p:spPr>
      </p:pic>
      <p:cxnSp>
        <p:nvCxnSpPr>
          <p:cNvPr id="11" name="Straight Connector 10"/>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36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303"/>
            <a:ext cx="10515600" cy="679903"/>
          </a:xfrm>
        </p:spPr>
        <p:txBody>
          <a:bodyPr>
            <a:noAutofit/>
          </a:bodyPr>
          <a:lstStyle/>
          <a:p>
            <a:pPr algn="ctr"/>
            <a:r>
              <a:rPr lang="en-US" sz="6000" b="1" dirty="0">
                <a:solidFill>
                  <a:srgbClr val="C00000"/>
                </a:solidFill>
                <a:latin typeface="Times New Roman" panose="02020603050405020304" pitchFamily="18" charset="0"/>
                <a:cs typeface="Times New Roman" panose="02020603050405020304" pitchFamily="18" charset="0"/>
              </a:rPr>
              <a:t>Pentium Processor Features</a:t>
            </a:r>
          </a:p>
        </p:txBody>
      </p:sp>
      <p:sp>
        <p:nvSpPr>
          <p:cNvPr id="3" name="Content Placeholder 2"/>
          <p:cNvSpPr>
            <a:spLocks noGrp="1"/>
          </p:cNvSpPr>
          <p:nvPr>
            <p:ph idx="1"/>
          </p:nvPr>
        </p:nvSpPr>
        <p:spPr>
          <a:xfrm>
            <a:off x="858981" y="934089"/>
            <a:ext cx="11111345" cy="5231080"/>
          </a:xfrm>
        </p:spPr>
        <p:txBody>
          <a:bodyPr>
            <a:normAutofit fontScale="92500" lnSpcReduction="10000"/>
          </a:bodyPr>
          <a:lstStyle/>
          <a:p>
            <a:pPr marL="457200" lvl="1" indent="0">
              <a:buNone/>
              <a:defRPr/>
            </a:pPr>
            <a:r>
              <a:rPr lang="en-US" sz="3200" b="1" dirty="0">
                <a:latin typeface="Times New Roman" panose="02020603050405020304" pitchFamily="18" charset="0"/>
                <a:cs typeface="Times New Roman" panose="02020603050405020304" pitchFamily="18" charset="0"/>
              </a:rPr>
              <a:t>The Features of Pentium Processor are: </a:t>
            </a:r>
          </a:p>
          <a:p>
            <a:pPr lvl="1">
              <a:defRPr/>
            </a:pPr>
            <a:r>
              <a:rPr lang="en-US" sz="3200" b="1" dirty="0">
                <a:solidFill>
                  <a:srgbClr val="2501BF"/>
                </a:solidFill>
                <a:latin typeface="Times New Roman" panose="02020603050405020304" pitchFamily="18" charset="0"/>
                <a:cs typeface="Times New Roman" panose="02020603050405020304" pitchFamily="18" charset="0"/>
              </a:rPr>
              <a:t>32bit</a:t>
            </a:r>
            <a:r>
              <a:rPr lang="en-US" sz="3200" dirty="0">
                <a:solidFill>
                  <a:srgbClr val="2501BF"/>
                </a:solidFill>
                <a:latin typeface="Times New Roman" panose="02020603050405020304" pitchFamily="18" charset="0"/>
                <a:cs typeface="Times New Roman" panose="02020603050405020304" pitchFamily="18" charset="0"/>
              </a:rPr>
              <a:t> registers to hold data. </a:t>
            </a:r>
          </a:p>
          <a:p>
            <a:pPr lvl="1">
              <a:defRPr/>
            </a:pPr>
            <a:r>
              <a:rPr lang="en-US" sz="3200" b="1" dirty="0">
                <a:solidFill>
                  <a:srgbClr val="C00000"/>
                </a:solidFill>
                <a:latin typeface="Times New Roman" panose="02020603050405020304" pitchFamily="18" charset="0"/>
                <a:cs typeface="Times New Roman" panose="02020603050405020304" pitchFamily="18" charset="0"/>
              </a:rPr>
              <a:t>32 Bit </a:t>
            </a:r>
            <a:r>
              <a:rPr lang="en-US" sz="3200" dirty="0">
                <a:solidFill>
                  <a:srgbClr val="C00000"/>
                </a:solidFill>
                <a:latin typeface="Times New Roman" panose="02020603050405020304" pitchFamily="18" charset="0"/>
                <a:cs typeface="Times New Roman" panose="02020603050405020304" pitchFamily="18" charset="0"/>
              </a:rPr>
              <a:t>Address Bus </a:t>
            </a:r>
            <a:r>
              <a:rPr lang="en-US" sz="3200" dirty="0">
                <a:solidFill>
                  <a:srgbClr val="2501BF"/>
                </a:solidFill>
                <a:latin typeface="Times New Roman" panose="02020603050405020304" pitchFamily="18" charset="0"/>
                <a:cs typeface="Times New Roman" panose="02020603050405020304" pitchFamily="18" charset="0"/>
              </a:rPr>
              <a:t>and </a:t>
            </a:r>
            <a:r>
              <a:rPr lang="en-US" sz="3200" b="1" dirty="0">
                <a:solidFill>
                  <a:srgbClr val="002060"/>
                </a:solidFill>
                <a:latin typeface="Times New Roman" panose="02020603050405020304" pitchFamily="18" charset="0"/>
                <a:cs typeface="Times New Roman" panose="02020603050405020304" pitchFamily="18" charset="0"/>
              </a:rPr>
              <a:t>64 bit </a:t>
            </a:r>
            <a:r>
              <a:rPr lang="en-US" sz="3200" dirty="0">
                <a:solidFill>
                  <a:srgbClr val="002060"/>
                </a:solidFill>
                <a:latin typeface="Times New Roman" panose="02020603050405020304" pitchFamily="18" charset="0"/>
                <a:cs typeface="Times New Roman" panose="02020603050405020304" pitchFamily="18" charset="0"/>
              </a:rPr>
              <a:t>data Bus </a:t>
            </a:r>
            <a:r>
              <a:rPr lang="en-US" sz="3200" dirty="0">
                <a:solidFill>
                  <a:srgbClr val="2501BF"/>
                </a:solidFill>
                <a:latin typeface="Times New Roman" panose="02020603050405020304" pitchFamily="18" charset="0"/>
                <a:cs typeface="Times New Roman" panose="02020603050405020304" pitchFamily="18" charset="0"/>
              </a:rPr>
              <a:t>(with </a:t>
            </a:r>
            <a:r>
              <a:rPr lang="en-US" sz="3200" b="1" dirty="0">
                <a:solidFill>
                  <a:srgbClr val="C00000"/>
                </a:solidFill>
                <a:latin typeface="Times New Roman" panose="02020603050405020304" pitchFamily="18" charset="0"/>
                <a:cs typeface="Times New Roman" panose="02020603050405020304" pitchFamily="18" charset="0"/>
              </a:rPr>
              <a:t>Burstable</a:t>
            </a:r>
            <a:r>
              <a:rPr lang="en-US" sz="3200" dirty="0">
                <a:solidFill>
                  <a:srgbClr val="2501BF"/>
                </a:solidFill>
                <a:latin typeface="Times New Roman" panose="02020603050405020304" pitchFamily="18" charset="0"/>
                <a:cs typeface="Times New Roman" panose="02020603050405020304" pitchFamily="18" charset="0"/>
              </a:rPr>
              <a:t> feature)</a:t>
            </a:r>
          </a:p>
          <a:p>
            <a:pPr marL="457200" lvl="1" indent="0">
              <a:buNone/>
              <a:defRPr/>
            </a:pPr>
            <a:r>
              <a:rPr lang="en-US" sz="3200" dirty="0">
                <a:solidFill>
                  <a:srgbClr val="2501BF"/>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Able to be burst. </a:t>
            </a:r>
            <a:r>
              <a:rPr lang="en-GB" sz="1900" dirty="0">
                <a:latin typeface="Times New Roman" panose="02020603050405020304" pitchFamily="18" charset="0"/>
                <a:cs typeface="Times New Roman" panose="02020603050405020304" pitchFamily="18" charset="0"/>
              </a:rPr>
              <a:t>Having the ability to exceed the normal maximum bandwidth for short periods</a:t>
            </a:r>
            <a:endParaRPr lang="en-US" sz="2600" dirty="0">
              <a:solidFill>
                <a:srgbClr val="2501BF"/>
              </a:solidFill>
              <a:latin typeface="Times New Roman" panose="02020603050405020304" pitchFamily="18" charset="0"/>
              <a:cs typeface="Times New Roman" panose="02020603050405020304" pitchFamily="18" charset="0"/>
            </a:endParaRPr>
          </a:p>
          <a:p>
            <a:pPr lvl="1">
              <a:defRPr/>
            </a:pPr>
            <a:endParaRPr lang="en-US" sz="3200" dirty="0">
              <a:solidFill>
                <a:srgbClr val="2501BF"/>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defRPr/>
            </a:pPr>
            <a:r>
              <a:rPr lang="en-US" b="1" dirty="0">
                <a:solidFill>
                  <a:srgbClr val="C00000"/>
                </a:solidFill>
                <a:latin typeface="Times New Roman" panose="02020603050405020304" pitchFamily="18" charset="0"/>
                <a:cs typeface="Times New Roman" panose="02020603050405020304" pitchFamily="18" charset="0"/>
              </a:rPr>
              <a:t>Address bus </a:t>
            </a:r>
            <a:r>
              <a:rPr lang="en-US" dirty="0">
                <a:latin typeface="Times New Roman" panose="02020603050405020304" pitchFamily="18" charset="0"/>
                <a:cs typeface="Times New Roman" panose="02020603050405020304" pitchFamily="18" charset="0"/>
              </a:rPr>
              <a:t>decides the </a:t>
            </a:r>
            <a:r>
              <a:rPr lang="en-US" b="1" dirty="0">
                <a:latin typeface="Times New Roman" panose="02020603050405020304" pitchFamily="18" charset="0"/>
                <a:cs typeface="Times New Roman" panose="02020603050405020304" pitchFamily="18" charset="0"/>
              </a:rPr>
              <a:t>memory addressing capacity </a:t>
            </a:r>
            <a:r>
              <a:rPr lang="en-US" dirty="0">
                <a:latin typeface="Times New Roman" panose="02020603050405020304" pitchFamily="18" charset="0"/>
                <a:cs typeface="Times New Roman" panose="02020603050405020304" pitchFamily="18" charset="0"/>
              </a:rPr>
              <a:t>of processor</a:t>
            </a:r>
          </a:p>
          <a:p>
            <a:pPr>
              <a:buFont typeface="Wingdings" panose="05000000000000000000" pitchFamily="2" charset="2"/>
              <a:buChar char="Ø"/>
              <a:defRPr/>
            </a:pPr>
            <a:r>
              <a:rPr lang="en-US" dirty="0">
                <a:latin typeface="Times New Roman" panose="02020603050405020304" pitchFamily="18" charset="0"/>
                <a:cs typeface="Times New Roman" panose="02020603050405020304" pitchFamily="18" charset="0"/>
              </a:rPr>
              <a:t>Address lines are 32 so memory can be addressed = </a:t>
            </a:r>
            <a:r>
              <a:rPr lang="en-US" b="1" dirty="0">
                <a:solidFill>
                  <a:srgbClr val="FF0000"/>
                </a:solidFill>
                <a:latin typeface="Times New Roman" panose="02020603050405020304" pitchFamily="18" charset="0"/>
                <a:cs typeface="Times New Roman" panose="02020603050405020304" pitchFamily="18" charset="0"/>
              </a:rPr>
              <a:t>2^32 = 4GB</a:t>
            </a:r>
          </a:p>
          <a:p>
            <a:pPr>
              <a:buFont typeface="Wingdings" panose="05000000000000000000" pitchFamily="2" charset="2"/>
              <a:buChar char="Ø"/>
              <a:defRPr/>
            </a:pPr>
            <a:r>
              <a:rPr lang="en-US" b="1" dirty="0">
                <a:latin typeface="Times New Roman" panose="02020603050405020304" pitchFamily="18" charset="0"/>
                <a:cs typeface="Times New Roman" panose="02020603050405020304" pitchFamily="18" charset="0"/>
              </a:rPr>
              <a:t>Data bus </a:t>
            </a:r>
            <a:r>
              <a:rPr lang="en-US" dirty="0">
                <a:latin typeface="Times New Roman" panose="02020603050405020304" pitchFamily="18" charset="0"/>
                <a:cs typeface="Times New Roman" panose="02020603050405020304" pitchFamily="18" charset="0"/>
              </a:rPr>
              <a:t>governs the </a:t>
            </a:r>
            <a:r>
              <a:rPr lang="en-US" b="1" dirty="0">
                <a:latin typeface="Times New Roman" panose="02020603050405020304" pitchFamily="18" charset="0"/>
                <a:cs typeface="Times New Roman" panose="02020603050405020304" pitchFamily="18" charset="0"/>
              </a:rPr>
              <a:t>data handling/processing capacity </a:t>
            </a:r>
            <a:r>
              <a:rPr lang="en-US" dirty="0">
                <a:latin typeface="Times New Roman" panose="02020603050405020304" pitchFamily="18" charset="0"/>
                <a:cs typeface="Times New Roman" panose="02020603050405020304" pitchFamily="18" charset="0"/>
              </a:rPr>
              <a:t>i.e. </a:t>
            </a:r>
            <a:r>
              <a:rPr lang="en-US" b="1" dirty="0">
                <a:latin typeface="Times New Roman" panose="02020603050405020304" pitchFamily="18" charset="0"/>
                <a:cs typeface="Times New Roman" panose="02020603050405020304" pitchFamily="18" charset="0"/>
              </a:rPr>
              <a:t>maximum size of data </a:t>
            </a:r>
            <a:r>
              <a:rPr lang="en-US" dirty="0">
                <a:latin typeface="Times New Roman" panose="02020603050405020304" pitchFamily="18" charset="0"/>
                <a:cs typeface="Times New Roman" panose="02020603050405020304" pitchFamily="18" charset="0"/>
              </a:rPr>
              <a:t>can be operated on.</a:t>
            </a:r>
          </a:p>
          <a:p>
            <a:pPr>
              <a:defRPr/>
            </a:pPr>
            <a:r>
              <a:rPr lang="en-US" b="1" dirty="0">
                <a:solidFill>
                  <a:srgbClr val="2501BF"/>
                </a:solidFill>
                <a:latin typeface="Times New Roman" panose="02020603050405020304" pitchFamily="18" charset="0"/>
                <a:cs typeface="Times New Roman" panose="02020603050405020304" pitchFamily="18" charset="0"/>
              </a:rPr>
              <a:t>Size of data and address bus should be as large as possible to </a:t>
            </a:r>
            <a:r>
              <a:rPr lang="en-US" sz="3000" b="1" dirty="0">
                <a:solidFill>
                  <a:srgbClr val="C00000"/>
                </a:solidFill>
                <a:latin typeface="Times New Roman" panose="02020603050405020304" pitchFamily="18" charset="0"/>
                <a:cs typeface="Times New Roman" panose="02020603050405020304" pitchFamily="18" charset="0"/>
              </a:rPr>
              <a:t>improve system performance</a:t>
            </a:r>
          </a:p>
          <a:p>
            <a:pPr>
              <a:buFont typeface="Wingdings" panose="05000000000000000000" pitchFamily="2" charset="2"/>
              <a:buChar char="Ø"/>
              <a:defRPr/>
            </a:pPr>
            <a:endParaRPr lang="en-US" dirty="0">
              <a:latin typeface="Times New Roman" panose="02020603050405020304" pitchFamily="18" charset="0"/>
              <a:cs typeface="Times New Roman" panose="02020603050405020304" pitchFamily="18" charset="0"/>
            </a:endParaRPr>
          </a:p>
          <a:p>
            <a:pPr marL="0" indent="0">
              <a:buNone/>
              <a:defRPr/>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BC4F63DC-AB3D-49F7-9A38-D3BBC9EFA254}"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660073" y="6356350"/>
            <a:ext cx="5493327" cy="365125"/>
          </a:xfrm>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21</a:t>
            </a:fld>
            <a:endParaRPr lang="en-US">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srcRect/>
          <a:stretch>
            <a:fillRect/>
          </a:stretch>
        </p:blipFill>
        <p:spPr bwMode="auto">
          <a:xfrm>
            <a:off x="22586" y="136660"/>
            <a:ext cx="787400" cy="711613"/>
          </a:xfrm>
          <a:prstGeom prst="rect">
            <a:avLst/>
          </a:prstGeom>
          <a:noFill/>
          <a:ln w="9525">
            <a:noFill/>
            <a:miter lim="800000"/>
            <a:headEnd/>
            <a:tailEnd/>
          </a:ln>
        </p:spPr>
      </p:pic>
      <p:sp>
        <p:nvSpPr>
          <p:cNvPr id="10" name="Rounded Rectangle 9"/>
          <p:cNvSpPr/>
          <p:nvPr/>
        </p:nvSpPr>
        <p:spPr>
          <a:xfrm>
            <a:off x="1242433" y="2789880"/>
            <a:ext cx="9940120" cy="63392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defRPr/>
            </a:pPr>
            <a:r>
              <a:rPr lang="en-US" sz="3200" b="1" dirty="0">
                <a:solidFill>
                  <a:srgbClr val="7030A0"/>
                </a:solidFill>
                <a:latin typeface="Times New Roman" panose="02020603050405020304" pitchFamily="18" charset="0"/>
                <a:cs typeface="Times New Roman" panose="02020603050405020304" pitchFamily="18" charset="0"/>
              </a:rPr>
              <a:t>Use/role of the above Feature in Pentium Performance</a:t>
            </a:r>
            <a:endParaRPr lang="en-US" sz="3600" dirty="0">
              <a:solidFill>
                <a:srgbClr val="7030A0"/>
              </a:solidFill>
              <a:latin typeface="Times New Roman" panose="02020603050405020304" pitchFamily="18" charset="0"/>
              <a:cs typeface="Times New Roman" panose="02020603050405020304" pitchFamily="18" charset="0"/>
            </a:endParaRPr>
          </a:p>
        </p:txBody>
      </p:sp>
      <p:cxnSp>
        <p:nvCxnSpPr>
          <p:cNvPr id="9" name="Straight Connector 8"/>
          <p:cNvCxnSpPr/>
          <p:nvPr/>
        </p:nvCxnSpPr>
        <p:spPr>
          <a:xfrm flipV="1">
            <a:off x="-10316" y="808935"/>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18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arn(inVertic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371" y="132857"/>
            <a:ext cx="10515600" cy="679903"/>
          </a:xfrm>
        </p:spPr>
        <p:txBody>
          <a:bodyPr>
            <a:noAutofit/>
          </a:bodyPr>
          <a:lstStyle/>
          <a:p>
            <a:pPr algn="ctr"/>
            <a:r>
              <a:rPr lang="en-US" sz="4800" b="1" dirty="0">
                <a:solidFill>
                  <a:srgbClr val="FF0000"/>
                </a:solidFill>
                <a:latin typeface="Times New Roman" panose="02020603050405020304" pitchFamily="18" charset="0"/>
                <a:cs typeface="Times New Roman" panose="02020603050405020304" pitchFamily="18" charset="0"/>
              </a:rPr>
              <a:t>Pentium Processor Features</a:t>
            </a:r>
          </a:p>
        </p:txBody>
      </p:sp>
      <p:sp>
        <p:nvSpPr>
          <p:cNvPr id="3" name="Content Placeholder 2"/>
          <p:cNvSpPr>
            <a:spLocks noGrp="1"/>
          </p:cNvSpPr>
          <p:nvPr>
            <p:ph idx="1"/>
          </p:nvPr>
        </p:nvSpPr>
        <p:spPr>
          <a:xfrm>
            <a:off x="838200" y="1045030"/>
            <a:ext cx="11159836" cy="5082921"/>
          </a:xfrm>
        </p:spPr>
        <p:txBody>
          <a:bodyPr>
            <a:normAutofit fontScale="92500" lnSpcReduction="10000"/>
          </a:bodyPr>
          <a:lstStyle/>
          <a:p>
            <a:pPr marL="457200" lvl="1" indent="0">
              <a:buNone/>
              <a:defRPr/>
            </a:pPr>
            <a:r>
              <a:rPr lang="en-US" sz="3500" b="1" dirty="0">
                <a:latin typeface="Times New Roman" panose="02020603050405020304" pitchFamily="18" charset="0"/>
                <a:cs typeface="Times New Roman" panose="02020603050405020304" pitchFamily="18" charset="0"/>
              </a:rPr>
              <a:t>The Features of Pentium Processor are: </a:t>
            </a:r>
          </a:p>
          <a:p>
            <a:pPr lvl="1">
              <a:defRPr/>
            </a:pPr>
            <a:r>
              <a:rPr lang="en-US" sz="3200" b="1" dirty="0">
                <a:solidFill>
                  <a:srgbClr val="C00000"/>
                </a:solidFill>
                <a:latin typeface="Times New Roman" panose="02020603050405020304" pitchFamily="18" charset="0"/>
                <a:cs typeface="Times New Roman" panose="02020603050405020304" pitchFamily="18" charset="0"/>
              </a:rPr>
              <a:t>Superscalar</a:t>
            </a:r>
            <a:r>
              <a:rPr lang="en-US" sz="3200" dirty="0">
                <a:latin typeface="Times New Roman" panose="02020603050405020304" pitchFamily="18" charset="0"/>
                <a:cs typeface="Times New Roman" panose="02020603050405020304" pitchFamily="18" charset="0"/>
              </a:rPr>
              <a:t> – 2 execution pipelines </a:t>
            </a:r>
            <a:r>
              <a:rPr lang="en-US" sz="3200" b="1" dirty="0">
                <a:solidFill>
                  <a:srgbClr val="C00000"/>
                </a:solidFill>
                <a:latin typeface="Times New Roman" panose="02020603050405020304" pitchFamily="18" charset="0"/>
                <a:cs typeface="Times New Roman" panose="02020603050405020304" pitchFamily="18" charset="0"/>
              </a:rPr>
              <a:t>U and V</a:t>
            </a:r>
          </a:p>
          <a:p>
            <a:endParaRPr lang="en-US" dirty="0">
              <a:latin typeface="Times New Roman" panose="02020603050405020304" pitchFamily="18" charset="0"/>
              <a:cs typeface="Times New Roman" panose="02020603050405020304" pitchFamily="18" charset="0"/>
            </a:endParaRPr>
          </a:p>
          <a:p>
            <a:pPr>
              <a:defRPr/>
            </a:pPr>
            <a:endParaRPr lang="en-US"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Any architecture which supports parallel computing through </a:t>
            </a:r>
            <a:r>
              <a:rPr lang="en-US" sz="2600" b="1" dirty="0">
                <a:solidFill>
                  <a:schemeClr val="accent6">
                    <a:lumMod val="50000"/>
                  </a:schemeClr>
                </a:solidFill>
                <a:latin typeface="Times New Roman" panose="02020603050405020304" pitchFamily="18" charset="0"/>
                <a:cs typeface="Times New Roman" panose="02020603050405020304" pitchFamily="18" charset="0"/>
              </a:rPr>
              <a:t>massive pipelining </a:t>
            </a:r>
            <a:r>
              <a:rPr lang="en-US" sz="2600" dirty="0">
                <a:latin typeface="Times New Roman" panose="02020603050405020304" pitchFamily="18" charset="0"/>
                <a:cs typeface="Times New Roman" panose="02020603050405020304" pitchFamily="18" charset="0"/>
              </a:rPr>
              <a:t>is called as </a:t>
            </a:r>
            <a:r>
              <a:rPr lang="en-US" sz="2600" b="1" dirty="0">
                <a:solidFill>
                  <a:srgbClr val="C00000"/>
                </a:solidFill>
                <a:latin typeface="Times New Roman" panose="02020603050405020304" pitchFamily="18" charset="0"/>
                <a:cs typeface="Times New Roman" panose="02020603050405020304" pitchFamily="18" charset="0"/>
              </a:rPr>
              <a:t>superscalar architecture</a:t>
            </a:r>
            <a:r>
              <a:rPr lang="en-US" sz="2600" dirty="0">
                <a:latin typeface="Times New Roman" panose="02020603050405020304" pitchFamily="18" charset="0"/>
                <a:cs typeface="Times New Roman" panose="02020603050405020304" pitchFamily="18" charset="0"/>
              </a:rPr>
              <a:t>.</a:t>
            </a:r>
          </a:p>
          <a:p>
            <a:r>
              <a:rPr lang="en-US" sz="2600" dirty="0">
                <a:latin typeface="Times New Roman" panose="02020603050405020304" pitchFamily="18" charset="0"/>
                <a:cs typeface="Times New Roman" panose="02020603050405020304" pitchFamily="18" charset="0"/>
              </a:rPr>
              <a:t>Pipeline implements </a:t>
            </a:r>
            <a:r>
              <a:rPr lang="en-US" sz="2600" b="1" dirty="0">
                <a:latin typeface="Times New Roman" panose="02020603050405020304" pitchFamily="18" charset="0"/>
                <a:cs typeface="Times New Roman" panose="02020603050405020304" pitchFamily="18" charset="0"/>
              </a:rPr>
              <a:t>parallel/overlapped operations </a:t>
            </a:r>
            <a:r>
              <a:rPr lang="en-US" sz="2600" dirty="0">
                <a:latin typeface="Times New Roman" panose="02020603050405020304" pitchFamily="18" charset="0"/>
                <a:cs typeface="Times New Roman" panose="02020603050405020304" pitchFamily="18" charset="0"/>
              </a:rPr>
              <a:t>in the system and uses all the resources </a:t>
            </a:r>
            <a:r>
              <a:rPr lang="en-US" sz="2600" b="1" dirty="0">
                <a:solidFill>
                  <a:srgbClr val="C00000"/>
                </a:solidFill>
                <a:latin typeface="Times New Roman" panose="02020603050405020304" pitchFamily="18" charset="0"/>
                <a:cs typeface="Times New Roman" panose="02020603050405020304" pitchFamily="18" charset="0"/>
              </a:rPr>
              <a:t>(Buses, ALU, Decoding unit etc.</a:t>
            </a:r>
            <a:r>
              <a:rPr lang="en-US" sz="2600" b="1"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to the optimum level.</a:t>
            </a:r>
          </a:p>
          <a:p>
            <a:r>
              <a:rPr lang="en-US" sz="2600" dirty="0">
                <a:latin typeface="Times New Roman" panose="02020603050405020304" pitchFamily="18" charset="0"/>
                <a:cs typeface="Times New Roman" panose="02020603050405020304" pitchFamily="18" charset="0"/>
              </a:rPr>
              <a:t>System </a:t>
            </a:r>
            <a:r>
              <a:rPr lang="en-US" sz="2600" b="1" dirty="0">
                <a:latin typeface="Times New Roman" panose="02020603050405020304" pitchFamily="18" charset="0"/>
                <a:cs typeface="Times New Roman" panose="02020603050405020304" pitchFamily="18" charset="0"/>
              </a:rPr>
              <a:t>throughput</a:t>
            </a:r>
            <a:r>
              <a:rPr lang="en-US" sz="2600" dirty="0">
                <a:latin typeface="Times New Roman" panose="02020603050405020304" pitchFamily="18" charset="0"/>
                <a:cs typeface="Times New Roman" panose="02020603050405020304" pitchFamily="18" charset="0"/>
              </a:rPr>
              <a:t> is improved. Throughput is proportional to frequency in ideal case.(</a:t>
            </a:r>
            <a:r>
              <a:rPr lang="en-GB" sz="2600" dirty="0">
                <a:latin typeface="Times New Roman" panose="02020603050405020304" pitchFamily="18" charset="0"/>
                <a:cs typeface="Times New Roman" panose="02020603050405020304" pitchFamily="18" charset="0"/>
              </a:rPr>
              <a:t>How much data can be transferred from one location to another in a given amount of time. )</a:t>
            </a:r>
            <a:endParaRPr lang="en-US" sz="2600" dirty="0">
              <a:latin typeface="Times New Roman" panose="02020603050405020304" pitchFamily="18" charset="0"/>
              <a:cs typeface="Times New Roman" panose="02020603050405020304" pitchFamily="18" charset="0"/>
            </a:endParaRPr>
          </a:p>
          <a:p>
            <a:r>
              <a:rPr lang="en-US" sz="2600" b="1" dirty="0">
                <a:solidFill>
                  <a:srgbClr val="00B050"/>
                </a:solidFill>
                <a:latin typeface="Times New Roman" panose="02020603050405020304" pitchFamily="18" charset="0"/>
                <a:cs typeface="Times New Roman" panose="02020603050405020304" pitchFamily="18" charset="0"/>
              </a:rPr>
              <a:t>Ex. Pipelined Vs Non pipelined operation</a:t>
            </a:r>
          </a:p>
          <a:p>
            <a:r>
              <a:rPr lang="en-US" sz="1500" b="1" dirty="0">
                <a:solidFill>
                  <a:srgbClr val="00B050"/>
                </a:solidFill>
                <a:latin typeface="Times New Roman" panose="02020603050405020304" pitchFamily="18" charset="0"/>
                <a:cs typeface="Times New Roman" panose="02020603050405020304" pitchFamily="18" charset="0"/>
              </a:rPr>
              <a:t>https://www.youtube.com/watch?v=AsthZgIS2Lw&amp;list=PLm_MSClsnwm8Dw5nmh8A5E7gO06j1TeIa</a:t>
            </a:r>
          </a:p>
        </p:txBody>
      </p:sp>
      <p:sp>
        <p:nvSpPr>
          <p:cNvPr id="4" name="Date Placeholder 3"/>
          <p:cNvSpPr>
            <a:spLocks noGrp="1"/>
          </p:cNvSpPr>
          <p:nvPr>
            <p:ph type="dt" sz="half" idx="10"/>
          </p:nvPr>
        </p:nvSpPr>
        <p:spPr/>
        <p:txBody>
          <a:bodyPr/>
          <a:lstStyle/>
          <a:p>
            <a:pPr>
              <a:defRPr/>
            </a:pPr>
            <a:fld id="{671E1887-0620-40BF-B733-923D559BAF03}"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22</a:t>
            </a:fld>
            <a:endParaRPr lang="en-US"/>
          </a:p>
        </p:txBody>
      </p:sp>
      <p:pic>
        <p:nvPicPr>
          <p:cNvPr id="7" name="Picture 6"/>
          <p:cNvPicPr>
            <a:picLocks noChangeAspect="1"/>
          </p:cNvPicPr>
          <p:nvPr/>
        </p:nvPicPr>
        <p:blipFill>
          <a:blip r:embed="rId2" cstate="print"/>
          <a:srcRect/>
          <a:stretch>
            <a:fillRect/>
          </a:stretch>
        </p:blipFill>
        <p:spPr bwMode="auto">
          <a:xfrm>
            <a:off x="52577" y="-6467"/>
            <a:ext cx="799911" cy="722920"/>
          </a:xfrm>
          <a:prstGeom prst="rect">
            <a:avLst/>
          </a:prstGeom>
          <a:noFill/>
          <a:ln w="9525">
            <a:noFill/>
            <a:miter lim="800000"/>
            <a:headEnd/>
            <a:tailEnd/>
          </a:ln>
        </p:spPr>
      </p:pic>
      <p:sp>
        <p:nvSpPr>
          <p:cNvPr id="8" name="Rounded Rectangle 7"/>
          <p:cNvSpPr/>
          <p:nvPr/>
        </p:nvSpPr>
        <p:spPr>
          <a:xfrm>
            <a:off x="1003111" y="2201500"/>
            <a:ext cx="9940120" cy="62027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defRPr/>
            </a:pPr>
            <a:r>
              <a:rPr lang="en-US" sz="3200" b="1" dirty="0">
                <a:solidFill>
                  <a:srgbClr val="7030A0"/>
                </a:solidFill>
                <a:latin typeface="Bodoni MT" panose="02070603080606020203" pitchFamily="18" charset="0"/>
              </a:rPr>
              <a:t>Use/role of the above Feature in Pentium Performance</a:t>
            </a:r>
            <a:endParaRPr lang="en-US" sz="3600" dirty="0">
              <a:solidFill>
                <a:srgbClr val="7030A0"/>
              </a:solidFill>
            </a:endParaRPr>
          </a:p>
        </p:txBody>
      </p:sp>
      <p:cxnSp>
        <p:nvCxnSpPr>
          <p:cNvPr id="9" name="Straight Connector 8"/>
          <p:cNvCxnSpPr/>
          <p:nvPr/>
        </p:nvCxnSpPr>
        <p:spPr>
          <a:xfrm flipV="1">
            <a:off x="-10316" y="825068"/>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838200" y="-4291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8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anim calcmode="lin" valueType="num">
                                      <p:cBhvr>
                                        <p:cTn id="1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anim calcmode="lin" valueType="num">
                                      <p:cBhvr>
                                        <p:cTn id="2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1000"/>
                                        <p:tgtEl>
                                          <p:spTgt spid="3">
                                            <p:txEl>
                                              <p:pRg st="8" end="8"/>
                                            </p:txEl>
                                          </p:spTgt>
                                        </p:tgtEl>
                                      </p:cBhvr>
                                    </p:animEffect>
                                    <p:anim calcmode="lin" valueType="num">
                                      <p:cBhvr>
                                        <p:cTn id="4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5753"/>
          </a:xfrm>
        </p:spPr>
        <p:txBody>
          <a:bodyPr>
            <a:normAutofit fontScale="90000"/>
          </a:bodyPr>
          <a:lstStyle/>
          <a:p>
            <a:r>
              <a:rPr lang="en-US" dirty="0"/>
              <a:t>  </a:t>
            </a:r>
          </a:p>
        </p:txBody>
      </p:sp>
      <p:sp>
        <p:nvSpPr>
          <p:cNvPr id="3" name="Content Placeholder 2"/>
          <p:cNvSpPr>
            <a:spLocks noGrp="1"/>
          </p:cNvSpPr>
          <p:nvPr>
            <p:ph idx="1"/>
          </p:nvPr>
        </p:nvSpPr>
        <p:spPr>
          <a:xfrm>
            <a:off x="701723" y="708001"/>
            <a:ext cx="10515600" cy="4351338"/>
          </a:xfrm>
        </p:spPr>
        <p:txBody>
          <a:bodyPr/>
          <a:lstStyle/>
          <a:p>
            <a:pPr marL="0" indent="0">
              <a:buNone/>
            </a:pPr>
            <a:r>
              <a:rPr lang="en-US" dirty="0"/>
              <a:t>  </a:t>
            </a:r>
          </a:p>
        </p:txBody>
      </p:sp>
      <p:sp>
        <p:nvSpPr>
          <p:cNvPr id="4" name="Date Placeholder 3"/>
          <p:cNvSpPr>
            <a:spLocks noGrp="1"/>
          </p:cNvSpPr>
          <p:nvPr>
            <p:ph type="dt" sz="half" idx="10"/>
          </p:nvPr>
        </p:nvSpPr>
        <p:spPr/>
        <p:txBody>
          <a:bodyPr/>
          <a:lstStyle/>
          <a:p>
            <a:pPr>
              <a:defRPr/>
            </a:pPr>
            <a:fld id="{DDE5ECE4-B83A-4924-BE90-291396F9B96A}"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23</a:t>
            </a:fld>
            <a:endParaRPr lang="en-US"/>
          </a:p>
        </p:txBody>
      </p:sp>
      <p:sp>
        <p:nvSpPr>
          <p:cNvPr id="7" name="Content Placeholder 2"/>
          <p:cNvSpPr txBox="1">
            <a:spLocks/>
          </p:cNvSpPr>
          <p:nvPr/>
        </p:nvSpPr>
        <p:spPr>
          <a:xfrm>
            <a:off x="381000" y="990600"/>
            <a:ext cx="8255000" cy="563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Tx/>
              <a:buNone/>
            </a:pPr>
            <a:r>
              <a:rPr lang="en-US"/>
              <a:t>   </a:t>
            </a:r>
          </a:p>
        </p:txBody>
      </p:sp>
      <p:pic>
        <p:nvPicPr>
          <p:cNvPr id="10" name="Picture 9"/>
          <p:cNvPicPr>
            <a:picLocks noChangeAspect="1"/>
          </p:cNvPicPr>
          <p:nvPr/>
        </p:nvPicPr>
        <p:blipFill>
          <a:blip r:embed="rId2"/>
          <a:stretch>
            <a:fillRect/>
          </a:stretch>
        </p:blipFill>
        <p:spPr>
          <a:xfrm>
            <a:off x="6238996" y="148683"/>
            <a:ext cx="5311150" cy="3459508"/>
          </a:xfrm>
          <a:prstGeom prst="rect">
            <a:avLst/>
          </a:prstGeom>
        </p:spPr>
      </p:pic>
      <p:sp>
        <p:nvSpPr>
          <p:cNvPr id="13" name="Rectangle 12"/>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4" name="Straight Connector 13"/>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cstate="print"/>
          <a:srcRect/>
          <a:stretch>
            <a:fillRect/>
          </a:stretch>
        </p:blipFill>
        <p:spPr bwMode="auto">
          <a:xfrm>
            <a:off x="95704" y="113371"/>
            <a:ext cx="577933" cy="522307"/>
          </a:xfrm>
          <a:prstGeom prst="rect">
            <a:avLst/>
          </a:prstGeom>
          <a:noFill/>
          <a:ln w="9525">
            <a:noFill/>
            <a:miter lim="800000"/>
            <a:headEnd/>
            <a:tailEnd/>
          </a:ln>
        </p:spPr>
      </p:pic>
      <p:pic>
        <p:nvPicPr>
          <p:cNvPr id="8" name="Picture 7"/>
          <p:cNvPicPr>
            <a:picLocks noChangeAspect="1"/>
          </p:cNvPicPr>
          <p:nvPr/>
        </p:nvPicPr>
        <p:blipFill>
          <a:blip r:embed="rId4"/>
          <a:stretch>
            <a:fillRect/>
          </a:stretch>
        </p:blipFill>
        <p:spPr>
          <a:xfrm>
            <a:off x="984539" y="215353"/>
            <a:ext cx="5048250" cy="3429000"/>
          </a:xfrm>
          <a:prstGeom prst="rect">
            <a:avLst/>
          </a:prstGeom>
        </p:spPr>
      </p:pic>
    </p:spTree>
    <p:extLst>
      <p:ext uri="{BB962C8B-B14F-4D97-AF65-F5344CB8AC3E}">
        <p14:creationId xmlns:p14="http://schemas.microsoft.com/office/powerpoint/2010/main" val="38198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38" y="7618"/>
            <a:ext cx="10515600" cy="679903"/>
          </a:xfrm>
        </p:spPr>
        <p:txBody>
          <a:bodyPr>
            <a:normAutofit fontScale="90000"/>
          </a:bodyPr>
          <a:lstStyle/>
          <a:p>
            <a:pPr algn="ctr"/>
            <a:r>
              <a:rPr lang="en-US" dirty="0">
                <a:solidFill>
                  <a:srgbClr val="FF0000"/>
                </a:solidFill>
                <a:latin typeface="Times New Roman" panose="02020603050405020304" pitchFamily="18" charset="0"/>
                <a:cs typeface="Times New Roman" panose="02020603050405020304" pitchFamily="18" charset="0"/>
              </a:rPr>
              <a:t>Pentium Processor features</a:t>
            </a:r>
          </a:p>
        </p:txBody>
      </p:sp>
      <p:sp>
        <p:nvSpPr>
          <p:cNvPr id="3" name="Content Placeholder 2"/>
          <p:cNvSpPr>
            <a:spLocks noGrp="1"/>
          </p:cNvSpPr>
          <p:nvPr>
            <p:ph idx="1"/>
          </p:nvPr>
        </p:nvSpPr>
        <p:spPr>
          <a:xfrm>
            <a:off x="773904" y="824860"/>
            <a:ext cx="11224131" cy="5231080"/>
          </a:xfrm>
        </p:spPr>
        <p:txBody>
          <a:bodyPr>
            <a:normAutofit fontScale="92500" lnSpcReduction="10000"/>
          </a:bodyPr>
          <a:lstStyle/>
          <a:p>
            <a:pPr marL="457200" lvl="1" indent="0">
              <a:buNone/>
              <a:defRPr/>
            </a:pPr>
            <a:r>
              <a:rPr lang="en-US" sz="3500" b="1" dirty="0">
                <a:latin typeface="Times New Roman" panose="02020603050405020304" pitchFamily="18" charset="0"/>
                <a:cs typeface="Times New Roman" panose="02020603050405020304" pitchFamily="18" charset="0"/>
              </a:rPr>
              <a:t>The Features of Pentium Processor are: </a:t>
            </a:r>
          </a:p>
          <a:p>
            <a:pPr lvl="1">
              <a:defRPr/>
            </a:pPr>
            <a:r>
              <a:rPr lang="en-US" sz="3200" dirty="0">
                <a:solidFill>
                  <a:srgbClr val="2501BF"/>
                </a:solidFill>
                <a:latin typeface="Times New Roman" panose="02020603050405020304" pitchFamily="18" charset="0"/>
                <a:cs typeface="Times New Roman" panose="02020603050405020304" pitchFamily="18" charset="0"/>
              </a:rPr>
              <a:t>Separate </a:t>
            </a:r>
            <a:r>
              <a:rPr lang="en-US" sz="3200" b="1" dirty="0">
                <a:solidFill>
                  <a:srgbClr val="C00000"/>
                </a:solidFill>
                <a:latin typeface="Times New Roman" panose="02020603050405020304" pitchFamily="18" charset="0"/>
                <a:cs typeface="Times New Roman" panose="02020603050405020304" pitchFamily="18" charset="0"/>
              </a:rPr>
              <a:t>Code and Data </a:t>
            </a:r>
            <a:r>
              <a:rPr lang="en-US" sz="3200" b="1" dirty="0">
                <a:solidFill>
                  <a:srgbClr val="2501BF"/>
                </a:solidFill>
                <a:latin typeface="Times New Roman" panose="02020603050405020304" pitchFamily="18" charset="0"/>
                <a:cs typeface="Times New Roman" panose="02020603050405020304" pitchFamily="18" charset="0"/>
              </a:rPr>
              <a:t>Caches.</a:t>
            </a:r>
            <a:r>
              <a:rPr lang="en-US" sz="3200" dirty="0">
                <a:solidFill>
                  <a:srgbClr val="2501BF"/>
                </a:solidFill>
                <a:latin typeface="Times New Roman" panose="02020603050405020304" pitchFamily="18" charset="0"/>
                <a:cs typeface="Times New Roman" panose="02020603050405020304" pitchFamily="18" charset="0"/>
              </a:rPr>
              <a:t> </a:t>
            </a:r>
          </a:p>
          <a:p>
            <a:pPr lvl="2">
              <a:defRPr/>
            </a:pPr>
            <a:r>
              <a:rPr lang="en-US" sz="2800" b="1" dirty="0">
                <a:solidFill>
                  <a:srgbClr val="C00000"/>
                </a:solidFill>
                <a:latin typeface="Times New Roman" panose="02020603050405020304" pitchFamily="18" charset="0"/>
                <a:cs typeface="Times New Roman" panose="02020603050405020304" pitchFamily="18" charset="0"/>
              </a:rPr>
              <a:t>8KB</a:t>
            </a:r>
            <a:r>
              <a:rPr lang="en-US" sz="2800" dirty="0">
                <a:solidFill>
                  <a:srgbClr val="2501BF"/>
                </a:solidFill>
                <a:latin typeface="Times New Roman" panose="02020603050405020304" pitchFamily="18" charset="0"/>
                <a:cs typeface="Times New Roman" panose="02020603050405020304" pitchFamily="18" charset="0"/>
              </a:rPr>
              <a:t> 2-way set associative </a:t>
            </a:r>
            <a:r>
              <a:rPr lang="en-US" sz="2800" b="1" dirty="0">
                <a:solidFill>
                  <a:schemeClr val="tx1"/>
                </a:solidFill>
                <a:latin typeface="Times New Roman" panose="02020603050405020304" pitchFamily="18" charset="0"/>
                <a:cs typeface="Times New Roman" panose="02020603050405020304" pitchFamily="18" charset="0"/>
              </a:rPr>
              <a:t>code cache </a:t>
            </a:r>
            <a:r>
              <a:rPr lang="en-US" sz="2800" b="1" dirty="0">
                <a:latin typeface="Times New Roman" panose="02020603050405020304" pitchFamily="18" charset="0"/>
                <a:cs typeface="Times New Roman" panose="02020603050405020304" pitchFamily="18" charset="0"/>
              </a:rPr>
              <a:t>+</a:t>
            </a:r>
            <a:r>
              <a:rPr lang="en-US" sz="2800" dirty="0">
                <a:solidFill>
                  <a:srgbClr val="2501BF"/>
                </a:solidFill>
                <a:latin typeface="Times New Roman" panose="02020603050405020304" pitchFamily="18" charset="0"/>
                <a:cs typeface="Times New Roman" panose="02020603050405020304" pitchFamily="18" charset="0"/>
              </a:rPr>
              <a:t> </a:t>
            </a:r>
            <a:r>
              <a:rPr lang="en-US" sz="2800" b="1" dirty="0">
                <a:solidFill>
                  <a:srgbClr val="C00000"/>
                </a:solidFill>
                <a:latin typeface="Times New Roman" panose="02020603050405020304" pitchFamily="18" charset="0"/>
                <a:cs typeface="Times New Roman" panose="02020603050405020304" pitchFamily="18" charset="0"/>
              </a:rPr>
              <a:t>TLB </a:t>
            </a:r>
            <a:r>
              <a:rPr lang="en-US" sz="2200" b="1" dirty="0">
                <a:latin typeface="Times New Roman" panose="02020603050405020304" pitchFamily="18" charset="0"/>
                <a:cs typeface="Times New Roman" panose="02020603050405020304" pitchFamily="18" charset="0"/>
              </a:rPr>
              <a:t>(Translation Lookaside buffer)</a:t>
            </a:r>
            <a:endParaRPr lang="en-US" sz="2800" b="1" dirty="0">
              <a:latin typeface="Times New Roman" panose="02020603050405020304" pitchFamily="18" charset="0"/>
              <a:cs typeface="Times New Roman" panose="02020603050405020304" pitchFamily="18" charset="0"/>
            </a:endParaRPr>
          </a:p>
          <a:p>
            <a:pPr lvl="2">
              <a:defRPr/>
            </a:pPr>
            <a:r>
              <a:rPr lang="en-US" sz="2800" b="1" dirty="0">
                <a:solidFill>
                  <a:srgbClr val="C00000"/>
                </a:solidFill>
                <a:latin typeface="Times New Roman" panose="02020603050405020304" pitchFamily="18" charset="0"/>
                <a:cs typeface="Times New Roman" panose="02020603050405020304" pitchFamily="18" charset="0"/>
              </a:rPr>
              <a:t>8KB </a:t>
            </a:r>
            <a:r>
              <a:rPr lang="en-US" sz="2800" dirty="0">
                <a:solidFill>
                  <a:srgbClr val="2501BF"/>
                </a:solidFill>
                <a:latin typeface="Times New Roman" panose="02020603050405020304" pitchFamily="18" charset="0"/>
                <a:cs typeface="Times New Roman" panose="02020603050405020304" pitchFamily="18" charset="0"/>
              </a:rPr>
              <a:t>2-way, dual access </a:t>
            </a:r>
            <a:r>
              <a:rPr lang="en-US" sz="2800" b="1" dirty="0">
                <a:solidFill>
                  <a:schemeClr val="tx1"/>
                </a:solidFill>
                <a:latin typeface="Times New Roman" panose="02020603050405020304" pitchFamily="18" charset="0"/>
                <a:cs typeface="Times New Roman" panose="02020603050405020304" pitchFamily="18" charset="0"/>
              </a:rPr>
              <a:t>data cache </a:t>
            </a:r>
            <a:r>
              <a:rPr lang="en-US" sz="2800" b="1" dirty="0">
                <a:latin typeface="Times New Roman" panose="02020603050405020304" pitchFamily="18" charset="0"/>
                <a:cs typeface="Times New Roman" panose="02020603050405020304" pitchFamily="18" charset="0"/>
              </a:rPr>
              <a:t>+</a:t>
            </a:r>
            <a:r>
              <a:rPr lang="en-US" sz="2800" dirty="0">
                <a:solidFill>
                  <a:srgbClr val="2501BF"/>
                </a:solidFill>
                <a:latin typeface="Times New Roman" panose="02020603050405020304" pitchFamily="18" charset="0"/>
                <a:cs typeface="Times New Roman" panose="02020603050405020304" pitchFamily="18" charset="0"/>
              </a:rPr>
              <a:t> </a:t>
            </a:r>
            <a:r>
              <a:rPr lang="en-US" sz="2800" b="1" dirty="0">
                <a:solidFill>
                  <a:srgbClr val="C00000"/>
                </a:solidFill>
                <a:latin typeface="Times New Roman" panose="02020603050405020304" pitchFamily="18" charset="0"/>
                <a:cs typeface="Times New Roman" panose="02020603050405020304" pitchFamily="18" charset="0"/>
              </a:rPr>
              <a:t>TLB</a:t>
            </a:r>
          </a:p>
          <a:p>
            <a:pPr lvl="3">
              <a:defRPr/>
            </a:pPr>
            <a:endParaRPr lang="en-US" sz="3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defRPr/>
            </a:pPr>
            <a:r>
              <a:rPr lang="en-US" dirty="0">
                <a:latin typeface="Times New Roman" panose="02020603050405020304" pitchFamily="18" charset="0"/>
                <a:cs typeface="Times New Roman" panose="02020603050405020304" pitchFamily="18" charset="0"/>
              </a:rPr>
              <a:t>Separate code and data cache balances load on buses so operations are </a:t>
            </a:r>
            <a:r>
              <a:rPr lang="en-US" sz="3500" b="1" dirty="0">
                <a:solidFill>
                  <a:srgbClr val="C00000"/>
                </a:solidFill>
                <a:latin typeface="Times New Roman" panose="02020603050405020304" pitchFamily="18" charset="0"/>
                <a:cs typeface="Times New Roman" panose="02020603050405020304" pitchFamily="18" charset="0"/>
              </a:rPr>
              <a:t>faster</a:t>
            </a:r>
            <a:r>
              <a:rPr lang="en-US" sz="3500" dirty="0">
                <a:solidFill>
                  <a:srgbClr val="C00000"/>
                </a:solidFill>
                <a:latin typeface="Times New Roman" panose="02020603050405020304" pitchFamily="18" charset="0"/>
                <a:cs typeface="Times New Roman" panose="02020603050405020304" pitchFamily="18" charset="0"/>
              </a:rPr>
              <a:t>.</a:t>
            </a:r>
            <a:endParaRPr lang="en-US" dirty="0">
              <a:solidFill>
                <a:srgbClr val="C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defRPr/>
            </a:pPr>
            <a:r>
              <a:rPr lang="en-US" dirty="0">
                <a:latin typeface="Times New Roman" panose="02020603050405020304" pitchFamily="18" charset="0"/>
                <a:cs typeface="Times New Roman" panose="02020603050405020304" pitchFamily="18" charset="0"/>
              </a:rPr>
              <a:t>Memory Management is improved by insertion of TLB – </a:t>
            </a:r>
            <a:r>
              <a:rPr lang="en-US" b="1" dirty="0">
                <a:solidFill>
                  <a:srgbClr val="C00000"/>
                </a:solidFill>
                <a:latin typeface="Times New Roman" panose="02020603050405020304" pitchFamily="18" charset="0"/>
                <a:cs typeface="Times New Roman" panose="02020603050405020304" pitchFamily="18" charset="0"/>
              </a:rPr>
              <a:t>Translation Lookaside buffer</a:t>
            </a:r>
            <a:r>
              <a:rPr lang="en-US" dirty="0">
                <a:latin typeface="Times New Roman" panose="02020603050405020304" pitchFamily="18" charset="0"/>
                <a:cs typeface="Times New Roman" panose="02020603050405020304" pitchFamily="18" charset="0"/>
              </a:rPr>
              <a:t> between processor and cache. </a:t>
            </a:r>
          </a:p>
          <a:p>
            <a:pPr>
              <a:buFont typeface="Wingdings" panose="05000000000000000000" pitchFamily="2" charset="2"/>
              <a:buChar char="Ø"/>
              <a:defRPr/>
            </a:pPr>
            <a:r>
              <a:rPr lang="en-US" dirty="0">
                <a:latin typeface="Times New Roman" panose="02020603050405020304" pitchFamily="18" charset="0"/>
                <a:cs typeface="Times New Roman" panose="02020603050405020304" pitchFamily="18" charset="0"/>
              </a:rPr>
              <a:t>Cache organizing Techniques: </a:t>
            </a:r>
          </a:p>
          <a:p>
            <a:pPr>
              <a:buFont typeface="Wingdings" panose="05000000000000000000" pitchFamily="2" charset="2"/>
              <a:buChar char="Ø"/>
              <a:defRPr/>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Direct Mapping     (ii) Fully Associative     (iii) </a:t>
            </a:r>
            <a:r>
              <a:rPr lang="en-US" sz="3200" b="1" dirty="0">
                <a:solidFill>
                  <a:srgbClr val="C00000"/>
                </a:solidFill>
                <a:latin typeface="Times New Roman" panose="02020603050405020304" pitchFamily="18" charset="0"/>
                <a:cs typeface="Times New Roman" panose="02020603050405020304" pitchFamily="18" charset="0"/>
              </a:rPr>
              <a:t>Set Associative</a:t>
            </a:r>
          </a:p>
          <a:p>
            <a:pPr>
              <a:defRP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AE81387B-9BFD-42C5-A6C7-4B99C718C767}"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24</a:t>
            </a:fld>
            <a:endParaRPr lang="en-US">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srcRect/>
          <a:stretch>
            <a:fillRect/>
          </a:stretch>
        </p:blipFill>
        <p:spPr bwMode="auto">
          <a:xfrm>
            <a:off x="146051" y="137568"/>
            <a:ext cx="678035" cy="612774"/>
          </a:xfrm>
          <a:prstGeom prst="rect">
            <a:avLst/>
          </a:prstGeom>
          <a:noFill/>
          <a:ln w="9525">
            <a:noFill/>
            <a:miter lim="800000"/>
            <a:headEnd/>
            <a:tailEnd/>
          </a:ln>
        </p:spPr>
      </p:pic>
      <p:sp>
        <p:nvSpPr>
          <p:cNvPr id="8" name="Rounded Rectangle 7"/>
          <p:cNvSpPr/>
          <p:nvPr/>
        </p:nvSpPr>
        <p:spPr>
          <a:xfrm>
            <a:off x="990605" y="2570147"/>
            <a:ext cx="9940120" cy="8536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defRPr/>
            </a:pPr>
            <a:r>
              <a:rPr lang="en-US" sz="3200" b="1" dirty="0">
                <a:solidFill>
                  <a:srgbClr val="7030A0"/>
                </a:solidFill>
                <a:latin typeface="Times New Roman" panose="02020603050405020304" pitchFamily="18" charset="0"/>
                <a:cs typeface="Times New Roman" panose="02020603050405020304" pitchFamily="18" charset="0"/>
              </a:rPr>
              <a:t>Use/role of the above Feature in Pentium Performance</a:t>
            </a:r>
            <a:endParaRPr lang="en-US" sz="3600" dirty="0">
              <a:solidFill>
                <a:srgbClr val="7030A0"/>
              </a:solidFill>
              <a:latin typeface="Times New Roman" panose="02020603050405020304" pitchFamily="18" charset="0"/>
              <a:cs typeface="Times New Roman" panose="02020603050405020304" pitchFamily="18" charset="0"/>
            </a:endParaRPr>
          </a:p>
        </p:txBody>
      </p:sp>
      <p:cxnSp>
        <p:nvCxnSpPr>
          <p:cNvPr id="9" name="Straight Connector 8"/>
          <p:cNvCxnSpPr/>
          <p:nvPr/>
        </p:nvCxnSpPr>
        <p:spPr>
          <a:xfrm flipV="1">
            <a:off x="0" y="705077"/>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63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    </a:t>
            </a:r>
          </a:p>
        </p:txBody>
      </p:sp>
      <p:sp>
        <p:nvSpPr>
          <p:cNvPr id="4" name="Date Placeholder 3"/>
          <p:cNvSpPr>
            <a:spLocks noGrp="1"/>
          </p:cNvSpPr>
          <p:nvPr>
            <p:ph type="dt" sz="half" idx="10"/>
          </p:nvPr>
        </p:nvSpPr>
        <p:spPr/>
        <p:txBody>
          <a:bodyPr/>
          <a:lstStyle/>
          <a:p>
            <a:pPr>
              <a:defRPr/>
            </a:pPr>
            <a:fld id="{429CF7B4-D9A0-4C84-8EEC-DF083B0E05B4}" type="datetime1">
              <a:rPr lang="en-US" smtClean="0"/>
              <a:t>9/10/2023</a:t>
            </a:fld>
            <a:endParaRPr lang="en-US"/>
          </a:p>
        </p:txBody>
      </p:sp>
      <p:sp>
        <p:nvSpPr>
          <p:cNvPr id="5" name="Footer Placeholder 4"/>
          <p:cNvSpPr>
            <a:spLocks noGrp="1"/>
          </p:cNvSpPr>
          <p:nvPr>
            <p:ph type="ftr" sz="quarter" idx="11"/>
          </p:nvPr>
        </p:nvSpPr>
        <p:spPr>
          <a:xfrm>
            <a:off x="2923309" y="6356350"/>
            <a:ext cx="6262255" cy="365125"/>
          </a:xfrm>
        </p:spPr>
        <p:txBody>
          <a:bodyPr/>
          <a:lstStyle/>
          <a:p>
            <a:pPr>
              <a:defRPr/>
            </a:pPr>
            <a:r>
              <a:rPr lang="en-GB"/>
              <a:t>Unit 1            Microprocessor and Microcontroller_CET2004B         2023-24     S3  </a:t>
            </a:r>
            <a:endParaRPr lang="en-US" dirty="0"/>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25</a:t>
            </a:fld>
            <a:endParaRPr lang="en-US"/>
          </a:p>
        </p:txBody>
      </p:sp>
      <p:pic>
        <p:nvPicPr>
          <p:cNvPr id="9" name="Picture 8"/>
          <p:cNvPicPr>
            <a:picLocks noChangeAspect="1"/>
          </p:cNvPicPr>
          <p:nvPr/>
        </p:nvPicPr>
        <p:blipFill>
          <a:blip r:embed="rId2"/>
          <a:stretch>
            <a:fillRect/>
          </a:stretch>
        </p:blipFill>
        <p:spPr>
          <a:xfrm>
            <a:off x="838200" y="1027906"/>
            <a:ext cx="5544042" cy="4969041"/>
          </a:xfrm>
          <a:prstGeom prst="rect">
            <a:avLst/>
          </a:prstGeom>
        </p:spPr>
      </p:pic>
      <p:sp>
        <p:nvSpPr>
          <p:cNvPr id="10" name="TextBox 9"/>
          <p:cNvSpPr txBox="1"/>
          <p:nvPr/>
        </p:nvSpPr>
        <p:spPr>
          <a:xfrm>
            <a:off x="2782531" y="24406"/>
            <a:ext cx="6085490" cy="769441"/>
          </a:xfrm>
          <a:prstGeom prst="rect">
            <a:avLst/>
          </a:prstGeom>
          <a:noFill/>
        </p:spPr>
        <p:txBody>
          <a:bodyPr wrap="square" rtlCol="0">
            <a:spAutoFit/>
          </a:bodyPr>
          <a:lstStyle/>
          <a:p>
            <a:pPr algn="ctr"/>
            <a:r>
              <a:rPr lang="en-US" sz="4400" dirty="0">
                <a:solidFill>
                  <a:srgbClr val="C00000"/>
                </a:solidFill>
                <a:latin typeface="Times New Roman" panose="02020603050405020304" pitchFamily="18" charset="0"/>
                <a:cs typeface="Times New Roman" panose="02020603050405020304" pitchFamily="18" charset="0"/>
              </a:rPr>
              <a:t>Only for Understanding</a:t>
            </a:r>
          </a:p>
        </p:txBody>
      </p:sp>
      <p:cxnSp>
        <p:nvCxnSpPr>
          <p:cNvPr id="11" name="Straight Connector 10"/>
          <p:cNvCxnSpPr/>
          <p:nvPr/>
        </p:nvCxnSpPr>
        <p:spPr>
          <a:xfrm flipV="1">
            <a:off x="-10316" y="82181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cstate="print"/>
          <a:srcRect/>
          <a:stretch>
            <a:fillRect/>
          </a:stretch>
        </p:blipFill>
        <p:spPr bwMode="auto">
          <a:xfrm>
            <a:off x="137615" y="110576"/>
            <a:ext cx="577933" cy="573708"/>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6432249" y="1027906"/>
            <a:ext cx="5591175" cy="4914900"/>
          </a:xfrm>
          <a:prstGeom prst="rect">
            <a:avLst/>
          </a:prstGeom>
        </p:spPr>
      </p:pic>
    </p:spTree>
    <p:extLst>
      <p:ext uri="{BB962C8B-B14F-4D97-AF65-F5344CB8AC3E}">
        <p14:creationId xmlns:p14="http://schemas.microsoft.com/office/powerpoint/2010/main" val="3356650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737"/>
            <a:ext cx="10515600" cy="533509"/>
          </a:xfrm>
        </p:spPr>
        <p:txBody>
          <a:bodyPr>
            <a:normAutofit fontScale="90000"/>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p:txBody>
          <a:bodyPr/>
          <a:lstStyle/>
          <a:p>
            <a:pPr>
              <a:defRPr/>
            </a:pPr>
            <a:fld id="{DAA17838-8C7D-43E7-A649-43F046C615BA}" type="datetime1">
              <a:rPr lang="en-US" smtClean="0"/>
              <a:t>9/10/2023</a:t>
            </a:fld>
            <a:endParaRPr lang="en-US"/>
          </a:p>
        </p:txBody>
      </p:sp>
      <p:sp>
        <p:nvSpPr>
          <p:cNvPr id="5" name="Footer Placeholder 4"/>
          <p:cNvSpPr>
            <a:spLocks noGrp="1"/>
          </p:cNvSpPr>
          <p:nvPr>
            <p:ph type="ftr" sz="quarter" idx="11"/>
          </p:nvPr>
        </p:nvSpPr>
        <p:spPr>
          <a:xfrm>
            <a:off x="2410691" y="6356350"/>
            <a:ext cx="6982691" cy="365125"/>
          </a:xfrm>
        </p:spPr>
        <p:txBody>
          <a:bodyPr/>
          <a:lstStyle/>
          <a:p>
            <a:pPr>
              <a:defRPr/>
            </a:pPr>
            <a:r>
              <a:rPr lang="en-GB" b="1">
                <a:solidFill>
                  <a:schemeClr val="tx1"/>
                </a:solidFill>
                <a:latin typeface="Times New Roman" panose="02020603050405020304" pitchFamily="18" charset="0"/>
                <a:cs typeface="Times New Roman" panose="02020603050405020304" pitchFamily="18" charset="0"/>
              </a:rPr>
              <a:t>Unit 1            Microprocessor and Microcontroller_CET2004B         2023-24     S3  </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26</a:t>
            </a:fld>
            <a:endParaRPr lang="en-US"/>
          </a:p>
        </p:txBody>
      </p:sp>
      <p:pic>
        <p:nvPicPr>
          <p:cNvPr id="7" name="Picture 6"/>
          <p:cNvPicPr>
            <a:picLocks noChangeAspect="1"/>
          </p:cNvPicPr>
          <p:nvPr/>
        </p:nvPicPr>
        <p:blipFill>
          <a:blip r:embed="rId2"/>
          <a:stretch>
            <a:fillRect/>
          </a:stretch>
        </p:blipFill>
        <p:spPr>
          <a:xfrm>
            <a:off x="944560" y="898634"/>
            <a:ext cx="4100406" cy="5278329"/>
          </a:xfrm>
          <a:prstGeom prst="rect">
            <a:avLst/>
          </a:prstGeom>
        </p:spPr>
      </p:pic>
      <p:pic>
        <p:nvPicPr>
          <p:cNvPr id="8" name="Picture 7"/>
          <p:cNvPicPr>
            <a:picLocks noChangeAspect="1"/>
          </p:cNvPicPr>
          <p:nvPr/>
        </p:nvPicPr>
        <p:blipFill>
          <a:blip r:embed="rId3"/>
          <a:stretch>
            <a:fillRect/>
          </a:stretch>
        </p:blipFill>
        <p:spPr>
          <a:xfrm>
            <a:off x="5235301" y="898634"/>
            <a:ext cx="6462713" cy="5278328"/>
          </a:xfrm>
          <a:prstGeom prst="rect">
            <a:avLst/>
          </a:prstGeom>
        </p:spPr>
      </p:pic>
      <p:sp>
        <p:nvSpPr>
          <p:cNvPr id="9" name="TextBox 8"/>
          <p:cNvSpPr txBox="1"/>
          <p:nvPr/>
        </p:nvSpPr>
        <p:spPr>
          <a:xfrm>
            <a:off x="3059628" y="-19203"/>
            <a:ext cx="8638386" cy="769441"/>
          </a:xfrm>
          <a:prstGeom prst="rect">
            <a:avLst/>
          </a:prstGeom>
          <a:noFill/>
        </p:spPr>
        <p:txBody>
          <a:bodyPr wrap="squar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Only for understanding</a:t>
            </a:r>
          </a:p>
        </p:txBody>
      </p:sp>
      <p:cxnSp>
        <p:nvCxnSpPr>
          <p:cNvPr id="10" name="Straight Connector 9"/>
          <p:cNvCxnSpPr/>
          <p:nvPr/>
        </p:nvCxnSpPr>
        <p:spPr>
          <a:xfrm flipV="1">
            <a:off x="-10316" y="78123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cstate="print"/>
          <a:srcRect/>
          <a:stretch>
            <a:fillRect/>
          </a:stretch>
        </p:blipFill>
        <p:spPr bwMode="auto">
          <a:xfrm>
            <a:off x="155845" y="108854"/>
            <a:ext cx="568053" cy="513378"/>
          </a:xfrm>
          <a:prstGeom prst="rect">
            <a:avLst/>
          </a:prstGeom>
          <a:noFill/>
          <a:ln w="9525">
            <a:noFill/>
            <a:miter lim="800000"/>
            <a:headEnd/>
            <a:tailEnd/>
          </a:ln>
        </p:spPr>
      </p:pic>
    </p:spTree>
    <p:extLst>
      <p:ext uri="{BB962C8B-B14F-4D97-AF65-F5344CB8AC3E}">
        <p14:creationId xmlns:p14="http://schemas.microsoft.com/office/powerpoint/2010/main" val="2090408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593" y="320675"/>
            <a:ext cx="10515600" cy="1325563"/>
          </a:xfrm>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p:txBody>
          <a:bodyPr/>
          <a:lstStyle/>
          <a:p>
            <a:pPr>
              <a:defRPr/>
            </a:pPr>
            <a:fld id="{825BDEC1-2F5F-443D-B6E0-17C7D4B78FC6}" type="datetime1">
              <a:rPr lang="en-US" smtClean="0"/>
              <a:t>9/10/2023</a:t>
            </a:fld>
            <a:endParaRPr lang="en-US"/>
          </a:p>
        </p:txBody>
      </p:sp>
      <p:sp>
        <p:nvSpPr>
          <p:cNvPr id="5" name="Footer Placeholder 4"/>
          <p:cNvSpPr>
            <a:spLocks noGrp="1"/>
          </p:cNvSpPr>
          <p:nvPr>
            <p:ph type="ftr" sz="quarter" idx="11"/>
          </p:nvPr>
        </p:nvSpPr>
        <p:spPr>
          <a:xfrm>
            <a:off x="2847231" y="6356350"/>
            <a:ext cx="6934077"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27</a:t>
            </a:fld>
            <a:endParaRPr lang="en-US"/>
          </a:p>
        </p:txBody>
      </p:sp>
      <p:pic>
        <p:nvPicPr>
          <p:cNvPr id="7" name="Picture 6"/>
          <p:cNvPicPr>
            <a:picLocks noChangeAspect="1"/>
          </p:cNvPicPr>
          <p:nvPr/>
        </p:nvPicPr>
        <p:blipFill>
          <a:blip r:embed="rId2"/>
          <a:stretch>
            <a:fillRect/>
          </a:stretch>
        </p:blipFill>
        <p:spPr>
          <a:xfrm>
            <a:off x="788192" y="1040524"/>
            <a:ext cx="4628413" cy="5136439"/>
          </a:xfrm>
          <a:prstGeom prst="rect">
            <a:avLst/>
          </a:prstGeom>
        </p:spPr>
      </p:pic>
      <p:pic>
        <p:nvPicPr>
          <p:cNvPr id="8" name="Picture 7"/>
          <p:cNvPicPr>
            <a:picLocks noChangeAspect="1"/>
          </p:cNvPicPr>
          <p:nvPr/>
        </p:nvPicPr>
        <p:blipFill>
          <a:blip r:embed="rId3"/>
          <a:stretch>
            <a:fillRect/>
          </a:stretch>
        </p:blipFill>
        <p:spPr>
          <a:xfrm>
            <a:off x="5652655" y="1013712"/>
            <a:ext cx="6529029" cy="4934607"/>
          </a:xfrm>
          <a:prstGeom prst="rect">
            <a:avLst/>
          </a:prstGeom>
        </p:spPr>
      </p:pic>
      <p:sp>
        <p:nvSpPr>
          <p:cNvPr id="9" name="TextBox 8"/>
          <p:cNvSpPr txBox="1"/>
          <p:nvPr/>
        </p:nvSpPr>
        <p:spPr>
          <a:xfrm>
            <a:off x="2847232" y="-29292"/>
            <a:ext cx="8619554" cy="769441"/>
          </a:xfrm>
          <a:prstGeom prst="rect">
            <a:avLst/>
          </a:prstGeom>
          <a:noFill/>
        </p:spPr>
        <p:txBody>
          <a:bodyPr wrap="squar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Only for understanding</a:t>
            </a:r>
          </a:p>
        </p:txBody>
      </p:sp>
      <p:cxnSp>
        <p:nvCxnSpPr>
          <p:cNvPr id="10" name="Straight Connector 9"/>
          <p:cNvCxnSpPr/>
          <p:nvPr/>
        </p:nvCxnSpPr>
        <p:spPr>
          <a:xfrm flipV="1">
            <a:off x="0" y="754833"/>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cstate="print"/>
          <a:srcRect/>
          <a:stretch>
            <a:fillRect/>
          </a:stretch>
        </p:blipFill>
        <p:spPr bwMode="auto">
          <a:xfrm>
            <a:off x="114337" y="111928"/>
            <a:ext cx="609561" cy="550891"/>
          </a:xfrm>
          <a:prstGeom prst="rect">
            <a:avLst/>
          </a:prstGeom>
          <a:noFill/>
          <a:ln w="9525">
            <a:noFill/>
            <a:miter lim="800000"/>
            <a:headEnd/>
            <a:tailEnd/>
          </a:ln>
        </p:spPr>
      </p:pic>
    </p:spTree>
    <p:extLst>
      <p:ext uri="{BB962C8B-B14F-4D97-AF65-F5344CB8AC3E}">
        <p14:creationId xmlns:p14="http://schemas.microsoft.com/office/powerpoint/2010/main" val="127861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593" y="320675"/>
            <a:ext cx="10515600" cy="1325563"/>
          </a:xfrm>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p:txBody>
          <a:bodyPr/>
          <a:lstStyle/>
          <a:p>
            <a:pPr>
              <a:defRPr/>
            </a:pPr>
            <a:fld id="{6F9A51CD-6E0E-484A-8ADD-242DB74F296A}" type="datetime1">
              <a:rPr lang="en-US" smtClean="0"/>
              <a:t>9/10/2023</a:t>
            </a:fld>
            <a:endParaRPr lang="en-US"/>
          </a:p>
        </p:txBody>
      </p:sp>
      <p:sp>
        <p:nvSpPr>
          <p:cNvPr id="5" name="Footer Placeholder 4"/>
          <p:cNvSpPr>
            <a:spLocks noGrp="1"/>
          </p:cNvSpPr>
          <p:nvPr>
            <p:ph type="ftr" sz="quarter" idx="11"/>
          </p:nvPr>
        </p:nvSpPr>
        <p:spPr>
          <a:xfrm>
            <a:off x="2840182" y="6356350"/>
            <a:ext cx="6816436"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28</a:t>
            </a:fld>
            <a:endParaRPr lang="en-US"/>
          </a:p>
        </p:txBody>
      </p:sp>
      <p:pic>
        <p:nvPicPr>
          <p:cNvPr id="9" name="Picture 8"/>
          <p:cNvPicPr>
            <a:picLocks noChangeAspect="1"/>
          </p:cNvPicPr>
          <p:nvPr/>
        </p:nvPicPr>
        <p:blipFill>
          <a:blip r:embed="rId2"/>
          <a:stretch>
            <a:fillRect/>
          </a:stretch>
        </p:blipFill>
        <p:spPr>
          <a:xfrm>
            <a:off x="858958" y="961697"/>
            <a:ext cx="4627442" cy="5060731"/>
          </a:xfrm>
          <a:prstGeom prst="rect">
            <a:avLst/>
          </a:prstGeom>
        </p:spPr>
      </p:pic>
      <p:pic>
        <p:nvPicPr>
          <p:cNvPr id="10" name="Picture 9"/>
          <p:cNvPicPr>
            <a:picLocks noChangeAspect="1"/>
          </p:cNvPicPr>
          <p:nvPr/>
        </p:nvPicPr>
        <p:blipFill>
          <a:blip r:embed="rId3"/>
          <a:stretch>
            <a:fillRect/>
          </a:stretch>
        </p:blipFill>
        <p:spPr>
          <a:xfrm>
            <a:off x="5735783" y="869816"/>
            <a:ext cx="6202828" cy="5152612"/>
          </a:xfrm>
          <a:prstGeom prst="rect">
            <a:avLst/>
          </a:prstGeom>
        </p:spPr>
      </p:pic>
      <p:sp>
        <p:nvSpPr>
          <p:cNvPr id="11" name="TextBox 10"/>
          <p:cNvSpPr txBox="1"/>
          <p:nvPr/>
        </p:nvSpPr>
        <p:spPr>
          <a:xfrm>
            <a:off x="2561681" y="13063"/>
            <a:ext cx="7495309" cy="769441"/>
          </a:xfrm>
          <a:prstGeom prst="rect">
            <a:avLst/>
          </a:prstGeom>
          <a:noFill/>
        </p:spPr>
        <p:txBody>
          <a:bodyPr wrap="squar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Only for understanding</a:t>
            </a:r>
          </a:p>
        </p:txBody>
      </p:sp>
      <p:cxnSp>
        <p:nvCxnSpPr>
          <p:cNvPr id="12" name="Straight Connector 11"/>
          <p:cNvCxnSpPr/>
          <p:nvPr/>
        </p:nvCxnSpPr>
        <p:spPr>
          <a:xfrm flipV="1">
            <a:off x="-12559" y="765573"/>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4" name="Straight Connector 13"/>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cstate="print"/>
          <a:srcRect/>
          <a:stretch>
            <a:fillRect/>
          </a:stretch>
        </p:blipFill>
        <p:spPr bwMode="auto">
          <a:xfrm>
            <a:off x="125206" y="130269"/>
            <a:ext cx="577933" cy="522307"/>
          </a:xfrm>
          <a:prstGeom prst="rect">
            <a:avLst/>
          </a:prstGeom>
          <a:noFill/>
          <a:ln w="9525">
            <a:noFill/>
            <a:miter lim="800000"/>
            <a:headEnd/>
            <a:tailEnd/>
          </a:ln>
        </p:spPr>
      </p:pic>
    </p:spTree>
    <p:extLst>
      <p:ext uri="{BB962C8B-B14F-4D97-AF65-F5344CB8AC3E}">
        <p14:creationId xmlns:p14="http://schemas.microsoft.com/office/powerpoint/2010/main" val="154842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93" y="89474"/>
            <a:ext cx="10515600" cy="679903"/>
          </a:xfrm>
        </p:spPr>
        <p:txBody>
          <a:bodyPr>
            <a:noAutofit/>
          </a:bodyPr>
          <a:lstStyle/>
          <a:p>
            <a:pPr algn="ctr"/>
            <a:r>
              <a:rPr lang="en-US" sz="6000" b="1" dirty="0">
                <a:solidFill>
                  <a:srgbClr val="FF0000"/>
                </a:solidFill>
                <a:latin typeface="Times New Roman" panose="02020603050405020304" pitchFamily="18" charset="0"/>
                <a:cs typeface="Times New Roman" panose="02020603050405020304" pitchFamily="18" charset="0"/>
              </a:rPr>
              <a:t>Pentium Processor features</a:t>
            </a:r>
          </a:p>
        </p:txBody>
      </p:sp>
      <p:sp>
        <p:nvSpPr>
          <p:cNvPr id="3" name="Content Placeholder 2"/>
          <p:cNvSpPr>
            <a:spLocks noGrp="1"/>
          </p:cNvSpPr>
          <p:nvPr>
            <p:ph idx="1"/>
          </p:nvPr>
        </p:nvSpPr>
        <p:spPr>
          <a:xfrm>
            <a:off x="788193" y="916101"/>
            <a:ext cx="10844174" cy="5231080"/>
          </a:xfrm>
        </p:spPr>
        <p:txBody>
          <a:bodyPr>
            <a:noAutofit/>
          </a:bodyPr>
          <a:lstStyle/>
          <a:p>
            <a:pPr marL="457200" lvl="1" indent="0" algn="just">
              <a:buNone/>
              <a:defRPr/>
            </a:pPr>
            <a:r>
              <a:rPr lang="en-US" b="1" dirty="0">
                <a:latin typeface="Times New Roman" panose="02020603050405020304" pitchFamily="18" charset="0"/>
                <a:cs typeface="Times New Roman" panose="02020603050405020304" pitchFamily="18" charset="0"/>
              </a:rPr>
              <a:t>The Features of Pentium Processor are: </a:t>
            </a:r>
          </a:p>
          <a:p>
            <a:pPr lvl="1" algn="just">
              <a:defRPr/>
            </a:pPr>
            <a:r>
              <a:rPr lang="en-US" sz="2800" b="1" dirty="0">
                <a:solidFill>
                  <a:srgbClr val="C00000"/>
                </a:solidFill>
                <a:latin typeface="Times New Roman" panose="02020603050405020304" pitchFamily="18" charset="0"/>
                <a:cs typeface="Times New Roman" panose="02020603050405020304" pitchFamily="18" charset="0"/>
              </a:rPr>
              <a:t>2 Prefetch buffers</a:t>
            </a:r>
          </a:p>
          <a:p>
            <a:pPr lvl="1" algn="just">
              <a:defRPr/>
            </a:pPr>
            <a:r>
              <a:rPr lang="en-US" dirty="0">
                <a:latin typeface="Times New Roman" panose="02020603050405020304" pitchFamily="18" charset="0"/>
                <a:cs typeface="Times New Roman" panose="02020603050405020304" pitchFamily="18" charset="0"/>
              </a:rPr>
              <a:t>A </a:t>
            </a:r>
            <a:r>
              <a:rPr lang="en-US" b="1" dirty="0">
                <a:solidFill>
                  <a:schemeClr val="accent6">
                    <a:lumMod val="50000"/>
                  </a:schemeClr>
                </a:solidFill>
                <a:latin typeface="Times New Roman" panose="02020603050405020304" pitchFamily="18" charset="0"/>
                <a:cs typeface="Times New Roman" panose="02020603050405020304" pitchFamily="18" charset="0"/>
              </a:rPr>
              <a:t>Branch Target Buffer </a:t>
            </a:r>
            <a:r>
              <a:rPr lang="en-US" dirty="0">
                <a:latin typeface="Times New Roman" panose="02020603050405020304" pitchFamily="18" charset="0"/>
                <a:cs typeface="Times New Roman" panose="02020603050405020304" pitchFamily="18" charset="0"/>
              </a:rPr>
              <a:t>to support </a:t>
            </a:r>
            <a:r>
              <a:rPr lang="en-US" b="1" dirty="0">
                <a:solidFill>
                  <a:schemeClr val="accent6">
                    <a:lumMod val="50000"/>
                  </a:schemeClr>
                </a:solidFill>
                <a:latin typeface="Times New Roman" panose="02020603050405020304" pitchFamily="18" charset="0"/>
                <a:cs typeface="Times New Roman" panose="02020603050405020304" pitchFamily="18" charset="0"/>
              </a:rPr>
              <a:t>Branch prediction logic</a:t>
            </a:r>
          </a:p>
          <a:p>
            <a:pPr lvl="1" algn="just"/>
            <a:r>
              <a:rPr lang="en-US" sz="2800" b="1" dirty="0">
                <a:solidFill>
                  <a:schemeClr val="accent4">
                    <a:lumMod val="50000"/>
                  </a:schemeClr>
                </a:solidFill>
                <a:latin typeface="Times New Roman" panose="02020603050405020304" pitchFamily="18" charset="0"/>
                <a:cs typeface="Times New Roman" panose="02020603050405020304" pitchFamily="18" charset="0"/>
              </a:rPr>
              <a:t>Dynamic Branch Prediction</a:t>
            </a:r>
          </a:p>
          <a:p>
            <a:pPr algn="just"/>
            <a:endParaRPr lang="en-US" sz="2400" dirty="0">
              <a:latin typeface="Times New Roman" panose="02020603050405020304" pitchFamily="18" charset="0"/>
              <a:cs typeface="Times New Roman" panose="02020603050405020304" pitchFamily="18" charset="0"/>
            </a:endParaRPr>
          </a:p>
          <a:p>
            <a:pPr marL="0" indent="0" algn="just">
              <a:lnSpc>
                <a:spcPct val="120000"/>
              </a:lnSpc>
              <a:spcBef>
                <a:spcPts val="0"/>
              </a:spcBef>
              <a:buFont typeface="Wingdings" panose="05000000000000000000" pitchFamily="2" charset="2"/>
              <a:buChar char="Ø"/>
              <a:defRPr/>
            </a:pPr>
            <a:endParaRPr lang="en-US" sz="2400" dirty="0">
              <a:latin typeface="Times New Roman" panose="02020603050405020304" pitchFamily="18" charset="0"/>
              <a:cs typeface="Times New Roman" panose="02020603050405020304" pitchFamily="18" charset="0"/>
            </a:endParaRPr>
          </a:p>
          <a:p>
            <a:pPr marL="0" indent="0" algn="just">
              <a:lnSpc>
                <a:spcPct val="120000"/>
              </a:lnSpc>
              <a:spcBef>
                <a:spcPts val="0"/>
              </a:spcBef>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Branch prediction logic is implemented using </a:t>
            </a:r>
            <a:r>
              <a:rPr lang="en-US" sz="2400" b="1" dirty="0">
                <a:latin typeface="Times New Roman" panose="02020603050405020304" pitchFamily="18" charset="0"/>
                <a:cs typeface="Times New Roman" panose="02020603050405020304" pitchFamily="18" charset="0"/>
              </a:rPr>
              <a:t>Prefetch Buffer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Branch Target Buffer </a:t>
            </a:r>
            <a:r>
              <a:rPr lang="en-US" sz="2400" b="1" dirty="0">
                <a:solidFill>
                  <a:srgbClr val="002060"/>
                </a:solidFill>
                <a:latin typeface="Times New Roman" panose="02020603050405020304" pitchFamily="18" charset="0"/>
                <a:cs typeface="Times New Roman" panose="02020603050405020304" pitchFamily="18" charset="0"/>
              </a:rPr>
              <a:t>(BTB).</a:t>
            </a:r>
          </a:p>
          <a:p>
            <a:pPr marL="0" indent="0" algn="just">
              <a:lnSpc>
                <a:spcPct val="120000"/>
              </a:lnSpc>
              <a:spcBef>
                <a:spcPts val="0"/>
              </a:spcBef>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Branch prediction logic </a:t>
            </a:r>
            <a:r>
              <a:rPr lang="en-US" sz="2400" b="1" dirty="0">
                <a:solidFill>
                  <a:srgbClr val="C00000"/>
                </a:solidFill>
                <a:latin typeface="Times New Roman" panose="02020603050405020304" pitchFamily="18" charset="0"/>
                <a:cs typeface="Times New Roman" panose="02020603050405020304" pitchFamily="18" charset="0"/>
              </a:rPr>
              <a:t>reduces branch penalty </a:t>
            </a:r>
            <a:r>
              <a:rPr lang="en-US" sz="2400" dirty="0">
                <a:latin typeface="Times New Roman" panose="02020603050405020304" pitchFamily="18" charset="0"/>
                <a:cs typeface="Times New Roman" panose="02020603050405020304" pitchFamily="18" charset="0"/>
              </a:rPr>
              <a:t>(in no. of cycles required to flush the pipeline and reload the pipeline with target instructions) </a:t>
            </a:r>
          </a:p>
          <a:p>
            <a:pPr marL="0" indent="0" algn="just">
              <a:lnSpc>
                <a:spcPct val="120000"/>
              </a:lnSpc>
              <a:spcBef>
                <a:spcPts val="0"/>
              </a:spcBef>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Branch prediction can be </a:t>
            </a:r>
            <a:r>
              <a:rPr lang="en-US" b="1" dirty="0">
                <a:latin typeface="Times New Roman" panose="02020603050405020304" pitchFamily="18" charset="0"/>
                <a:cs typeface="Times New Roman" panose="02020603050405020304" pitchFamily="18" charset="0"/>
              </a:rPr>
              <a:t>Static </a:t>
            </a:r>
            <a:r>
              <a:rPr lang="en-US" dirty="0">
                <a:latin typeface="Times New Roman" panose="02020603050405020304" pitchFamily="18" charset="0"/>
                <a:cs typeface="Times New Roman" panose="02020603050405020304" pitchFamily="18" charset="0"/>
              </a:rPr>
              <a:t>or</a:t>
            </a:r>
            <a:r>
              <a:rPr lang="en-US" b="1" dirty="0">
                <a:latin typeface="Times New Roman" panose="02020603050405020304" pitchFamily="18" charset="0"/>
                <a:cs typeface="Times New Roman" panose="02020603050405020304" pitchFamily="18" charset="0"/>
              </a:rPr>
              <a:t> Dynamic </a:t>
            </a:r>
            <a:r>
              <a:rPr lang="en-US" sz="2400" dirty="0">
                <a:latin typeface="Times New Roman" panose="02020603050405020304" pitchFamily="18" charset="0"/>
                <a:cs typeface="Times New Roman" panose="02020603050405020304" pitchFamily="18" charset="0"/>
              </a:rPr>
              <a:t>in nature. </a:t>
            </a:r>
          </a:p>
          <a:p>
            <a:pPr marL="0" indent="0" algn="just">
              <a:lnSpc>
                <a:spcPct val="120000"/>
              </a:lnSpc>
              <a:spcBef>
                <a:spcPts val="0"/>
              </a:spcBef>
              <a:buFont typeface="Wingdings" panose="05000000000000000000" pitchFamily="2" charset="2"/>
              <a:buChar char="Ø"/>
              <a:defRPr/>
            </a:pPr>
            <a:r>
              <a:rPr lang="en-US" sz="2400" b="1" dirty="0">
                <a:solidFill>
                  <a:srgbClr val="C00000"/>
                </a:solidFill>
                <a:latin typeface="Times New Roman" panose="02020603050405020304" pitchFamily="18" charset="0"/>
                <a:cs typeface="Times New Roman" panose="02020603050405020304" pitchFamily="18" charset="0"/>
              </a:rPr>
              <a:t>Detailed explanation in later subsection of the unit. </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4D62CBB5-AF15-4F01-A480-E0E7B21F2619}" type="datetime1">
              <a:rPr lang="en-US" smtClean="0"/>
              <a:t>9/10/2023</a:t>
            </a:fld>
            <a:endParaRPr lang="en-US"/>
          </a:p>
        </p:txBody>
      </p:sp>
      <p:sp>
        <p:nvSpPr>
          <p:cNvPr id="5" name="Footer Placeholder 4"/>
          <p:cNvSpPr>
            <a:spLocks noGrp="1"/>
          </p:cNvSpPr>
          <p:nvPr>
            <p:ph type="ftr" sz="quarter" idx="11"/>
          </p:nvPr>
        </p:nvSpPr>
        <p:spPr>
          <a:xfrm>
            <a:off x="2758190" y="6356350"/>
            <a:ext cx="7450112"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29</a:t>
            </a:fld>
            <a:endParaRPr lang="en-US"/>
          </a:p>
        </p:txBody>
      </p:sp>
      <p:pic>
        <p:nvPicPr>
          <p:cNvPr id="7" name="Picture 6"/>
          <p:cNvPicPr>
            <a:picLocks noChangeAspect="1"/>
          </p:cNvPicPr>
          <p:nvPr/>
        </p:nvPicPr>
        <p:blipFill>
          <a:blip r:embed="rId2" cstate="print"/>
          <a:srcRect/>
          <a:stretch>
            <a:fillRect/>
          </a:stretch>
        </p:blipFill>
        <p:spPr bwMode="auto">
          <a:xfrm>
            <a:off x="92148" y="77640"/>
            <a:ext cx="746052" cy="674244"/>
          </a:xfrm>
          <a:prstGeom prst="rect">
            <a:avLst/>
          </a:prstGeom>
          <a:noFill/>
          <a:ln w="9525">
            <a:noFill/>
            <a:miter lim="800000"/>
            <a:headEnd/>
            <a:tailEnd/>
          </a:ln>
        </p:spPr>
      </p:pic>
      <p:sp>
        <p:nvSpPr>
          <p:cNvPr id="8" name="Rounded Rectangle 7"/>
          <p:cNvSpPr/>
          <p:nvPr/>
        </p:nvSpPr>
        <p:spPr>
          <a:xfrm>
            <a:off x="838200" y="2764625"/>
            <a:ext cx="9940120" cy="65918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defRPr/>
            </a:pPr>
            <a:r>
              <a:rPr lang="en-US" sz="3200" b="1" dirty="0">
                <a:solidFill>
                  <a:srgbClr val="7030A0"/>
                </a:solidFill>
                <a:latin typeface="Bodoni MT" panose="02070603080606020203" pitchFamily="18" charset="0"/>
              </a:rPr>
              <a:t>Use/role of the above Feature in Pentium Performance</a:t>
            </a:r>
            <a:endParaRPr lang="en-US" sz="3600" dirty="0">
              <a:solidFill>
                <a:srgbClr val="7030A0"/>
              </a:solidFill>
            </a:endParaRPr>
          </a:p>
        </p:txBody>
      </p:sp>
      <p:cxnSp>
        <p:nvCxnSpPr>
          <p:cNvPr id="9" name="Straight Connector 8"/>
          <p:cNvCxnSpPr/>
          <p:nvPr/>
        </p:nvCxnSpPr>
        <p:spPr>
          <a:xfrm flipV="1">
            <a:off x="-10316" y="766547"/>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1000"/>
                                        <p:tgtEl>
                                          <p:spTgt spid="3">
                                            <p:txEl>
                                              <p:pRg st="8" end="8"/>
                                            </p:txEl>
                                          </p:spTgt>
                                        </p:tgtEl>
                                      </p:cBhvr>
                                    </p:animEffect>
                                    <p:anim calcmode="lin" valueType="num">
                                      <p:cBhvr>
                                        <p:cTn id="4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1000"/>
                                        <p:tgtEl>
                                          <p:spTgt spid="3">
                                            <p:txEl>
                                              <p:pRg st="9" end="9"/>
                                            </p:txEl>
                                          </p:spTgt>
                                        </p:tgtEl>
                                      </p:cBhvr>
                                    </p:animEffect>
                                    <p:anim calcmode="lin" valueType="num">
                                      <p:cBhvr>
                                        <p:cTn id="5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1484744" y="621758"/>
            <a:ext cx="10515600" cy="43206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dirty="0">
                <a:latin typeface="Times New Roman" panose="02020603050405020304" pitchFamily="18" charset="0"/>
                <a:cs typeface="Times New Roman" panose="02020603050405020304" pitchFamily="18" charset="0"/>
              </a:rPr>
              <a:t>CCA &amp; LCA  </a:t>
            </a:r>
            <a:br>
              <a:rPr lang="en-US"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
        <p:nvSpPr>
          <p:cNvPr id="130" name="Google Shape;13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591C9C8-80E0-4A05-ACC8-4B164992E83C}" type="datetime1">
              <a:rPr lang="en-US" smtClean="0"/>
              <a:t>9/10/2023</a:t>
            </a:fld>
            <a:endParaRPr/>
          </a:p>
        </p:txBody>
      </p:sp>
      <p:sp>
        <p:nvSpPr>
          <p:cNvPr id="131" name="Google Shape;13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Unit 1            Microprocessor and Microcontroller_CET2004B         2023-24     S3  </a:t>
            </a:r>
            <a:endParaRPr/>
          </a:p>
        </p:txBody>
      </p:sp>
      <p:sp>
        <p:nvSpPr>
          <p:cNvPr id="132" name="Google Shape;132;p3"/>
          <p:cNvSpPr/>
          <p:nvPr/>
        </p:nvSpPr>
        <p:spPr>
          <a:xfrm>
            <a:off x="69848"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Calibri"/>
              <a:ea typeface="Calibri"/>
              <a:cs typeface="Calibri"/>
              <a:sym typeface="Calibri"/>
            </a:endParaRPr>
          </a:p>
        </p:txBody>
      </p:sp>
      <p:cxnSp>
        <p:nvCxnSpPr>
          <p:cNvPr id="133" name="Google Shape;133;p3"/>
          <p:cNvCxnSpPr/>
          <p:nvPr/>
        </p:nvCxnSpPr>
        <p:spPr>
          <a:xfrm rot="10800000" flipH="1">
            <a:off x="77354" y="927697"/>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34" name="Google Shape;134;p3"/>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35" name="Google Shape;135;p3"/>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36" name="Google Shape;136;p3"/>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38" name="Google Shape;138;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4" name="Rectangle 3"/>
          <p:cNvSpPr/>
          <p:nvPr/>
        </p:nvSpPr>
        <p:spPr>
          <a:xfrm>
            <a:off x="944560" y="5336480"/>
            <a:ext cx="6096000" cy="1384995"/>
          </a:xfrm>
          <a:prstGeom prst="rect">
            <a:avLst/>
          </a:prstGeom>
        </p:spPr>
        <p:txBody>
          <a:bodyPr>
            <a:spAutoFit/>
          </a:bodyPr>
          <a:lstStyle/>
          <a:p>
            <a:r>
              <a:rPr lang="en-US" sz="2800" b="1" dirty="0">
                <a:latin typeface="Times New Roman" panose="02020603050405020304" pitchFamily="18" charset="0"/>
                <a:cs typeface="Times New Roman" panose="02020603050405020304" pitchFamily="18" charset="0"/>
              </a:rPr>
              <a:t>CCA=100 Marks</a:t>
            </a:r>
          </a:p>
          <a:p>
            <a:r>
              <a:rPr lang="en-US" sz="2800" b="1" dirty="0">
                <a:latin typeface="Times New Roman" panose="02020603050405020304" pitchFamily="18" charset="0"/>
                <a:cs typeface="Times New Roman" panose="02020603050405020304" pitchFamily="18" charset="0"/>
              </a:rPr>
              <a:t>LCA= 50 Marks</a:t>
            </a:r>
            <a:br>
              <a:rPr lang="en-US" sz="2800" b="1" dirty="0">
                <a:latin typeface="Times New Roman" panose="02020603050405020304" pitchFamily="18" charset="0"/>
                <a:cs typeface="Times New Roman" panose="02020603050405020304" pitchFamily="18" charset="0"/>
              </a:rPr>
            </a:br>
            <a:endParaRPr lang="en-IN" sz="2800" dirty="0"/>
          </a:p>
        </p:txBody>
      </p:sp>
      <p:pic>
        <p:nvPicPr>
          <p:cNvPr id="5" name="Picture 4"/>
          <p:cNvPicPr>
            <a:picLocks noChangeAspect="1"/>
          </p:cNvPicPr>
          <p:nvPr/>
        </p:nvPicPr>
        <p:blipFill>
          <a:blip r:embed="rId4"/>
          <a:stretch>
            <a:fillRect/>
          </a:stretch>
        </p:blipFill>
        <p:spPr>
          <a:xfrm>
            <a:off x="944560" y="1145893"/>
            <a:ext cx="10857344" cy="42195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141525"/>
            <a:ext cx="10515600" cy="679903"/>
          </a:xfrm>
        </p:spPr>
        <p:txBody>
          <a:bodyPr>
            <a:noAutofit/>
          </a:bodyPr>
          <a:lstStyle/>
          <a:p>
            <a:pPr algn="ctr"/>
            <a:r>
              <a:rPr lang="en-US" sz="6000" b="1" dirty="0">
                <a:solidFill>
                  <a:srgbClr val="FF0000"/>
                </a:solidFill>
                <a:latin typeface="Times New Roman" panose="02020603050405020304" pitchFamily="18" charset="0"/>
                <a:cs typeface="Times New Roman" panose="02020603050405020304" pitchFamily="18" charset="0"/>
              </a:rPr>
              <a:t>Pentium features</a:t>
            </a:r>
          </a:p>
        </p:txBody>
      </p:sp>
      <p:sp>
        <p:nvSpPr>
          <p:cNvPr id="3" name="Content Placeholder 2"/>
          <p:cNvSpPr>
            <a:spLocks noGrp="1"/>
          </p:cNvSpPr>
          <p:nvPr>
            <p:ph idx="1"/>
          </p:nvPr>
        </p:nvSpPr>
        <p:spPr>
          <a:xfrm>
            <a:off x="694749" y="858621"/>
            <a:ext cx="11317142" cy="5176200"/>
          </a:xfrm>
        </p:spPr>
        <p:txBody>
          <a:bodyPr>
            <a:normAutofit/>
          </a:bodyPr>
          <a:lstStyle/>
          <a:p>
            <a:pPr lvl="1"/>
            <a:r>
              <a:rPr lang="en-US" sz="3600" b="1" dirty="0">
                <a:latin typeface="Times New Roman" panose="02020603050405020304" pitchFamily="18" charset="0"/>
                <a:cs typeface="Times New Roman" panose="02020603050405020304" pitchFamily="18" charset="0"/>
              </a:rPr>
              <a:t>Pipelined</a:t>
            </a:r>
            <a:r>
              <a:rPr lang="en-US" sz="3600" dirty="0">
                <a:latin typeface="Times New Roman" panose="02020603050405020304" pitchFamily="18" charset="0"/>
                <a:cs typeface="Times New Roman" panose="02020603050405020304" pitchFamily="18" charset="0"/>
              </a:rPr>
              <a:t> </a:t>
            </a:r>
            <a:r>
              <a:rPr lang="en-US" sz="3600" b="1" dirty="0">
                <a:solidFill>
                  <a:srgbClr val="002060"/>
                </a:solidFill>
                <a:latin typeface="Times New Roman" panose="02020603050405020304" pitchFamily="18" charset="0"/>
                <a:cs typeface="Times New Roman" panose="02020603050405020304" pitchFamily="18" charset="0"/>
              </a:rPr>
              <a:t>Floating-Point Unit </a:t>
            </a:r>
            <a:r>
              <a:rPr lang="en-US" sz="3600" dirty="0">
                <a:latin typeface="Times New Roman" panose="02020603050405020304" pitchFamily="18" charset="0"/>
                <a:cs typeface="Times New Roman" panose="02020603050405020304" pitchFamily="18" charset="0"/>
              </a:rPr>
              <a:t>(FPU)</a:t>
            </a:r>
          </a:p>
          <a:p>
            <a:pPr lvl="1"/>
            <a:r>
              <a:rPr lang="en-US" sz="3600" b="1" dirty="0">
                <a:latin typeface="Times New Roman" panose="02020603050405020304" pitchFamily="18" charset="0"/>
                <a:cs typeface="Times New Roman" panose="02020603050405020304" pitchFamily="18" charset="0"/>
              </a:rPr>
              <a:t>Improved</a:t>
            </a:r>
            <a:r>
              <a:rPr lang="en-US" sz="3600" dirty="0">
                <a:latin typeface="Times New Roman" panose="02020603050405020304" pitchFamily="18" charset="0"/>
                <a:cs typeface="Times New Roman" panose="02020603050405020304" pitchFamily="18" charset="0"/>
              </a:rPr>
              <a:t> Instruction Execution Time</a:t>
            </a:r>
          </a:p>
          <a:p>
            <a:pPr lvl="1"/>
            <a:endParaRPr lang="en-US" sz="3600" dirty="0">
              <a:latin typeface="Times New Roman" panose="02020603050405020304" pitchFamily="18" charset="0"/>
              <a:cs typeface="Times New Roman" panose="02020603050405020304" pitchFamily="18" charset="0"/>
            </a:endParaRPr>
          </a:p>
          <a:p>
            <a:pPr lvl="1"/>
            <a:endParaRPr lang="en-US" sz="36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800" b="1" dirty="0">
                <a:solidFill>
                  <a:srgbClr val="002060"/>
                </a:solidFill>
                <a:latin typeface="Times New Roman" panose="02020603050405020304" pitchFamily="18" charset="0"/>
                <a:cs typeface="Times New Roman" panose="02020603050405020304" pitchFamily="18" charset="0"/>
              </a:rPr>
              <a:t>Separate pipeline </a:t>
            </a:r>
            <a:r>
              <a:rPr lang="en-US" sz="2800" dirty="0">
                <a:latin typeface="Times New Roman" panose="02020603050405020304" pitchFamily="18" charset="0"/>
                <a:cs typeface="Times New Roman" panose="02020603050405020304" pitchFamily="18" charset="0"/>
              </a:rPr>
              <a:t>to process </a:t>
            </a:r>
            <a:r>
              <a:rPr lang="en-US" sz="3600" b="1" dirty="0">
                <a:solidFill>
                  <a:srgbClr val="C00000"/>
                </a:solidFill>
                <a:latin typeface="Times New Roman" panose="02020603050405020304" pitchFamily="18" charset="0"/>
                <a:cs typeface="Times New Roman" panose="02020603050405020304" pitchFamily="18" charset="0"/>
              </a:rPr>
              <a:t>floating point numbers</a:t>
            </a:r>
            <a:r>
              <a:rPr lang="en-US" sz="28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Availability of </a:t>
            </a:r>
            <a:r>
              <a:rPr lang="en-US" sz="2800" b="1" dirty="0">
                <a:solidFill>
                  <a:srgbClr val="C00000"/>
                </a:solidFill>
                <a:latin typeface="Times New Roman" panose="02020603050405020304" pitchFamily="18" charset="0"/>
                <a:cs typeface="Times New Roman" panose="02020603050405020304" pitchFamily="18" charset="0"/>
              </a:rPr>
              <a:t>U and V </a:t>
            </a:r>
            <a:r>
              <a:rPr lang="en-US" sz="2800" dirty="0">
                <a:latin typeface="Times New Roman" panose="02020603050405020304" pitchFamily="18" charset="0"/>
                <a:cs typeface="Times New Roman" panose="02020603050405020304" pitchFamily="18" charset="0"/>
              </a:rPr>
              <a:t>pipes improves </a:t>
            </a:r>
            <a:r>
              <a:rPr lang="en-US" sz="2800" dirty="0">
                <a:solidFill>
                  <a:srgbClr val="002060"/>
                </a:solidFill>
                <a:latin typeface="Times New Roman" panose="02020603050405020304" pitchFamily="18" charset="0"/>
                <a:cs typeface="Times New Roman" panose="02020603050405020304" pitchFamily="18" charset="0"/>
              </a:rPr>
              <a:t>system performance</a:t>
            </a:r>
            <a:r>
              <a:rPr lang="en-US" sz="3200" dirty="0">
                <a:solidFill>
                  <a:srgbClr val="00206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by </a:t>
            </a:r>
            <a:r>
              <a:rPr lang="en-US" sz="3200" b="1" dirty="0">
                <a:solidFill>
                  <a:srgbClr val="0070C0"/>
                </a:solidFill>
                <a:latin typeface="Times New Roman" panose="02020603050405020304" pitchFamily="18" charset="0"/>
                <a:cs typeface="Times New Roman" panose="02020603050405020304" pitchFamily="18" charset="0"/>
              </a:rPr>
              <a:t>reducing instruction execution time. </a:t>
            </a:r>
          </a:p>
          <a:p>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60B7583E-DE51-473E-B085-A43D5963D73B}" type="datetime1">
              <a:rPr lang="en-US" smtClean="0"/>
              <a:t>9/10/2023</a:t>
            </a:fld>
            <a:endParaRPr lang="en-US"/>
          </a:p>
        </p:txBody>
      </p:sp>
      <p:sp>
        <p:nvSpPr>
          <p:cNvPr id="5" name="Footer Placeholder 4"/>
          <p:cNvSpPr>
            <a:spLocks noGrp="1"/>
          </p:cNvSpPr>
          <p:nvPr>
            <p:ph type="ftr" sz="quarter" idx="11"/>
          </p:nvPr>
        </p:nvSpPr>
        <p:spPr>
          <a:xfrm>
            <a:off x="3117273" y="6356350"/>
            <a:ext cx="6719454"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30</a:t>
            </a:fld>
            <a:endParaRPr lang="en-US"/>
          </a:p>
        </p:txBody>
      </p:sp>
      <p:pic>
        <p:nvPicPr>
          <p:cNvPr id="7" name="Picture 6"/>
          <p:cNvPicPr>
            <a:picLocks noChangeAspect="1"/>
          </p:cNvPicPr>
          <p:nvPr/>
        </p:nvPicPr>
        <p:blipFill>
          <a:blip r:embed="rId2" cstate="print"/>
          <a:srcRect/>
          <a:stretch>
            <a:fillRect/>
          </a:stretch>
        </p:blipFill>
        <p:spPr bwMode="auto">
          <a:xfrm>
            <a:off x="73320" y="59473"/>
            <a:ext cx="621429" cy="707074"/>
          </a:xfrm>
          <a:prstGeom prst="rect">
            <a:avLst/>
          </a:prstGeom>
          <a:noFill/>
          <a:ln w="9525">
            <a:noFill/>
            <a:miter lim="800000"/>
            <a:headEnd/>
            <a:tailEnd/>
          </a:ln>
        </p:spPr>
      </p:pic>
      <p:sp>
        <p:nvSpPr>
          <p:cNvPr id="8" name="Rounded Rectangle 7"/>
          <p:cNvSpPr/>
          <p:nvPr/>
        </p:nvSpPr>
        <p:spPr>
          <a:xfrm>
            <a:off x="929309" y="2257893"/>
            <a:ext cx="9940120" cy="65918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defRPr/>
            </a:pPr>
            <a:r>
              <a:rPr lang="en-US" sz="3200" b="1" dirty="0">
                <a:solidFill>
                  <a:srgbClr val="7030A0"/>
                </a:solidFill>
                <a:latin typeface="Bodoni MT" panose="02070603080606020203" pitchFamily="18" charset="0"/>
              </a:rPr>
              <a:t>Use/role of the above Feature in Pentium Performance</a:t>
            </a:r>
            <a:endParaRPr lang="en-US" sz="3600" dirty="0">
              <a:solidFill>
                <a:srgbClr val="7030A0"/>
              </a:solidFill>
            </a:endParaRPr>
          </a:p>
        </p:txBody>
      </p:sp>
      <p:cxnSp>
        <p:nvCxnSpPr>
          <p:cNvPr id="9" name="Straight Connector 8"/>
          <p:cNvCxnSpPr/>
          <p:nvPr/>
        </p:nvCxnSpPr>
        <p:spPr>
          <a:xfrm flipV="1">
            <a:off x="-42421" y="793719"/>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27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497" y="158553"/>
            <a:ext cx="10515600" cy="679903"/>
          </a:xfrm>
        </p:spPr>
        <p:txBody>
          <a:bodyPr>
            <a:normAutofit fontScale="90000"/>
          </a:bodyPr>
          <a:lstStyle/>
          <a:p>
            <a:pPr algn="ctr"/>
            <a:r>
              <a:rPr lang="en-US" dirty="0">
                <a:solidFill>
                  <a:srgbClr val="FF0000"/>
                </a:solidFill>
                <a:latin typeface="Times New Roman" panose="02020603050405020304" pitchFamily="18" charset="0"/>
                <a:cs typeface="Times New Roman" panose="02020603050405020304" pitchFamily="18" charset="0"/>
              </a:rPr>
              <a:t>Pentium features</a:t>
            </a:r>
          </a:p>
        </p:txBody>
      </p:sp>
      <p:sp>
        <p:nvSpPr>
          <p:cNvPr id="3" name="Content Placeholder 2"/>
          <p:cNvSpPr>
            <a:spLocks noGrp="1"/>
          </p:cNvSpPr>
          <p:nvPr>
            <p:ph idx="1"/>
          </p:nvPr>
        </p:nvSpPr>
        <p:spPr>
          <a:xfrm>
            <a:off x="831544" y="959540"/>
            <a:ext cx="10847320" cy="5176200"/>
          </a:xfrm>
        </p:spPr>
        <p:txBody>
          <a:bodyPr>
            <a:normAutofit/>
          </a:bodyPr>
          <a:lstStyle/>
          <a:p>
            <a:pPr marL="0" lvl="1" indent="0">
              <a:lnSpc>
                <a:spcPct val="100000"/>
              </a:lnSpc>
              <a:spcBef>
                <a:spcPts val="0"/>
              </a:spcBef>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Write back </a:t>
            </a:r>
            <a:r>
              <a:rPr lang="en-US" sz="3600" b="1" dirty="0">
                <a:solidFill>
                  <a:srgbClr val="002060"/>
                </a:solidFill>
                <a:latin typeface="Times New Roman" panose="02020603050405020304" pitchFamily="18" charset="0"/>
                <a:cs typeface="Times New Roman" panose="02020603050405020304" pitchFamily="18" charset="0"/>
              </a:rPr>
              <a:t>MESI</a:t>
            </a:r>
            <a:r>
              <a:rPr lang="en-US" sz="3600" dirty="0">
                <a:latin typeface="Times New Roman" panose="02020603050405020304" pitchFamily="18" charset="0"/>
                <a:cs typeface="Times New Roman" panose="02020603050405020304" pitchFamily="18" charset="0"/>
              </a:rPr>
              <a:t> </a:t>
            </a:r>
            <a:r>
              <a:rPr lang="en-US" sz="3600" b="1" dirty="0">
                <a:solidFill>
                  <a:srgbClr val="C00000"/>
                </a:solidFill>
                <a:latin typeface="Times New Roman" panose="02020603050405020304" pitchFamily="18" charset="0"/>
                <a:cs typeface="Times New Roman" panose="02020603050405020304" pitchFamily="18" charset="0"/>
              </a:rPr>
              <a:t>Data Cache 4=2=00,01,10,11</a:t>
            </a:r>
          </a:p>
          <a:p>
            <a:pPr marL="0" lvl="1" indent="0">
              <a:lnSpc>
                <a:spcPct val="100000"/>
              </a:lnSpc>
              <a:buNone/>
            </a:pPr>
            <a:r>
              <a:rPr lang="en-US" sz="3600" b="1" dirty="0">
                <a:solidFill>
                  <a:srgbClr val="C00000"/>
                </a:solidFill>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a:t>
            </a:r>
            <a:r>
              <a:rPr lang="en-US" sz="3600" b="1" dirty="0">
                <a:latin typeface="Times New Roman" panose="02020603050405020304" pitchFamily="18" charset="0"/>
                <a:cs typeface="Times New Roman" panose="02020603050405020304" pitchFamily="18" charset="0"/>
              </a:rPr>
              <a:t>M</a:t>
            </a:r>
            <a:r>
              <a:rPr lang="en-US" sz="3600" dirty="0">
                <a:latin typeface="Times New Roman" panose="02020603050405020304" pitchFamily="18" charset="0"/>
                <a:cs typeface="Times New Roman" panose="02020603050405020304" pitchFamily="18" charset="0"/>
              </a:rPr>
              <a:t>odified/</a:t>
            </a:r>
            <a:r>
              <a:rPr lang="en-US" sz="3600" b="1" dirty="0">
                <a:latin typeface="Times New Roman" panose="02020603050405020304" pitchFamily="18" charset="0"/>
                <a:cs typeface="Times New Roman" panose="02020603050405020304" pitchFamily="18" charset="0"/>
              </a:rPr>
              <a:t>E</a:t>
            </a:r>
            <a:r>
              <a:rPr lang="en-US" sz="3600" dirty="0">
                <a:latin typeface="Times New Roman" panose="02020603050405020304" pitchFamily="18" charset="0"/>
                <a:cs typeface="Times New Roman" panose="02020603050405020304" pitchFamily="18" charset="0"/>
              </a:rPr>
              <a:t>xclusive/</a:t>
            </a:r>
            <a:r>
              <a:rPr lang="en-US" sz="3600" b="1" dirty="0">
                <a:latin typeface="Times New Roman" panose="02020603050405020304" pitchFamily="18" charset="0"/>
                <a:cs typeface="Times New Roman" panose="02020603050405020304" pitchFamily="18" charset="0"/>
              </a:rPr>
              <a:t>S</a:t>
            </a:r>
            <a:r>
              <a:rPr lang="en-US" sz="3600" dirty="0">
                <a:latin typeface="Times New Roman" panose="02020603050405020304" pitchFamily="18" charset="0"/>
                <a:cs typeface="Times New Roman" panose="02020603050405020304" pitchFamily="18" charset="0"/>
              </a:rPr>
              <a:t>hared/</a:t>
            </a:r>
            <a:r>
              <a:rPr lang="en-US" sz="3600" b="1" dirty="0">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nvalid) Protocol in the</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Cache Updation Policies------</a:t>
            </a:r>
          </a:p>
          <a:p>
            <a:pPr marL="514350" indent="-514350">
              <a:buAutoNum type="arabicPeriod"/>
            </a:pPr>
            <a:r>
              <a:rPr lang="en-US" sz="4800" b="1" dirty="0">
                <a:solidFill>
                  <a:schemeClr val="accent6">
                    <a:lumMod val="50000"/>
                  </a:schemeClr>
                </a:solidFill>
                <a:latin typeface="Times New Roman" panose="02020603050405020304" pitchFamily="18" charset="0"/>
                <a:cs typeface="Times New Roman" panose="02020603050405020304" pitchFamily="18" charset="0"/>
              </a:rPr>
              <a:t>Write Back:</a:t>
            </a:r>
            <a:r>
              <a:rPr lang="en-GB" sz="2000" b="1" dirty="0"/>
              <a:t>Writing is done only to the cache</a:t>
            </a:r>
            <a:r>
              <a:rPr lang="en-GB" sz="2000" dirty="0"/>
              <a:t>. </a:t>
            </a:r>
            <a:endParaRPr lang="en-US" sz="4800" b="1" dirty="0">
              <a:solidFill>
                <a:schemeClr val="accent6">
                  <a:lumMod val="50000"/>
                </a:schemeClr>
              </a:solidFill>
              <a:latin typeface="Times New Roman" panose="02020603050405020304" pitchFamily="18" charset="0"/>
              <a:cs typeface="Times New Roman" panose="02020603050405020304" pitchFamily="18" charset="0"/>
            </a:endParaRPr>
          </a:p>
          <a:p>
            <a:pPr marL="514350" indent="-514350">
              <a:buAutoNum type="arabicPeriod"/>
            </a:pPr>
            <a:r>
              <a:rPr lang="en-US" sz="4800" b="1" dirty="0">
                <a:solidFill>
                  <a:srgbClr val="002060"/>
                </a:solidFill>
                <a:latin typeface="Times New Roman" panose="02020603050405020304" pitchFamily="18" charset="0"/>
                <a:cs typeface="Times New Roman" panose="02020603050405020304" pitchFamily="18" charset="0"/>
              </a:rPr>
              <a:t>Write Through: </a:t>
            </a:r>
            <a:r>
              <a:rPr lang="en-GB" sz="2000" b="1" dirty="0"/>
              <a:t>Write is done synchronously</a:t>
            </a:r>
          </a:p>
          <a:p>
            <a:pPr marL="0" indent="0">
              <a:buNone/>
            </a:pPr>
            <a:r>
              <a:rPr lang="en-GB" sz="2000" b="1" dirty="0"/>
              <a:t>          both to the cache and to the backing store.</a:t>
            </a:r>
            <a:endParaRPr lang="en-US" sz="4800" b="1" dirty="0">
              <a:solidFill>
                <a:srgbClr val="002060"/>
              </a:solidFill>
              <a:latin typeface="Times New Roman" panose="02020603050405020304" pitchFamily="18" charset="0"/>
              <a:cs typeface="Times New Roman" panose="02020603050405020304" pitchFamily="18" charset="0"/>
            </a:endParaRPr>
          </a:p>
          <a:p>
            <a:pPr>
              <a:defRP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CB4DEBA2-BB05-48C4-AFDA-5DBB2C551063}"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31</a:t>
            </a:fld>
            <a:endParaRPr lang="en-US"/>
          </a:p>
        </p:txBody>
      </p:sp>
      <p:pic>
        <p:nvPicPr>
          <p:cNvPr id="7" name="Picture 6"/>
          <p:cNvPicPr>
            <a:picLocks noChangeAspect="1"/>
          </p:cNvPicPr>
          <p:nvPr/>
        </p:nvPicPr>
        <p:blipFill>
          <a:blip r:embed="rId2" cstate="print"/>
          <a:srcRect/>
          <a:stretch>
            <a:fillRect/>
          </a:stretch>
        </p:blipFill>
        <p:spPr bwMode="auto">
          <a:xfrm>
            <a:off x="62552" y="121795"/>
            <a:ext cx="686344" cy="620284"/>
          </a:xfrm>
          <a:prstGeom prst="rect">
            <a:avLst/>
          </a:prstGeom>
          <a:noFill/>
          <a:ln w="9525">
            <a:noFill/>
            <a:miter lim="800000"/>
            <a:headEnd/>
            <a:tailEnd/>
          </a:ln>
        </p:spPr>
      </p:pic>
      <p:sp>
        <p:nvSpPr>
          <p:cNvPr id="8" name="Rounded Rectangle 7"/>
          <p:cNvSpPr/>
          <p:nvPr/>
        </p:nvSpPr>
        <p:spPr>
          <a:xfrm>
            <a:off x="1115624" y="2369552"/>
            <a:ext cx="9940120" cy="65918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defRPr/>
            </a:pPr>
            <a:r>
              <a:rPr lang="en-US" sz="3200" b="1" dirty="0">
                <a:solidFill>
                  <a:srgbClr val="7030A0"/>
                </a:solidFill>
                <a:latin typeface="Bodoni MT" panose="02070603080606020203" pitchFamily="18" charset="0"/>
              </a:rPr>
              <a:t>Use/role of the above Feature in Pentium Performance</a:t>
            </a:r>
            <a:endParaRPr lang="en-US" sz="3600" dirty="0">
              <a:solidFill>
                <a:srgbClr val="7030A0"/>
              </a:solidFill>
            </a:endParaRPr>
          </a:p>
        </p:txBody>
      </p:sp>
      <p:cxnSp>
        <p:nvCxnSpPr>
          <p:cNvPr id="9" name="Straight Connector 8"/>
          <p:cNvCxnSpPr/>
          <p:nvPr/>
        </p:nvCxnSpPr>
        <p:spPr>
          <a:xfrm flipV="1">
            <a:off x="-10316" y="763339"/>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86404" y="-7937"/>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10457659" y="3132958"/>
            <a:ext cx="1724025" cy="3067050"/>
          </a:xfrm>
          <a:prstGeom prst="rect">
            <a:avLst/>
          </a:prstGeom>
        </p:spPr>
      </p:pic>
      <p:pic>
        <p:nvPicPr>
          <p:cNvPr id="14" name="Picture 13"/>
          <p:cNvPicPr>
            <a:picLocks noChangeAspect="1"/>
          </p:cNvPicPr>
          <p:nvPr/>
        </p:nvPicPr>
        <p:blipFill>
          <a:blip r:embed="rId4"/>
          <a:stretch>
            <a:fillRect/>
          </a:stretch>
        </p:blipFill>
        <p:spPr>
          <a:xfrm>
            <a:off x="8785916" y="3147380"/>
            <a:ext cx="1314450" cy="3095625"/>
          </a:xfrm>
          <a:prstGeom prst="rect">
            <a:avLst/>
          </a:prstGeom>
        </p:spPr>
      </p:pic>
    </p:spTree>
    <p:extLst>
      <p:ext uri="{BB962C8B-B14F-4D97-AF65-F5344CB8AC3E}">
        <p14:creationId xmlns:p14="http://schemas.microsoft.com/office/powerpoint/2010/main" val="4216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420" y="105595"/>
            <a:ext cx="5389180" cy="812500"/>
          </a:xfrm>
        </p:spPr>
        <p:txBody>
          <a:bodyPr>
            <a:normAutofit fontScale="90000"/>
          </a:bodyPr>
          <a:lstStyle/>
          <a:p>
            <a:r>
              <a:rPr lang="en-US" b="1" dirty="0">
                <a:solidFill>
                  <a:srgbClr val="C00000"/>
                </a:solidFill>
                <a:latin typeface="Times New Roman" panose="02020603050405020304" pitchFamily="18" charset="0"/>
                <a:cs typeface="Times New Roman" panose="02020603050405020304" pitchFamily="18" charset="0"/>
              </a:rPr>
              <a:t>Only for understanding</a:t>
            </a:r>
          </a:p>
        </p:txBody>
      </p:sp>
      <p:pic>
        <p:nvPicPr>
          <p:cNvPr id="7" name="Content Placeholder 6"/>
          <p:cNvPicPr>
            <a:picLocks noGrp="1" noChangeAspect="1"/>
          </p:cNvPicPr>
          <p:nvPr>
            <p:ph idx="1"/>
          </p:nvPr>
        </p:nvPicPr>
        <p:blipFill>
          <a:blip r:embed="rId2"/>
          <a:stretch>
            <a:fillRect/>
          </a:stretch>
        </p:blipFill>
        <p:spPr>
          <a:xfrm>
            <a:off x="796934" y="872476"/>
            <a:ext cx="3753694" cy="5299725"/>
          </a:xfrm>
          <a:prstGeom prst="rect">
            <a:avLst/>
          </a:prstGeom>
        </p:spPr>
      </p:pic>
      <p:sp>
        <p:nvSpPr>
          <p:cNvPr id="4" name="Date Placeholder 3"/>
          <p:cNvSpPr>
            <a:spLocks noGrp="1"/>
          </p:cNvSpPr>
          <p:nvPr>
            <p:ph type="dt" sz="half" idx="10"/>
          </p:nvPr>
        </p:nvSpPr>
        <p:spPr/>
        <p:txBody>
          <a:bodyPr/>
          <a:lstStyle/>
          <a:p>
            <a:pPr>
              <a:defRPr/>
            </a:pPr>
            <a:fld id="{53B340B0-B3CD-472D-974F-7B801990FB55}" type="datetime1">
              <a:rPr lang="en-US" smtClean="0"/>
              <a:t>9/10/2023</a:t>
            </a:fld>
            <a:endParaRPr lang="en-US"/>
          </a:p>
        </p:txBody>
      </p:sp>
      <p:sp>
        <p:nvSpPr>
          <p:cNvPr id="5" name="Footer Placeholder 4"/>
          <p:cNvSpPr>
            <a:spLocks noGrp="1"/>
          </p:cNvSpPr>
          <p:nvPr>
            <p:ph type="ftr" sz="quarter" idx="11"/>
          </p:nvPr>
        </p:nvSpPr>
        <p:spPr>
          <a:xfrm>
            <a:off x="3089564" y="6356350"/>
            <a:ext cx="6761018"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32</a:t>
            </a:fld>
            <a:endParaRPr lang="en-US"/>
          </a:p>
        </p:txBody>
      </p:sp>
      <p:pic>
        <p:nvPicPr>
          <p:cNvPr id="8" name="Picture 7"/>
          <p:cNvPicPr>
            <a:picLocks noChangeAspect="1"/>
          </p:cNvPicPr>
          <p:nvPr/>
        </p:nvPicPr>
        <p:blipFill>
          <a:blip r:embed="rId3"/>
          <a:stretch>
            <a:fillRect/>
          </a:stretch>
        </p:blipFill>
        <p:spPr>
          <a:xfrm>
            <a:off x="4848165" y="939498"/>
            <a:ext cx="3268693" cy="5299725"/>
          </a:xfrm>
          <a:prstGeom prst="rect">
            <a:avLst/>
          </a:prstGeom>
        </p:spPr>
      </p:pic>
      <p:sp>
        <p:nvSpPr>
          <p:cNvPr id="9" name="Title 1"/>
          <p:cNvSpPr txBox="1">
            <a:spLocks/>
          </p:cNvSpPr>
          <p:nvPr/>
        </p:nvSpPr>
        <p:spPr>
          <a:xfrm>
            <a:off x="475593"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a:t>   </a:t>
            </a:r>
            <a:endParaRPr lang="en-US" dirty="0"/>
          </a:p>
        </p:txBody>
      </p:sp>
      <p:cxnSp>
        <p:nvCxnSpPr>
          <p:cNvPr id="10" name="Straight Connector 9"/>
          <p:cNvCxnSpPr/>
          <p:nvPr/>
        </p:nvCxnSpPr>
        <p:spPr>
          <a:xfrm flipV="1">
            <a:off x="-10316" y="752693"/>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cstate="print"/>
          <a:srcRect/>
          <a:stretch>
            <a:fillRect/>
          </a:stretch>
        </p:blipFill>
        <p:spPr bwMode="auto">
          <a:xfrm>
            <a:off x="146051" y="13064"/>
            <a:ext cx="619113" cy="753484"/>
          </a:xfrm>
          <a:prstGeom prst="rect">
            <a:avLst/>
          </a:prstGeom>
          <a:noFill/>
          <a:ln w="9525">
            <a:noFill/>
            <a:miter lim="800000"/>
            <a:headEnd/>
            <a:tailEnd/>
          </a:ln>
        </p:spPr>
      </p:pic>
      <p:pic>
        <p:nvPicPr>
          <p:cNvPr id="15" name="Picture 14"/>
          <p:cNvPicPr>
            <a:picLocks noChangeAspect="1"/>
          </p:cNvPicPr>
          <p:nvPr/>
        </p:nvPicPr>
        <p:blipFill>
          <a:blip r:embed="rId5"/>
          <a:stretch>
            <a:fillRect/>
          </a:stretch>
        </p:blipFill>
        <p:spPr>
          <a:xfrm>
            <a:off x="8323487" y="984793"/>
            <a:ext cx="3262952" cy="4919618"/>
          </a:xfrm>
          <a:prstGeom prst="rect">
            <a:avLst/>
          </a:prstGeom>
        </p:spPr>
      </p:pic>
    </p:spTree>
    <p:extLst>
      <p:ext uri="{BB962C8B-B14F-4D97-AF65-F5344CB8AC3E}">
        <p14:creationId xmlns:p14="http://schemas.microsoft.com/office/powerpoint/2010/main" val="3630317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4361"/>
            <a:ext cx="7301345" cy="910691"/>
          </a:xfrm>
        </p:spPr>
        <p:txBody>
          <a:bodyPr>
            <a:noAutofit/>
          </a:bodyPr>
          <a:lstStyle/>
          <a:p>
            <a:r>
              <a:rPr lang="en-US" b="1" dirty="0">
                <a:solidFill>
                  <a:srgbClr val="C00000"/>
                </a:solidFill>
                <a:latin typeface="Times New Roman" panose="02020603050405020304" pitchFamily="18" charset="0"/>
                <a:cs typeface="Times New Roman" panose="02020603050405020304" pitchFamily="18" charset="0"/>
              </a:rPr>
              <a:t>Only for understanding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p:txBody>
          <a:bodyPr/>
          <a:lstStyle/>
          <a:p>
            <a:pPr>
              <a:defRPr/>
            </a:pPr>
            <a:fld id="{FBEF36BF-0DB5-4DDD-A401-CB88F65F14CA}" type="datetime1">
              <a:rPr lang="en-US" smtClean="0"/>
              <a:t>9/10/2023</a:t>
            </a:fld>
            <a:endParaRPr lang="en-US"/>
          </a:p>
        </p:txBody>
      </p:sp>
      <p:sp>
        <p:nvSpPr>
          <p:cNvPr id="5" name="Footer Placeholder 4"/>
          <p:cNvSpPr>
            <a:spLocks noGrp="1"/>
          </p:cNvSpPr>
          <p:nvPr>
            <p:ph type="ftr" sz="quarter" idx="11"/>
          </p:nvPr>
        </p:nvSpPr>
        <p:spPr>
          <a:xfrm>
            <a:off x="3006435" y="6356350"/>
            <a:ext cx="6373091"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33</a:t>
            </a:fld>
            <a:endParaRPr lang="en-US"/>
          </a:p>
        </p:txBody>
      </p:sp>
      <p:pic>
        <p:nvPicPr>
          <p:cNvPr id="7" name="Picture 6"/>
          <p:cNvPicPr>
            <a:picLocks noChangeAspect="1"/>
          </p:cNvPicPr>
          <p:nvPr/>
        </p:nvPicPr>
        <p:blipFill>
          <a:blip r:embed="rId2"/>
          <a:stretch>
            <a:fillRect/>
          </a:stretch>
        </p:blipFill>
        <p:spPr>
          <a:xfrm>
            <a:off x="891819" y="821940"/>
            <a:ext cx="5379161" cy="5350261"/>
          </a:xfrm>
          <a:prstGeom prst="rect">
            <a:avLst/>
          </a:prstGeom>
        </p:spPr>
      </p:pic>
      <p:pic>
        <p:nvPicPr>
          <p:cNvPr id="8" name="Picture 7"/>
          <p:cNvPicPr>
            <a:picLocks noChangeAspect="1"/>
          </p:cNvPicPr>
          <p:nvPr/>
        </p:nvPicPr>
        <p:blipFill>
          <a:blip r:embed="rId3"/>
          <a:stretch>
            <a:fillRect/>
          </a:stretch>
        </p:blipFill>
        <p:spPr>
          <a:xfrm>
            <a:off x="6497782" y="886330"/>
            <a:ext cx="5145545" cy="5377945"/>
          </a:xfrm>
          <a:prstGeom prst="rect">
            <a:avLst/>
          </a:prstGeom>
        </p:spPr>
      </p:pic>
      <p:cxnSp>
        <p:nvCxnSpPr>
          <p:cNvPr id="9" name="Straight Connector 8"/>
          <p:cNvCxnSpPr/>
          <p:nvPr/>
        </p:nvCxnSpPr>
        <p:spPr>
          <a:xfrm flipV="1">
            <a:off x="-10316" y="766547"/>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srcRect/>
          <a:stretch>
            <a:fillRect/>
          </a:stretch>
        </p:blipFill>
        <p:spPr bwMode="auto">
          <a:xfrm>
            <a:off x="146051" y="13064"/>
            <a:ext cx="619113" cy="753484"/>
          </a:xfrm>
          <a:prstGeom prst="rect">
            <a:avLst/>
          </a:prstGeom>
          <a:noFill/>
          <a:ln w="9525">
            <a:noFill/>
            <a:miter lim="800000"/>
            <a:headEnd/>
            <a:tailEnd/>
          </a:ln>
        </p:spPr>
      </p:pic>
    </p:spTree>
    <p:extLst>
      <p:ext uri="{BB962C8B-B14F-4D97-AF65-F5344CB8AC3E}">
        <p14:creationId xmlns:p14="http://schemas.microsoft.com/office/powerpoint/2010/main" val="4289264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27" y="13063"/>
            <a:ext cx="6393873" cy="914398"/>
          </a:xfrm>
        </p:spPr>
        <p:txBody>
          <a:bodyPr>
            <a:noAutofit/>
          </a:bodyPr>
          <a:lstStyle/>
          <a:p>
            <a:r>
              <a:rPr lang="en-US" b="1" dirty="0">
                <a:solidFill>
                  <a:srgbClr val="C00000"/>
                </a:solidFill>
                <a:latin typeface="Times New Roman" panose="02020603050405020304" pitchFamily="18" charset="0"/>
                <a:cs typeface="Times New Roman" panose="02020603050405020304" pitchFamily="18" charset="0"/>
              </a:rPr>
              <a:t>Only for understanding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p:txBody>
          <a:bodyPr/>
          <a:lstStyle/>
          <a:p>
            <a:pPr>
              <a:defRPr/>
            </a:pPr>
            <a:fld id="{5F86E26F-C529-4235-9E05-479177BA9A54}" type="datetime1">
              <a:rPr lang="en-US" smtClean="0"/>
              <a:t>9/10/2023</a:t>
            </a:fld>
            <a:endParaRPr lang="en-US"/>
          </a:p>
        </p:txBody>
      </p:sp>
      <p:sp>
        <p:nvSpPr>
          <p:cNvPr id="5" name="Footer Placeholder 4"/>
          <p:cNvSpPr>
            <a:spLocks noGrp="1"/>
          </p:cNvSpPr>
          <p:nvPr>
            <p:ph type="ftr" sz="quarter" idx="11"/>
          </p:nvPr>
        </p:nvSpPr>
        <p:spPr>
          <a:xfrm>
            <a:off x="3014772" y="6366850"/>
            <a:ext cx="5936673"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34</a:t>
            </a:fld>
            <a:endParaRPr lang="en-US"/>
          </a:p>
        </p:txBody>
      </p:sp>
      <p:pic>
        <p:nvPicPr>
          <p:cNvPr id="8" name="Picture 7"/>
          <p:cNvPicPr>
            <a:picLocks noChangeAspect="1"/>
          </p:cNvPicPr>
          <p:nvPr/>
        </p:nvPicPr>
        <p:blipFill>
          <a:blip r:embed="rId2"/>
          <a:stretch>
            <a:fillRect/>
          </a:stretch>
        </p:blipFill>
        <p:spPr>
          <a:xfrm>
            <a:off x="944560" y="886647"/>
            <a:ext cx="5077867" cy="5331591"/>
          </a:xfrm>
          <a:prstGeom prst="rect">
            <a:avLst/>
          </a:prstGeom>
        </p:spPr>
      </p:pic>
      <p:pic>
        <p:nvPicPr>
          <p:cNvPr id="11" name="Picture 10"/>
          <p:cNvPicPr>
            <a:picLocks noChangeAspect="1"/>
          </p:cNvPicPr>
          <p:nvPr/>
        </p:nvPicPr>
        <p:blipFill>
          <a:blip r:embed="rId3"/>
          <a:stretch>
            <a:fillRect/>
          </a:stretch>
        </p:blipFill>
        <p:spPr>
          <a:xfrm>
            <a:off x="6414429" y="1024757"/>
            <a:ext cx="5074033" cy="5152206"/>
          </a:xfrm>
          <a:prstGeom prst="rect">
            <a:avLst/>
          </a:prstGeom>
        </p:spPr>
      </p:pic>
      <p:cxnSp>
        <p:nvCxnSpPr>
          <p:cNvPr id="9" name="Straight Connector 8"/>
          <p:cNvCxnSpPr/>
          <p:nvPr/>
        </p:nvCxnSpPr>
        <p:spPr>
          <a:xfrm flipV="1">
            <a:off x="0" y="766548"/>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cstate="print"/>
          <a:srcRect/>
          <a:stretch>
            <a:fillRect/>
          </a:stretch>
        </p:blipFill>
        <p:spPr bwMode="auto">
          <a:xfrm>
            <a:off x="146051" y="13064"/>
            <a:ext cx="619113" cy="753484"/>
          </a:xfrm>
          <a:prstGeom prst="rect">
            <a:avLst/>
          </a:prstGeom>
          <a:noFill/>
          <a:ln w="9525">
            <a:noFill/>
            <a:miter lim="800000"/>
            <a:headEnd/>
            <a:tailEnd/>
          </a:ln>
        </p:spPr>
      </p:pic>
    </p:spTree>
    <p:extLst>
      <p:ext uri="{BB962C8B-B14F-4D97-AF65-F5344CB8AC3E}">
        <p14:creationId xmlns:p14="http://schemas.microsoft.com/office/powerpoint/2010/main" val="3790746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38" y="145318"/>
            <a:ext cx="10515600" cy="679903"/>
          </a:xfrm>
        </p:spPr>
        <p:txBody>
          <a:bodyPr>
            <a:noAutofit/>
          </a:bodyPr>
          <a:lstStyle/>
          <a:p>
            <a:pPr algn="ctr"/>
            <a:r>
              <a:rPr lang="en-US" sz="6000" dirty="0">
                <a:solidFill>
                  <a:srgbClr val="C00000"/>
                </a:solidFill>
                <a:latin typeface="Times New Roman" panose="02020603050405020304" pitchFamily="18" charset="0"/>
                <a:cs typeface="Times New Roman" panose="02020603050405020304" pitchFamily="18" charset="0"/>
              </a:rPr>
              <a:t>Pentium features</a:t>
            </a:r>
          </a:p>
        </p:txBody>
      </p:sp>
      <p:sp>
        <p:nvSpPr>
          <p:cNvPr id="3" name="Content Placeholder 2"/>
          <p:cNvSpPr>
            <a:spLocks noGrp="1"/>
          </p:cNvSpPr>
          <p:nvPr>
            <p:ph idx="1"/>
          </p:nvPr>
        </p:nvSpPr>
        <p:spPr>
          <a:xfrm>
            <a:off x="406754" y="917295"/>
            <a:ext cx="11535864" cy="5176200"/>
          </a:xfrm>
        </p:spPr>
        <p:txBody>
          <a:bodyPr>
            <a:normAutofit fontScale="92500"/>
          </a:bodyPr>
          <a:lstStyle/>
          <a:p>
            <a:pPr lvl="1"/>
            <a:r>
              <a:rPr lang="en-US" sz="3600" dirty="0">
                <a:solidFill>
                  <a:srgbClr val="2501BF"/>
                </a:solidFill>
                <a:latin typeface="Times New Roman" panose="02020603050405020304" pitchFamily="18" charset="0"/>
                <a:cs typeface="Times New Roman" panose="02020603050405020304" pitchFamily="18" charset="0"/>
              </a:rPr>
              <a:t>System Management Mode</a:t>
            </a:r>
          </a:p>
          <a:p>
            <a:pPr lvl="2">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Provides </a:t>
            </a:r>
            <a:r>
              <a:rPr lang="en-US" sz="3200" b="1" dirty="0">
                <a:solidFill>
                  <a:srgbClr val="C00000"/>
                </a:solidFill>
                <a:latin typeface="Times New Roman" panose="02020603050405020304" pitchFamily="18" charset="0"/>
                <a:cs typeface="Times New Roman" panose="02020603050405020304" pitchFamily="18" charset="0"/>
              </a:rPr>
              <a:t>Power Management </a:t>
            </a:r>
            <a:r>
              <a:rPr lang="en-US" sz="3200" dirty="0">
                <a:latin typeface="Times New Roman" panose="02020603050405020304" pitchFamily="18" charset="0"/>
                <a:cs typeface="Times New Roman" panose="02020603050405020304" pitchFamily="18" charset="0"/>
              </a:rPr>
              <a:t>mechanisms</a:t>
            </a:r>
          </a:p>
          <a:p>
            <a:pPr lvl="2">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lvl="1"/>
            <a:r>
              <a:rPr lang="en-US" sz="3600" dirty="0">
                <a:solidFill>
                  <a:srgbClr val="2501BF"/>
                </a:solidFill>
                <a:latin typeface="Times New Roman" panose="02020603050405020304" pitchFamily="18" charset="0"/>
                <a:cs typeface="Times New Roman" panose="02020603050405020304" pitchFamily="18" charset="0"/>
              </a:rPr>
              <a:t>Execution Tracing </a:t>
            </a:r>
          </a:p>
          <a:p>
            <a:pPr lvl="1"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a:t>
            </a:r>
            <a:r>
              <a:rPr lang="en-US" sz="2800" b="1" dirty="0">
                <a:latin typeface="Times New Roman" panose="02020603050405020304" pitchFamily="18" charset="0"/>
                <a:cs typeface="Times New Roman" panose="02020603050405020304" pitchFamily="18" charset="0"/>
              </a:rPr>
              <a:t>Pentium</a:t>
            </a:r>
            <a:r>
              <a:rPr lang="en-US" sz="2800" dirty="0">
                <a:latin typeface="Times New Roman" panose="02020603050405020304" pitchFamily="18" charset="0"/>
                <a:cs typeface="Times New Roman" panose="02020603050405020304" pitchFamily="18" charset="0"/>
              </a:rPr>
              <a:t> 4's </a:t>
            </a:r>
            <a:r>
              <a:rPr lang="en-US" sz="2800" b="1" dirty="0">
                <a:latin typeface="Times New Roman" panose="02020603050405020304" pitchFamily="18" charset="0"/>
                <a:cs typeface="Times New Roman" panose="02020603050405020304" pitchFamily="18" charset="0"/>
              </a:rPr>
              <a:t>execution</a:t>
            </a:r>
            <a:r>
              <a:rPr lang="en-US" sz="2800" dirty="0">
                <a:latin typeface="Times New Roman" panose="02020603050405020304" pitchFamily="18" charset="0"/>
                <a:cs typeface="Times New Roman" panose="02020603050405020304" pitchFamily="18" charset="0"/>
              </a:rPr>
              <a:t> trace cache stores </a:t>
            </a:r>
            <a:r>
              <a:rPr lang="en-US" sz="2800" b="1" dirty="0">
                <a:solidFill>
                  <a:srgbClr val="C00000"/>
                </a:solidFill>
                <a:latin typeface="Times New Roman" panose="02020603050405020304" pitchFamily="18" charset="0"/>
                <a:cs typeface="Times New Roman" panose="02020603050405020304" pitchFamily="18" charset="0"/>
              </a:rPr>
              <a:t>micro-operations </a:t>
            </a:r>
            <a:r>
              <a:rPr lang="en-US" sz="2800" b="1" dirty="0">
                <a:solidFill>
                  <a:srgbClr val="002060"/>
                </a:solidFill>
                <a:latin typeface="Times New Roman" panose="02020603050405020304" pitchFamily="18" charset="0"/>
                <a:cs typeface="Times New Roman" panose="02020603050405020304" pitchFamily="18" charset="0"/>
              </a:rPr>
              <a:t>(</a:t>
            </a:r>
            <a:r>
              <a:rPr lang="en-GB" sz="2800" b="1" dirty="0">
                <a:solidFill>
                  <a:srgbClr val="002060"/>
                </a:solidFill>
              </a:rPr>
              <a:t>Execution of an instruction (the instruction cycle) has a number of smaller units —</a:t>
            </a:r>
            <a:r>
              <a:rPr lang="en-GB" sz="2800" b="1" dirty="0">
                <a:solidFill>
                  <a:srgbClr val="C00000"/>
                </a:solidFill>
              </a:rPr>
              <a:t>Fetch, indirect, execute, interrupt</a:t>
            </a:r>
            <a:r>
              <a:rPr lang="en-GB" sz="2800" b="1" dirty="0">
                <a:solidFill>
                  <a:srgbClr val="002060"/>
                </a:solidFill>
              </a:rPr>
              <a:t>, </a:t>
            </a:r>
            <a:r>
              <a:rPr lang="en-GB" sz="2800" b="1" dirty="0" err="1">
                <a:solidFill>
                  <a:srgbClr val="002060"/>
                </a:solidFill>
              </a:rPr>
              <a:t>etc</a:t>
            </a:r>
            <a:r>
              <a:rPr lang="en-GB" sz="2800" b="1" dirty="0">
                <a:solidFill>
                  <a:srgbClr val="002060"/>
                </a:solidFill>
              </a:rPr>
              <a:t> • Each part of the cycle has a number of smaller steps called micro-operations</a:t>
            </a:r>
            <a:r>
              <a:rPr lang="en-US" sz="2800" b="1" dirty="0">
                <a:solidFill>
                  <a:srgbClr val="00206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resulting from decoding x86 instructions, providing also the functionality of a micro-operation cache. </a:t>
            </a:r>
          </a:p>
          <a:p>
            <a:pPr lvl="1"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Having this, the next time an instruction is needed, it does not have to be decoded into micro-ops again.</a:t>
            </a:r>
          </a:p>
          <a:p>
            <a:pPr>
              <a:defRPr/>
            </a:pPr>
            <a:endParaRPr lang="en-US" sz="3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ED1C49ED-2B56-4AF0-A5B2-6BDA21C8BD41}" type="datetime1">
              <a:rPr lang="en-US" smtClean="0"/>
              <a:t>9/10/2023</a:t>
            </a:fld>
            <a:endParaRPr lang="en-US"/>
          </a:p>
        </p:txBody>
      </p:sp>
      <p:sp>
        <p:nvSpPr>
          <p:cNvPr id="5" name="Footer Placeholder 4"/>
          <p:cNvSpPr>
            <a:spLocks noGrp="1"/>
          </p:cNvSpPr>
          <p:nvPr>
            <p:ph type="ftr" sz="quarter" idx="11"/>
          </p:nvPr>
        </p:nvSpPr>
        <p:spPr>
          <a:xfrm>
            <a:off x="3200399" y="6356350"/>
            <a:ext cx="5777345"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35</a:t>
            </a:fld>
            <a:endParaRPr lang="en-US"/>
          </a:p>
        </p:txBody>
      </p:sp>
      <p:pic>
        <p:nvPicPr>
          <p:cNvPr id="7" name="Picture 6"/>
          <p:cNvPicPr>
            <a:picLocks noChangeAspect="1"/>
          </p:cNvPicPr>
          <p:nvPr/>
        </p:nvPicPr>
        <p:blipFill>
          <a:blip r:embed="rId2" cstate="print"/>
          <a:srcRect/>
          <a:stretch>
            <a:fillRect/>
          </a:stretch>
        </p:blipFill>
        <p:spPr bwMode="auto">
          <a:xfrm>
            <a:off x="117788" y="43529"/>
            <a:ext cx="577933" cy="723018"/>
          </a:xfrm>
          <a:prstGeom prst="rect">
            <a:avLst/>
          </a:prstGeom>
          <a:noFill/>
          <a:ln w="9525">
            <a:noFill/>
            <a:miter lim="800000"/>
            <a:headEnd/>
            <a:tailEnd/>
          </a:ln>
        </p:spPr>
      </p:pic>
      <p:cxnSp>
        <p:nvCxnSpPr>
          <p:cNvPr id="8" name="Straight Connector 7"/>
          <p:cNvCxnSpPr/>
          <p:nvPr/>
        </p:nvCxnSpPr>
        <p:spPr>
          <a:xfrm flipV="1">
            <a:off x="-10316" y="837479"/>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08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598738" y="0"/>
            <a:ext cx="7772400" cy="6264275"/>
          </a:xfrm>
          <a:prstGeom prst="rect">
            <a:avLst/>
          </a:prstGeom>
        </p:spPr>
      </p:pic>
      <p:sp>
        <p:nvSpPr>
          <p:cNvPr id="4" name="Date Placeholder 3"/>
          <p:cNvSpPr>
            <a:spLocks noGrp="1"/>
          </p:cNvSpPr>
          <p:nvPr>
            <p:ph type="dt" idx="10"/>
          </p:nvPr>
        </p:nvSpPr>
        <p:spPr/>
        <p:txBody>
          <a:bodyPr/>
          <a:lstStyle/>
          <a:p>
            <a:fld id="{731F8823-5BDE-4A8B-896A-2E1F9BD1764C}" type="datetime1">
              <a:rPr lang="en-US" smtClean="0"/>
              <a:t>9/10/2023</a:t>
            </a:fld>
            <a:endParaRPr lang="en-US"/>
          </a:p>
        </p:txBody>
      </p:sp>
      <p:sp>
        <p:nvSpPr>
          <p:cNvPr id="5" name="Footer Placeholder 4"/>
          <p:cNvSpPr>
            <a:spLocks noGrp="1"/>
          </p:cNvSpPr>
          <p:nvPr>
            <p:ph type="ftr" idx="11"/>
          </p:nvPr>
        </p:nvSpPr>
        <p:spPr/>
        <p:txBody>
          <a:bodyPr/>
          <a:lstStyle/>
          <a:p>
            <a:r>
              <a:rPr lang="en-GB"/>
              <a:t>Unit 1            Microprocessor and Microcontroller_CET2004B         2023-24     S3  </a:t>
            </a: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8" name="Rectangle 7"/>
          <p:cNvSpPr/>
          <p:nvPr/>
        </p:nvSpPr>
        <p:spPr>
          <a:xfrm>
            <a:off x="1069251" y="283740"/>
            <a:ext cx="3297698" cy="461665"/>
          </a:xfrm>
          <a:prstGeom prst="rect">
            <a:avLst/>
          </a:prstGeom>
        </p:spPr>
        <p:txBody>
          <a:bodyPr wrap="none">
            <a:spAutoFit/>
          </a:bodyPr>
          <a:lstStyle/>
          <a:p>
            <a:r>
              <a:rPr lang="en-US" sz="2400" b="1" dirty="0">
                <a:solidFill>
                  <a:srgbClr val="C00000"/>
                </a:solidFill>
                <a:latin typeface="Times New Roman" panose="02020603050405020304" pitchFamily="18" charset="0"/>
                <a:cs typeface="Times New Roman" panose="02020603050405020304" pitchFamily="18" charset="0"/>
              </a:rPr>
              <a:t>Only for understanding</a:t>
            </a:r>
            <a:endParaRPr lang="en-IN" sz="2400" dirty="0"/>
          </a:p>
        </p:txBody>
      </p:sp>
      <p:pic>
        <p:nvPicPr>
          <p:cNvPr id="9" name="Picture 8"/>
          <p:cNvPicPr>
            <a:picLocks noChangeAspect="1"/>
          </p:cNvPicPr>
          <p:nvPr/>
        </p:nvPicPr>
        <p:blipFill>
          <a:blip r:embed="rId3" cstate="print"/>
          <a:srcRect/>
          <a:stretch>
            <a:fillRect/>
          </a:stretch>
        </p:blipFill>
        <p:spPr bwMode="auto">
          <a:xfrm>
            <a:off x="117788" y="43529"/>
            <a:ext cx="577933" cy="723018"/>
          </a:xfrm>
          <a:prstGeom prst="rect">
            <a:avLst/>
          </a:prstGeom>
          <a:noFill/>
          <a:ln w="9525">
            <a:noFill/>
            <a:miter lim="800000"/>
            <a:headEnd/>
            <a:tailEnd/>
          </a:ln>
        </p:spPr>
      </p:pic>
      <p:cxnSp>
        <p:nvCxnSpPr>
          <p:cNvPr id="10" name="Straight Connector 9"/>
          <p:cNvCxnSpPr/>
          <p:nvPr/>
        </p:nvCxnSpPr>
        <p:spPr>
          <a:xfrm flipV="1">
            <a:off x="-10316" y="837479"/>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121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38" y="126589"/>
            <a:ext cx="10515600" cy="679903"/>
          </a:xfrm>
        </p:spPr>
        <p:txBody>
          <a:bodyPr>
            <a:noAutofit/>
          </a:bodyPr>
          <a:lstStyle/>
          <a:p>
            <a:pPr algn="ctr"/>
            <a:r>
              <a:rPr lang="en-US" sz="6000" dirty="0">
                <a:solidFill>
                  <a:srgbClr val="FF0000"/>
                </a:solidFill>
                <a:latin typeface="Times New Roman" panose="02020603050405020304" pitchFamily="18" charset="0"/>
                <a:cs typeface="Times New Roman" panose="02020603050405020304" pitchFamily="18" charset="0"/>
              </a:rPr>
              <a:t>Pentium features</a:t>
            </a:r>
          </a:p>
        </p:txBody>
      </p:sp>
      <p:sp>
        <p:nvSpPr>
          <p:cNvPr id="3" name="Content Placeholder 2"/>
          <p:cNvSpPr>
            <a:spLocks noGrp="1"/>
          </p:cNvSpPr>
          <p:nvPr>
            <p:ph idx="1"/>
          </p:nvPr>
        </p:nvSpPr>
        <p:spPr>
          <a:xfrm>
            <a:off x="944559" y="806492"/>
            <a:ext cx="11413696" cy="5176200"/>
          </a:xfrm>
        </p:spPr>
        <p:txBody>
          <a:bodyPr>
            <a:normAutofit/>
          </a:bodyPr>
          <a:lstStyle/>
          <a:p>
            <a:pPr lvl="1"/>
            <a:r>
              <a:rPr lang="en-US" sz="4000" dirty="0">
                <a:solidFill>
                  <a:srgbClr val="2501BF"/>
                </a:solidFill>
                <a:latin typeface="Bodoni MT" panose="02070603080606020203" pitchFamily="18" charset="0"/>
              </a:rPr>
              <a:t>Address parity </a:t>
            </a:r>
            <a:r>
              <a:rPr lang="en-GB" dirty="0"/>
              <a:t> ((from the Latin parity, </a:t>
            </a:r>
            <a:r>
              <a:rPr lang="en-GB" b="1" dirty="0"/>
              <a:t>meaning</a:t>
            </a:r>
            <a:r>
              <a:rPr lang="en-GB" dirty="0"/>
              <a:t> equal or equivalent) </a:t>
            </a:r>
            <a:r>
              <a:rPr lang="en-US" sz="4000" dirty="0">
                <a:solidFill>
                  <a:srgbClr val="2501BF"/>
                </a:solidFill>
                <a:latin typeface="Bodoni MT" panose="02070603080606020203" pitchFamily="18" charset="0"/>
              </a:rPr>
              <a:t> </a:t>
            </a:r>
          </a:p>
          <a:p>
            <a:endParaRPr lang="en-US" dirty="0"/>
          </a:p>
          <a:p>
            <a:pPr>
              <a:defRPr/>
            </a:pPr>
            <a:endParaRPr lang="en-US" dirty="0"/>
          </a:p>
          <a:p>
            <a:endParaRPr lang="en-US" dirty="0"/>
          </a:p>
        </p:txBody>
      </p:sp>
      <p:sp>
        <p:nvSpPr>
          <p:cNvPr id="4" name="Date Placeholder 3"/>
          <p:cNvSpPr>
            <a:spLocks noGrp="1"/>
          </p:cNvSpPr>
          <p:nvPr>
            <p:ph type="dt" sz="half" idx="10"/>
          </p:nvPr>
        </p:nvSpPr>
        <p:spPr/>
        <p:txBody>
          <a:bodyPr/>
          <a:lstStyle/>
          <a:p>
            <a:pPr>
              <a:defRPr/>
            </a:pPr>
            <a:fld id="{EB0B3C7B-857D-4BC8-AF93-9777089DFB0D}" type="datetime1">
              <a:rPr lang="en-US" smtClean="0"/>
              <a:t>9/10/2023</a:t>
            </a:fld>
            <a:endParaRPr lang="en-US"/>
          </a:p>
        </p:txBody>
      </p:sp>
      <p:sp>
        <p:nvSpPr>
          <p:cNvPr id="5" name="Footer Placeholder 4"/>
          <p:cNvSpPr>
            <a:spLocks noGrp="1"/>
          </p:cNvSpPr>
          <p:nvPr>
            <p:ph type="ftr" sz="quarter" idx="11"/>
          </p:nvPr>
        </p:nvSpPr>
        <p:spPr>
          <a:xfrm>
            <a:off x="3048000" y="6356350"/>
            <a:ext cx="6248400" cy="365125"/>
          </a:xfrm>
        </p:spPr>
        <p:txBody>
          <a:bodyPr/>
          <a:lstStyle/>
          <a:p>
            <a:pPr>
              <a:defRPr/>
            </a:pPr>
            <a:r>
              <a:rPr lang="en-GB">
                <a:solidFill>
                  <a:schemeClr val="tx1"/>
                </a:solidFill>
              </a:rPr>
              <a:t>Unit 1            Microprocessor and Microcontroller_CET2004B         2023-24     S3  </a:t>
            </a:r>
            <a:endParaRPr lang="en-US">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37</a:t>
            </a:fld>
            <a:endParaRPr lang="en-US"/>
          </a:p>
        </p:txBody>
      </p:sp>
      <p:pic>
        <p:nvPicPr>
          <p:cNvPr id="7" name="Picture 6"/>
          <p:cNvPicPr>
            <a:picLocks noChangeAspect="1"/>
          </p:cNvPicPr>
          <p:nvPr/>
        </p:nvPicPr>
        <p:blipFill>
          <a:blip r:embed="rId2" cstate="print"/>
          <a:srcRect/>
          <a:stretch>
            <a:fillRect/>
          </a:stretch>
        </p:blipFill>
        <p:spPr bwMode="auto">
          <a:xfrm>
            <a:off x="77388" y="59893"/>
            <a:ext cx="637882" cy="618979"/>
          </a:xfrm>
          <a:prstGeom prst="rect">
            <a:avLst/>
          </a:prstGeom>
          <a:noFill/>
          <a:ln w="9525">
            <a:noFill/>
            <a:miter lim="800000"/>
            <a:headEnd/>
            <a:tailEnd/>
          </a:ln>
        </p:spPr>
      </p:pic>
      <p:pic>
        <p:nvPicPr>
          <p:cNvPr id="8" name="Picture 7"/>
          <p:cNvPicPr>
            <a:picLocks noChangeAspect="1"/>
          </p:cNvPicPr>
          <p:nvPr/>
        </p:nvPicPr>
        <p:blipFill>
          <a:blip r:embed="rId3"/>
          <a:stretch>
            <a:fillRect/>
          </a:stretch>
        </p:blipFill>
        <p:spPr>
          <a:xfrm>
            <a:off x="846827" y="1414576"/>
            <a:ext cx="10885390" cy="2308298"/>
          </a:xfrm>
          <a:prstGeom prst="rect">
            <a:avLst/>
          </a:prstGeom>
        </p:spPr>
      </p:pic>
      <p:cxnSp>
        <p:nvCxnSpPr>
          <p:cNvPr id="9" name="Straight Connector 8"/>
          <p:cNvCxnSpPr/>
          <p:nvPr/>
        </p:nvCxnSpPr>
        <p:spPr>
          <a:xfrm flipV="1">
            <a:off x="-10316" y="73626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stretch>
            <a:fillRect/>
          </a:stretch>
        </p:blipFill>
        <p:spPr>
          <a:xfrm>
            <a:off x="944560" y="5070765"/>
            <a:ext cx="10970349" cy="1193510"/>
          </a:xfrm>
          <a:prstGeom prst="rect">
            <a:avLst/>
          </a:prstGeom>
        </p:spPr>
      </p:pic>
      <p:sp>
        <p:nvSpPr>
          <p:cNvPr id="14" name="Rectangle 13"/>
          <p:cNvSpPr/>
          <p:nvPr/>
        </p:nvSpPr>
        <p:spPr>
          <a:xfrm>
            <a:off x="846827" y="4230128"/>
            <a:ext cx="11046551" cy="646331"/>
          </a:xfrm>
          <a:prstGeom prst="rect">
            <a:avLst/>
          </a:prstGeom>
        </p:spPr>
        <p:txBody>
          <a:bodyPr wrap="square">
            <a:spAutoFit/>
          </a:bodyPr>
          <a:lstStyle/>
          <a:p>
            <a:r>
              <a:rPr lang="en-IN" sz="1800" b="1" dirty="0"/>
              <a:t>APCHK#(Output): </a:t>
            </a:r>
            <a:r>
              <a:rPr lang="en-GB" sz="1800" dirty="0">
                <a:solidFill>
                  <a:srgbClr val="3A3A3A"/>
                </a:solidFill>
                <a:latin typeface="-apple-system"/>
              </a:rPr>
              <a:t>When the Pentium processor has detected address parity errors on an inquire or snooping cycle, the Address Parity Check (APCHK#) status signal is asserted 2 clock cycles after EADS#.</a:t>
            </a:r>
            <a:endParaRPr lang="en-IN" sz="1800" dirty="0"/>
          </a:p>
        </p:txBody>
      </p:sp>
      <p:sp>
        <p:nvSpPr>
          <p:cNvPr id="15" name="Rectangle 14"/>
          <p:cNvSpPr/>
          <p:nvPr/>
        </p:nvSpPr>
        <p:spPr>
          <a:xfrm>
            <a:off x="944559" y="3814948"/>
            <a:ext cx="11714018" cy="400110"/>
          </a:xfrm>
          <a:prstGeom prst="rect">
            <a:avLst/>
          </a:prstGeom>
        </p:spPr>
        <p:txBody>
          <a:bodyPr wrap="square">
            <a:spAutoFit/>
          </a:bodyPr>
          <a:lstStyle/>
          <a:p>
            <a:r>
              <a:rPr lang="en-GB" sz="2000" dirty="0">
                <a:solidFill>
                  <a:srgbClr val="3A3A3A"/>
                </a:solidFill>
                <a:latin typeface="-apple-system"/>
              </a:rPr>
              <a:t>AP: This signal can also be used along with APCHK# and EADS# for snooping cycles.</a:t>
            </a:r>
            <a:endParaRPr lang="en-IN" sz="2000" dirty="0"/>
          </a:p>
        </p:txBody>
      </p:sp>
    </p:spTree>
    <p:extLst>
      <p:ext uri="{BB962C8B-B14F-4D97-AF65-F5344CB8AC3E}">
        <p14:creationId xmlns:p14="http://schemas.microsoft.com/office/powerpoint/2010/main" val="139337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38" y="126589"/>
            <a:ext cx="10515600" cy="679903"/>
          </a:xfrm>
        </p:spPr>
        <p:txBody>
          <a:bodyPr>
            <a:noAutofit/>
          </a:bodyPr>
          <a:lstStyle/>
          <a:p>
            <a:pPr algn="ctr"/>
            <a:r>
              <a:rPr lang="en-US" sz="6000" dirty="0">
                <a:solidFill>
                  <a:srgbClr val="FF0000"/>
                </a:solidFill>
                <a:latin typeface="Times New Roman" panose="02020603050405020304" pitchFamily="18" charset="0"/>
                <a:cs typeface="Times New Roman" panose="02020603050405020304" pitchFamily="18" charset="0"/>
              </a:rPr>
              <a:t>Pentium features</a:t>
            </a:r>
          </a:p>
        </p:txBody>
      </p:sp>
      <p:sp>
        <p:nvSpPr>
          <p:cNvPr id="3" name="Content Placeholder 2"/>
          <p:cNvSpPr>
            <a:spLocks noGrp="1"/>
          </p:cNvSpPr>
          <p:nvPr>
            <p:ph idx="1"/>
          </p:nvPr>
        </p:nvSpPr>
        <p:spPr>
          <a:xfrm>
            <a:off x="617538" y="842583"/>
            <a:ext cx="11466414" cy="5372685"/>
          </a:xfrm>
        </p:spPr>
        <p:txBody>
          <a:bodyPr>
            <a:normAutofit/>
          </a:bodyPr>
          <a:lstStyle/>
          <a:p>
            <a:pPr algn="just"/>
            <a:r>
              <a:rPr lang="en-US" dirty="0"/>
              <a:t>AP (Address Parity)(I/O). This signal is bidirectional and is used to indicate the even parity of address . AP is used as an output when the Pentium is outputting an address, and as an input during an inquire cycle. </a:t>
            </a:r>
          </a:p>
          <a:p>
            <a:pPr algn="just"/>
            <a:endParaRPr lang="en-US" dirty="0"/>
          </a:p>
          <a:p>
            <a:pPr algn="just"/>
            <a:r>
              <a:rPr lang="en-US" dirty="0"/>
              <a:t>APCHK #(Address Parity Check)(O). This output goes low if the Pentium discovers a parity error on the address lines. External circuitry is responsible for taking the appropriate action if a parity error is encountered. </a:t>
            </a:r>
          </a:p>
          <a:p>
            <a:pPr algn="just"/>
            <a:endParaRPr lang="en-IN" dirty="0"/>
          </a:p>
          <a:p>
            <a:pPr algn="just"/>
            <a:r>
              <a:rPr lang="en-US" dirty="0"/>
              <a:t>EADS# (External Address Strobe)(I). EADS# is used to indicate that an external address may be read by the address bus during an inquire cycle. </a:t>
            </a:r>
          </a:p>
        </p:txBody>
      </p:sp>
      <p:sp>
        <p:nvSpPr>
          <p:cNvPr id="4" name="Date Placeholder 3"/>
          <p:cNvSpPr>
            <a:spLocks noGrp="1"/>
          </p:cNvSpPr>
          <p:nvPr>
            <p:ph type="dt" sz="half" idx="10"/>
          </p:nvPr>
        </p:nvSpPr>
        <p:spPr/>
        <p:txBody>
          <a:bodyPr/>
          <a:lstStyle/>
          <a:p>
            <a:pPr>
              <a:defRPr/>
            </a:pPr>
            <a:fld id="{EB0B3C7B-857D-4BC8-AF93-9777089DFB0D}" type="datetime1">
              <a:rPr lang="en-US" smtClean="0"/>
              <a:t>9/10/2023</a:t>
            </a:fld>
            <a:endParaRPr lang="en-US"/>
          </a:p>
        </p:txBody>
      </p:sp>
      <p:sp>
        <p:nvSpPr>
          <p:cNvPr id="5" name="Footer Placeholder 4"/>
          <p:cNvSpPr>
            <a:spLocks noGrp="1"/>
          </p:cNvSpPr>
          <p:nvPr>
            <p:ph type="ftr" sz="quarter" idx="11"/>
          </p:nvPr>
        </p:nvSpPr>
        <p:spPr>
          <a:xfrm>
            <a:off x="3048000" y="6356350"/>
            <a:ext cx="6248400" cy="365125"/>
          </a:xfrm>
        </p:spPr>
        <p:txBody>
          <a:bodyPr/>
          <a:lstStyle/>
          <a:p>
            <a:pPr>
              <a:defRPr/>
            </a:pPr>
            <a:r>
              <a:rPr lang="en-GB">
                <a:solidFill>
                  <a:schemeClr val="tx1"/>
                </a:solidFill>
              </a:rPr>
              <a:t>Unit 1            Microprocessor and Microcontroller_CET2004B         2023-24     S3  </a:t>
            </a:r>
            <a:endParaRPr lang="en-US">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38</a:t>
            </a:fld>
            <a:endParaRPr lang="en-US"/>
          </a:p>
        </p:txBody>
      </p:sp>
      <p:pic>
        <p:nvPicPr>
          <p:cNvPr id="7" name="Picture 6"/>
          <p:cNvPicPr>
            <a:picLocks noChangeAspect="1"/>
          </p:cNvPicPr>
          <p:nvPr/>
        </p:nvPicPr>
        <p:blipFill>
          <a:blip r:embed="rId2" cstate="print"/>
          <a:srcRect/>
          <a:stretch>
            <a:fillRect/>
          </a:stretch>
        </p:blipFill>
        <p:spPr bwMode="auto">
          <a:xfrm>
            <a:off x="77388" y="59893"/>
            <a:ext cx="637882" cy="618979"/>
          </a:xfrm>
          <a:prstGeom prst="rect">
            <a:avLst/>
          </a:prstGeom>
          <a:noFill/>
          <a:ln w="9525">
            <a:noFill/>
            <a:miter lim="800000"/>
            <a:headEnd/>
            <a:tailEnd/>
          </a:ln>
        </p:spPr>
      </p:pic>
      <p:cxnSp>
        <p:nvCxnSpPr>
          <p:cNvPr id="9" name="Straight Connector 8"/>
          <p:cNvCxnSpPr/>
          <p:nvPr/>
        </p:nvCxnSpPr>
        <p:spPr>
          <a:xfrm flipV="1">
            <a:off x="-10316" y="73626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02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794" y="86608"/>
            <a:ext cx="10515600" cy="679903"/>
          </a:xfrm>
        </p:spPr>
        <p:txBody>
          <a:bodyPr>
            <a:noAutofit/>
          </a:bodyPr>
          <a:lstStyle/>
          <a:p>
            <a:pPr algn="ctr"/>
            <a:r>
              <a:rPr lang="en-US" sz="6600" dirty="0">
                <a:solidFill>
                  <a:srgbClr val="FF0000"/>
                </a:solidFill>
                <a:latin typeface="Times New Roman" panose="02020603050405020304" pitchFamily="18" charset="0"/>
                <a:cs typeface="Times New Roman" panose="02020603050405020304" pitchFamily="18" charset="0"/>
              </a:rPr>
              <a:t>Pentium features</a:t>
            </a:r>
          </a:p>
        </p:txBody>
      </p:sp>
      <p:sp>
        <p:nvSpPr>
          <p:cNvPr id="3" name="Content Placeholder 2"/>
          <p:cNvSpPr>
            <a:spLocks noGrp="1"/>
          </p:cNvSpPr>
          <p:nvPr>
            <p:ph idx="1"/>
          </p:nvPr>
        </p:nvSpPr>
        <p:spPr>
          <a:xfrm>
            <a:off x="381794" y="840056"/>
            <a:ext cx="11667043" cy="5176200"/>
          </a:xfrm>
        </p:spPr>
        <p:txBody>
          <a:bodyPr>
            <a:normAutofit/>
          </a:bodyPr>
          <a:lstStyle/>
          <a:p>
            <a:pPr lvl="1" algn="just"/>
            <a:r>
              <a:rPr lang="en-US" sz="4800" dirty="0">
                <a:solidFill>
                  <a:srgbClr val="2501BF"/>
                </a:solidFill>
                <a:latin typeface="Times New Roman" panose="02020603050405020304" pitchFamily="18" charset="0"/>
                <a:cs typeface="Times New Roman" panose="02020603050405020304" pitchFamily="18" charset="0"/>
              </a:rPr>
              <a:t>Virtual Mode Extension-----</a:t>
            </a:r>
          </a:p>
          <a:p>
            <a:pPr lvl="1" algn="just">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The </a:t>
            </a:r>
            <a:r>
              <a:rPr lang="en-US" sz="4000" b="1" dirty="0">
                <a:latin typeface="Times New Roman" panose="02020603050405020304" pitchFamily="18" charset="0"/>
                <a:cs typeface="Times New Roman" panose="02020603050405020304" pitchFamily="18" charset="0"/>
              </a:rPr>
              <a:t>virtual mode</a:t>
            </a:r>
            <a:r>
              <a:rPr lang="en-US" sz="4000" dirty="0">
                <a:latin typeface="Times New Roman" panose="02020603050405020304" pitchFamily="18" charset="0"/>
                <a:cs typeface="Times New Roman" panose="02020603050405020304" pitchFamily="18" charset="0"/>
              </a:rPr>
              <a:t> extensions are very useful to </a:t>
            </a:r>
            <a:r>
              <a:rPr lang="en-US" sz="4000" b="1" dirty="0">
                <a:latin typeface="Times New Roman" panose="02020603050405020304" pitchFamily="18" charset="0"/>
                <a:cs typeface="Times New Roman" panose="02020603050405020304" pitchFamily="18" charset="0"/>
              </a:rPr>
              <a:t>memory managers and </a:t>
            </a:r>
            <a:r>
              <a:rPr lang="en-US" sz="4000" b="1" dirty="0">
                <a:solidFill>
                  <a:srgbClr val="C00000"/>
                </a:solidFill>
                <a:latin typeface="Times New Roman" panose="02020603050405020304" pitchFamily="18" charset="0"/>
                <a:cs typeface="Times New Roman" panose="02020603050405020304" pitchFamily="18" charset="0"/>
              </a:rPr>
              <a:t>multitasking</a:t>
            </a:r>
            <a:r>
              <a:rPr lang="en-US" sz="4000" b="1" dirty="0">
                <a:latin typeface="Times New Roman" panose="02020603050405020304" pitchFamily="18" charset="0"/>
                <a:cs typeface="Times New Roman" panose="02020603050405020304" pitchFamily="18" charset="0"/>
              </a:rPr>
              <a:t> operating systems</a:t>
            </a:r>
            <a:r>
              <a:rPr lang="en-US" sz="4000" dirty="0">
                <a:latin typeface="Times New Roman" panose="02020603050405020304" pitchFamily="18" charset="0"/>
                <a:cs typeface="Times New Roman" panose="02020603050405020304" pitchFamily="18" charset="0"/>
              </a:rPr>
              <a:t>. </a:t>
            </a:r>
          </a:p>
          <a:p>
            <a:pPr lvl="1" algn="just">
              <a:buFont typeface="Wingdings" panose="05000000000000000000" pitchFamily="2" charset="2"/>
              <a:buChar char="Ø"/>
            </a:pPr>
            <a:endParaRPr lang="en-US" sz="40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Memory managers can primarily benefit by the use of the </a:t>
            </a:r>
            <a:r>
              <a:rPr lang="en-US" sz="4000" b="1" dirty="0">
                <a:solidFill>
                  <a:srgbClr val="C00000"/>
                </a:solidFill>
                <a:latin typeface="Times New Roman" panose="02020603050405020304" pitchFamily="18" charset="0"/>
                <a:cs typeface="Times New Roman" panose="02020603050405020304" pitchFamily="18" charset="0"/>
              </a:rPr>
              <a:t>interrupt redirection bit map </a:t>
            </a:r>
            <a:r>
              <a:rPr lang="en-US" sz="4000" dirty="0">
                <a:latin typeface="Times New Roman" panose="02020603050405020304" pitchFamily="18" charset="0"/>
                <a:cs typeface="Times New Roman" panose="02020603050405020304" pitchFamily="18" charset="0"/>
              </a:rPr>
              <a:t>to reduce the number of switches to and from </a:t>
            </a:r>
            <a:r>
              <a:rPr lang="en-US" sz="4000" b="1" dirty="0">
                <a:latin typeface="Times New Roman" panose="02020603050405020304" pitchFamily="18" charset="0"/>
                <a:cs typeface="Times New Roman" panose="02020603050405020304" pitchFamily="18" charset="0"/>
              </a:rPr>
              <a:t>protected</a:t>
            </a:r>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mode</a:t>
            </a:r>
            <a:r>
              <a:rPr lang="en-US" sz="4000" dirty="0">
                <a:latin typeface="Times New Roman" panose="02020603050405020304" pitchFamily="18" charset="0"/>
                <a:cs typeface="Times New Roman" panose="02020603050405020304" pitchFamily="18" charset="0"/>
              </a:rPr>
              <a:t>.</a:t>
            </a:r>
          </a:p>
          <a:p>
            <a:pPr algn="just">
              <a:defRPr/>
            </a:pPr>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37769190-338E-4791-9607-3F80846C3D9E}" type="datetime1">
              <a:rPr lang="en-US" smtClean="0"/>
              <a:t>9/10/2023</a:t>
            </a:fld>
            <a:endParaRPr lang="en-US"/>
          </a:p>
        </p:txBody>
      </p:sp>
      <p:sp>
        <p:nvSpPr>
          <p:cNvPr id="5" name="Footer Placeholder 4"/>
          <p:cNvSpPr>
            <a:spLocks noGrp="1"/>
          </p:cNvSpPr>
          <p:nvPr>
            <p:ph type="ftr" sz="quarter" idx="11"/>
          </p:nvPr>
        </p:nvSpPr>
        <p:spPr>
          <a:xfrm>
            <a:off x="2812473" y="6356350"/>
            <a:ext cx="5340927"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39</a:t>
            </a:fld>
            <a:endParaRPr lang="en-US"/>
          </a:p>
        </p:txBody>
      </p:sp>
      <p:pic>
        <p:nvPicPr>
          <p:cNvPr id="7" name="Picture 6"/>
          <p:cNvPicPr>
            <a:picLocks noChangeAspect="1"/>
          </p:cNvPicPr>
          <p:nvPr/>
        </p:nvPicPr>
        <p:blipFill>
          <a:blip r:embed="rId2" cstate="print"/>
          <a:srcRect/>
          <a:stretch>
            <a:fillRect/>
          </a:stretch>
        </p:blipFill>
        <p:spPr bwMode="auto">
          <a:xfrm>
            <a:off x="92828" y="43529"/>
            <a:ext cx="577933" cy="711184"/>
          </a:xfrm>
          <a:prstGeom prst="rect">
            <a:avLst/>
          </a:prstGeom>
          <a:noFill/>
          <a:ln w="9525">
            <a:noFill/>
            <a:miter lim="800000"/>
            <a:headEnd/>
            <a:tailEnd/>
          </a:ln>
        </p:spPr>
      </p:pic>
      <p:cxnSp>
        <p:nvCxnSpPr>
          <p:cNvPr id="8" name="Straight Connector 7"/>
          <p:cNvCxnSpPr/>
          <p:nvPr/>
        </p:nvCxnSpPr>
        <p:spPr>
          <a:xfrm flipV="1">
            <a:off x="-16933" y="772577"/>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6460090" y="5668530"/>
            <a:ext cx="6512432" cy="5957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IN" sz="1400"/>
              <a:t>https://www.youtube.com/watch?v=o2_iCzS9-ZQ</a:t>
            </a:r>
            <a:endParaRPr lang="en-IN" sz="1400" dirty="0"/>
          </a:p>
        </p:txBody>
      </p:sp>
    </p:spTree>
    <p:extLst>
      <p:ext uri="{BB962C8B-B14F-4D97-AF65-F5344CB8AC3E}">
        <p14:creationId xmlns:p14="http://schemas.microsoft.com/office/powerpoint/2010/main" val="278488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1420449" y="477207"/>
            <a:ext cx="10515600" cy="432061"/>
          </a:xfrm>
          <a:prstGeom prst="rect">
            <a:avLst/>
          </a:prstGeom>
          <a:noFill/>
          <a:ln>
            <a:noFill/>
          </a:ln>
        </p:spPr>
        <p:txBody>
          <a:bodyPr spcFirstLastPara="1" wrap="square" lIns="91425" tIns="45700" rIns="91425" bIns="45700" anchor="ctr" anchorCtr="0">
            <a:normAutofit fontScale="90000"/>
          </a:bodyPr>
          <a:lstStyle/>
          <a:p>
            <a:pPr lvl="0">
              <a:buSzPct val="100000"/>
            </a:pPr>
            <a:r>
              <a:rPr lang="en-US" b="1" dirty="0">
                <a:latin typeface="Times New Roman" panose="02020603050405020304" pitchFamily="18" charset="0"/>
                <a:cs typeface="Times New Roman" panose="02020603050405020304" pitchFamily="18" charset="0"/>
              </a:rPr>
              <a:t>Unit wise distribution of CCA-100  Marks </a:t>
            </a:r>
            <a:br>
              <a:rPr lang="en-US"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sp>
        <p:nvSpPr>
          <p:cNvPr id="130" name="Google Shape;13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CB0CC06-3688-4CB4-BC79-A41BC3AAE9BA}" type="datetime1">
              <a:rPr lang="en-US" smtClean="0"/>
              <a:t>9/10/2023</a:t>
            </a:fld>
            <a:endParaRPr/>
          </a:p>
        </p:txBody>
      </p:sp>
      <p:sp>
        <p:nvSpPr>
          <p:cNvPr id="131" name="Google Shape;13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Unit 1            Microprocessor and Microcontroller_CET2004B         2023-24     S3  </a:t>
            </a:r>
            <a:endParaRPr/>
          </a:p>
        </p:txBody>
      </p:sp>
      <p:sp>
        <p:nvSpPr>
          <p:cNvPr id="132" name="Google Shape;132;p3"/>
          <p:cNvSpPr/>
          <p:nvPr/>
        </p:nvSpPr>
        <p:spPr>
          <a:xfrm>
            <a:off x="69848"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Calibri"/>
              <a:ea typeface="Calibri"/>
              <a:cs typeface="Calibri"/>
              <a:sym typeface="Calibri"/>
            </a:endParaRPr>
          </a:p>
        </p:txBody>
      </p:sp>
      <p:cxnSp>
        <p:nvCxnSpPr>
          <p:cNvPr id="133" name="Google Shape;133;p3"/>
          <p:cNvCxnSpPr/>
          <p:nvPr/>
        </p:nvCxnSpPr>
        <p:spPr>
          <a:xfrm flipV="1">
            <a:off x="77354" y="932437"/>
            <a:ext cx="12114646" cy="22970"/>
          </a:xfrm>
          <a:prstGeom prst="straightConnector1">
            <a:avLst/>
          </a:prstGeom>
          <a:noFill/>
          <a:ln w="9525" cap="flat" cmpd="sng">
            <a:solidFill>
              <a:srgbClr val="00B050"/>
            </a:solidFill>
            <a:prstDash val="solid"/>
            <a:miter lim="800000"/>
            <a:headEnd type="none" w="sm" len="sm"/>
            <a:tailEnd type="none" w="sm" len="sm"/>
          </a:ln>
        </p:spPr>
      </p:cxnSp>
      <p:sp>
        <p:nvSpPr>
          <p:cNvPr id="134" name="Google Shape;134;p3"/>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35" name="Google Shape;135;p3"/>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36" name="Google Shape;136;p3"/>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38" name="Google Shape;138;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2" name="Picture 11"/>
          <p:cNvPicPr>
            <a:picLocks noChangeAspect="1"/>
          </p:cNvPicPr>
          <p:nvPr/>
        </p:nvPicPr>
        <p:blipFill>
          <a:blip r:embed="rId4"/>
          <a:stretch>
            <a:fillRect/>
          </a:stretch>
        </p:blipFill>
        <p:spPr>
          <a:xfrm>
            <a:off x="888207" y="1069004"/>
            <a:ext cx="10698799" cy="4221403"/>
          </a:xfrm>
          <a:prstGeom prst="rect">
            <a:avLst/>
          </a:prstGeom>
        </p:spPr>
      </p:pic>
      <p:sp>
        <p:nvSpPr>
          <p:cNvPr id="13" name="Rectangle 12"/>
          <p:cNvSpPr/>
          <p:nvPr/>
        </p:nvSpPr>
        <p:spPr>
          <a:xfrm>
            <a:off x="838200" y="5156021"/>
            <a:ext cx="6096000" cy="1200329"/>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CCA=100 Marks</a:t>
            </a:r>
          </a:p>
          <a:p>
            <a:r>
              <a:rPr lang="en-US" sz="3600" b="1" dirty="0">
                <a:latin typeface="Times New Roman" panose="02020603050405020304" pitchFamily="18" charset="0"/>
                <a:cs typeface="Times New Roman" panose="02020603050405020304" pitchFamily="18" charset="0"/>
              </a:rPr>
              <a:t>LCA=50 Marks</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5356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51" y="39936"/>
            <a:ext cx="10515600" cy="679903"/>
          </a:xfrm>
        </p:spPr>
        <p:txBody>
          <a:bodyPr>
            <a:noAutofit/>
          </a:bodyPr>
          <a:lstStyle/>
          <a:p>
            <a:pPr algn="ctr"/>
            <a:r>
              <a:rPr lang="en-US" sz="6600" dirty="0">
                <a:solidFill>
                  <a:srgbClr val="FF0000"/>
                </a:solidFill>
                <a:latin typeface="Times New Roman" panose="02020603050405020304" pitchFamily="18" charset="0"/>
                <a:cs typeface="Times New Roman" panose="02020603050405020304" pitchFamily="18" charset="0"/>
              </a:rPr>
              <a:t>Pentium Features</a:t>
            </a:r>
          </a:p>
        </p:txBody>
      </p:sp>
      <p:sp>
        <p:nvSpPr>
          <p:cNvPr id="3" name="Content Placeholder 2"/>
          <p:cNvSpPr>
            <a:spLocks noGrp="1"/>
          </p:cNvSpPr>
          <p:nvPr>
            <p:ph idx="1"/>
          </p:nvPr>
        </p:nvSpPr>
        <p:spPr>
          <a:xfrm>
            <a:off x="402515" y="718353"/>
            <a:ext cx="11401558" cy="5545922"/>
          </a:xfrm>
        </p:spPr>
        <p:txBody>
          <a:bodyPr>
            <a:normAutofit fontScale="92500" lnSpcReduction="10000"/>
          </a:bodyPr>
          <a:lstStyle/>
          <a:p>
            <a:pPr lvl="1"/>
            <a:r>
              <a:rPr lang="en-US" sz="4000" dirty="0">
                <a:solidFill>
                  <a:srgbClr val="2501BF"/>
                </a:solidFill>
                <a:latin typeface="Times New Roman" panose="02020603050405020304" pitchFamily="18" charset="0"/>
                <a:cs typeface="Times New Roman" panose="02020603050405020304" pitchFamily="18" charset="0"/>
              </a:rPr>
              <a:t>Internal Parity Checking</a:t>
            </a:r>
          </a:p>
          <a:p>
            <a:pPr lvl="1"/>
            <a:endParaRPr lang="en-US" sz="4000" dirty="0">
              <a:solidFill>
                <a:srgbClr val="2501BF"/>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Parity checking</a:t>
            </a:r>
            <a:r>
              <a:rPr lang="en-US" sz="3200" dirty="0">
                <a:latin typeface="Times New Roman" panose="02020603050405020304" pitchFamily="18" charset="0"/>
                <a:cs typeface="Times New Roman" panose="02020603050405020304" pitchFamily="18" charset="0"/>
              </a:rPr>
              <a:t> for data integrity is done very rigorously in Pentium.</a:t>
            </a:r>
          </a:p>
          <a:p>
            <a:pPr lvl="1"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Pentium checks </a:t>
            </a:r>
            <a:r>
              <a:rPr lang="en-US" sz="3200" b="1" dirty="0">
                <a:latin typeface="Times New Roman" panose="02020603050405020304" pitchFamily="18" charset="0"/>
                <a:cs typeface="Times New Roman" panose="02020603050405020304" pitchFamily="18" charset="0"/>
              </a:rPr>
              <a:t>parity</a:t>
            </a:r>
            <a:r>
              <a:rPr lang="en-US" sz="3200" dirty="0">
                <a:latin typeface="Times New Roman" panose="02020603050405020304" pitchFamily="18" charset="0"/>
                <a:cs typeface="Times New Roman" panose="02020603050405020304" pitchFamily="18" charset="0"/>
              </a:rPr>
              <a:t> on both the external processor pins, and the </a:t>
            </a:r>
            <a:r>
              <a:rPr lang="en-US" sz="3200" b="1" dirty="0">
                <a:latin typeface="Times New Roman" panose="02020603050405020304" pitchFamily="18" charset="0"/>
                <a:cs typeface="Times New Roman" panose="02020603050405020304" pitchFamily="18" charset="0"/>
              </a:rPr>
              <a:t>internal</a:t>
            </a:r>
            <a:r>
              <a:rPr lang="en-US" sz="3200" dirty="0">
                <a:latin typeface="Times New Roman" panose="02020603050405020304" pitchFamily="18" charset="0"/>
                <a:cs typeface="Times New Roman" panose="02020603050405020304" pitchFamily="18" charset="0"/>
              </a:rPr>
              <a:t> data structures.</a:t>
            </a:r>
          </a:p>
          <a:p>
            <a:pPr lvl="1"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a:t>
            </a:r>
            <a:r>
              <a:rPr lang="en-US" sz="3200" b="1" dirty="0">
                <a:solidFill>
                  <a:srgbClr val="C00000"/>
                </a:solidFill>
                <a:latin typeface="Times New Roman" panose="02020603050405020304" pitchFamily="18" charset="0"/>
                <a:cs typeface="Times New Roman" panose="02020603050405020304" pitchFamily="18" charset="0"/>
              </a:rPr>
              <a:t>Cache, buffers, and microcode ROM </a:t>
            </a:r>
            <a:r>
              <a:rPr lang="en-US" sz="3200" dirty="0">
                <a:latin typeface="Times New Roman" panose="02020603050405020304" pitchFamily="18" charset="0"/>
                <a:cs typeface="Times New Roman" panose="02020603050405020304" pitchFamily="18" charset="0"/>
              </a:rPr>
              <a:t>are all </a:t>
            </a:r>
            <a:r>
              <a:rPr lang="en-US" sz="3200" b="1" dirty="0">
                <a:latin typeface="Times New Roman" panose="02020603050405020304" pitchFamily="18" charset="0"/>
                <a:cs typeface="Times New Roman" panose="02020603050405020304" pitchFamily="18" charset="0"/>
              </a:rPr>
              <a:t>parity</a:t>
            </a:r>
            <a:r>
              <a:rPr lang="en-US" sz="3200" dirty="0">
                <a:latin typeface="Times New Roman" panose="02020603050405020304" pitchFamily="18" charset="0"/>
                <a:cs typeface="Times New Roman" panose="02020603050405020304" pitchFamily="18" charset="0"/>
              </a:rPr>
              <a:t> checked. </a:t>
            </a:r>
          </a:p>
          <a:p>
            <a:pPr lvl="1"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Additionally, the </a:t>
            </a:r>
            <a:r>
              <a:rPr lang="en-US" sz="3200" b="1" dirty="0">
                <a:latin typeface="Times New Roman" panose="02020603050405020304" pitchFamily="18" charset="0"/>
                <a:cs typeface="Times New Roman" panose="02020603050405020304" pitchFamily="18" charset="0"/>
              </a:rPr>
              <a:t>Pentium</a:t>
            </a:r>
            <a:r>
              <a:rPr lang="en-US" sz="3200" dirty="0">
                <a:latin typeface="Times New Roman" panose="02020603050405020304" pitchFamily="18" charset="0"/>
                <a:cs typeface="Times New Roman" panose="02020603050405020304" pitchFamily="18" charset="0"/>
              </a:rPr>
              <a:t> supports Functional Redundancy </a:t>
            </a:r>
            <a:r>
              <a:rPr lang="en-US" sz="3200" b="1" dirty="0">
                <a:latin typeface="Times New Roman" panose="02020603050405020304" pitchFamily="18" charset="0"/>
                <a:cs typeface="Times New Roman" panose="02020603050405020304" pitchFamily="18" charset="0"/>
              </a:rPr>
              <a:t>Checking</a:t>
            </a:r>
            <a:r>
              <a:rPr lang="en-US" sz="3200" dirty="0">
                <a:latin typeface="Times New Roman" panose="02020603050405020304" pitchFamily="18" charset="0"/>
                <a:cs typeface="Times New Roman" panose="02020603050405020304" pitchFamily="18" charset="0"/>
              </a:rPr>
              <a:t> </a:t>
            </a:r>
            <a:r>
              <a:rPr lang="en-US" sz="3200" dirty="0">
                <a:solidFill>
                  <a:srgbClr val="C00000"/>
                </a:solidFill>
                <a:latin typeface="Times New Roman" panose="02020603050405020304" pitchFamily="18" charset="0"/>
                <a:cs typeface="Times New Roman" panose="02020603050405020304" pitchFamily="18" charset="0"/>
              </a:rPr>
              <a:t>(FRC) </a:t>
            </a:r>
            <a:r>
              <a:rPr lang="en-US" sz="3200" dirty="0">
                <a:latin typeface="Times New Roman" panose="02020603050405020304" pitchFamily="18" charset="0"/>
                <a:cs typeface="Times New Roman" panose="02020603050405020304" pitchFamily="18" charset="0"/>
              </a:rPr>
              <a:t>[</a:t>
            </a:r>
            <a:r>
              <a:rPr lang="en-US" dirty="0">
                <a:solidFill>
                  <a:srgbClr val="C00000"/>
                </a:solidFill>
                <a:latin typeface="Times New Roman" panose="02020603050405020304" pitchFamily="18" charset="0"/>
                <a:cs typeface="Times New Roman" panose="02020603050405020304" pitchFamily="18" charset="0"/>
              </a:rPr>
              <a:t>error detection CRC-</a:t>
            </a:r>
            <a:r>
              <a:rPr lang="en-GB" sz="1800" dirty="0">
                <a:latin typeface="Times New Roman" panose="02020603050405020304" pitchFamily="18" charset="0"/>
                <a:cs typeface="Times New Roman" panose="02020603050405020304" pitchFamily="18" charset="0"/>
              </a:rPr>
              <a:t> Cyclic Redundancy Check(CRC) for Error Detection and Correction | Computer Networks]</a:t>
            </a:r>
          </a:p>
          <a:p>
            <a:pPr lvl="1" algn="just">
              <a:buFont typeface="Wingdings" panose="05000000000000000000" pitchFamily="2" charset="2"/>
              <a:buChar char="Ø"/>
            </a:pPr>
            <a:endParaRPr lang="en-US" dirty="0">
              <a:solidFill>
                <a:srgbClr val="C0000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defRP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79405079-D5B1-4675-B44B-77859B724481}" type="datetime1">
              <a:rPr lang="en-US" smtClean="0"/>
              <a:t>9/10/2023</a:t>
            </a:fld>
            <a:endParaRPr lang="en-US"/>
          </a:p>
        </p:txBody>
      </p:sp>
      <p:sp>
        <p:nvSpPr>
          <p:cNvPr id="5" name="Footer Placeholder 4"/>
          <p:cNvSpPr>
            <a:spLocks noGrp="1"/>
          </p:cNvSpPr>
          <p:nvPr>
            <p:ph type="ftr" sz="quarter" idx="11"/>
          </p:nvPr>
        </p:nvSpPr>
        <p:spPr>
          <a:xfrm>
            <a:off x="3228109" y="6356350"/>
            <a:ext cx="6179127"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40</a:t>
            </a:fld>
            <a:endParaRPr lang="en-US"/>
          </a:p>
        </p:txBody>
      </p:sp>
      <p:pic>
        <p:nvPicPr>
          <p:cNvPr id="7" name="Picture 6"/>
          <p:cNvPicPr>
            <a:picLocks noChangeAspect="1"/>
          </p:cNvPicPr>
          <p:nvPr/>
        </p:nvPicPr>
        <p:blipFill>
          <a:blip r:embed="rId2" cstate="print"/>
          <a:srcRect/>
          <a:stretch>
            <a:fillRect/>
          </a:stretch>
        </p:blipFill>
        <p:spPr bwMode="auto">
          <a:xfrm>
            <a:off x="146051" y="103972"/>
            <a:ext cx="577933" cy="522307"/>
          </a:xfrm>
          <a:prstGeom prst="rect">
            <a:avLst/>
          </a:prstGeom>
          <a:noFill/>
          <a:ln w="9525">
            <a:noFill/>
            <a:miter lim="800000"/>
            <a:headEnd/>
            <a:tailEnd/>
          </a:ln>
        </p:spPr>
      </p:pic>
      <p:cxnSp>
        <p:nvCxnSpPr>
          <p:cNvPr id="8" name="Straight Connector 7"/>
          <p:cNvCxnSpPr/>
          <p:nvPr/>
        </p:nvCxnSpPr>
        <p:spPr>
          <a:xfrm flipV="1">
            <a:off x="-10316" y="72290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24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794" y="88396"/>
            <a:ext cx="10515600" cy="679903"/>
          </a:xfrm>
        </p:spPr>
        <p:txBody>
          <a:bodyPr>
            <a:noAutofit/>
          </a:bodyPr>
          <a:lstStyle/>
          <a:p>
            <a:pPr algn="ctr"/>
            <a:r>
              <a:rPr lang="en-US" sz="6000" dirty="0">
                <a:solidFill>
                  <a:srgbClr val="FF0000"/>
                </a:solidFill>
                <a:latin typeface="Times New Roman" panose="02020603050405020304" pitchFamily="18" charset="0"/>
                <a:cs typeface="Times New Roman" panose="02020603050405020304" pitchFamily="18" charset="0"/>
              </a:rPr>
              <a:t>Pentium features</a:t>
            </a:r>
          </a:p>
        </p:txBody>
      </p:sp>
      <p:sp>
        <p:nvSpPr>
          <p:cNvPr id="3" name="Content Placeholder 2"/>
          <p:cNvSpPr>
            <a:spLocks noGrp="1"/>
          </p:cNvSpPr>
          <p:nvPr>
            <p:ph idx="1"/>
          </p:nvPr>
        </p:nvSpPr>
        <p:spPr>
          <a:xfrm>
            <a:off x="381794" y="754713"/>
            <a:ext cx="11799890" cy="5176200"/>
          </a:xfrm>
        </p:spPr>
        <p:txBody>
          <a:bodyPr>
            <a:noAutofit/>
          </a:bodyPr>
          <a:lstStyle/>
          <a:p>
            <a:pPr marL="457200" lvl="1" indent="0">
              <a:buNone/>
            </a:pPr>
            <a:r>
              <a:rPr lang="en-US" sz="4800" dirty="0">
                <a:solidFill>
                  <a:srgbClr val="2501BF"/>
                </a:solidFill>
                <a:latin typeface="Times New Roman" panose="02020603050405020304" pitchFamily="18" charset="0"/>
                <a:cs typeface="Times New Roman" panose="02020603050405020304" pitchFamily="18" charset="0"/>
              </a:rPr>
              <a:t>Bus cycle pipeline </a:t>
            </a:r>
          </a:p>
          <a:p>
            <a:pPr lvl="2">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The </a:t>
            </a:r>
            <a:r>
              <a:rPr lang="en-US" sz="3600" b="1" dirty="0">
                <a:solidFill>
                  <a:srgbClr val="C00000"/>
                </a:solidFill>
                <a:latin typeface="Times New Roman" panose="02020603050405020304" pitchFamily="18" charset="0"/>
                <a:cs typeface="Times New Roman" panose="02020603050405020304" pitchFamily="18" charset="0"/>
              </a:rPr>
              <a:t>Pentium</a:t>
            </a:r>
            <a:r>
              <a:rPr lang="en-US" sz="3600" dirty="0">
                <a:latin typeface="Times New Roman" panose="02020603050405020304" pitchFamily="18" charset="0"/>
                <a:cs typeface="Times New Roman" panose="02020603050405020304" pitchFamily="18" charset="0"/>
              </a:rPr>
              <a:t> is “</a:t>
            </a:r>
            <a:r>
              <a:rPr lang="en-US" sz="3600" b="1" dirty="0">
                <a:latin typeface="Times New Roman" panose="02020603050405020304" pitchFamily="18" charset="0"/>
                <a:cs typeface="Times New Roman" panose="02020603050405020304" pitchFamily="18" charset="0"/>
              </a:rPr>
              <a:t>superscalar</a:t>
            </a:r>
            <a:r>
              <a:rPr lang="en-US" sz="3600" dirty="0">
                <a:latin typeface="Times New Roman" panose="02020603050405020304" pitchFamily="18" charset="0"/>
                <a:cs typeface="Times New Roman" panose="02020603050405020304" pitchFamily="18" charset="0"/>
              </a:rPr>
              <a:t> pipelined architecture.” </a:t>
            </a:r>
          </a:p>
          <a:p>
            <a:pPr lvl="2">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3600" b="1" dirty="0">
                <a:latin typeface="Times New Roman" panose="02020603050405020304" pitchFamily="18" charset="0"/>
                <a:cs typeface="Times New Roman" panose="02020603050405020304" pitchFamily="18" charset="0"/>
              </a:rPr>
              <a:t>Superscalar</a:t>
            </a:r>
            <a:r>
              <a:rPr lang="en-US" sz="3600" dirty="0">
                <a:latin typeface="Times New Roman" panose="02020603050405020304" pitchFamily="18" charset="0"/>
                <a:cs typeface="Times New Roman" panose="02020603050405020304" pitchFamily="18" charset="0"/>
              </a:rPr>
              <a:t> means that the </a:t>
            </a:r>
            <a:r>
              <a:rPr lang="en-US" sz="3600" b="1" dirty="0">
                <a:solidFill>
                  <a:srgbClr val="C00000"/>
                </a:solidFill>
                <a:latin typeface="Times New Roman" panose="02020603050405020304" pitchFamily="18" charset="0"/>
                <a:cs typeface="Times New Roman" panose="02020603050405020304" pitchFamily="18" charset="0"/>
              </a:rPr>
              <a:t>CPU can execute two </a:t>
            </a:r>
            <a:r>
              <a:rPr lang="en-US" sz="3600" dirty="0">
                <a:latin typeface="Times New Roman" panose="02020603050405020304" pitchFamily="18" charset="0"/>
                <a:cs typeface="Times New Roman" panose="02020603050405020304" pitchFamily="18" charset="0"/>
              </a:rPr>
              <a:t>(or more) instructions per </a:t>
            </a:r>
            <a:r>
              <a:rPr lang="en-US" sz="3600" b="1" dirty="0">
                <a:latin typeface="Times New Roman" panose="02020603050405020304" pitchFamily="18" charset="0"/>
                <a:cs typeface="Times New Roman" panose="02020603050405020304" pitchFamily="18" charset="0"/>
              </a:rPr>
              <a:t>cycle</a:t>
            </a:r>
            <a:r>
              <a:rPr lang="en-US" sz="3600" dirty="0">
                <a:latin typeface="Times New Roman" panose="02020603050405020304" pitchFamily="18" charset="0"/>
                <a:cs typeface="Times New Roman" panose="02020603050405020304" pitchFamily="18" charset="0"/>
              </a:rPr>
              <a:t>. </a:t>
            </a:r>
          </a:p>
          <a:p>
            <a:pPr lvl="2">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To be more precise: The </a:t>
            </a:r>
            <a:r>
              <a:rPr lang="en-US" sz="3600" b="1" dirty="0">
                <a:latin typeface="Times New Roman" panose="02020603050405020304" pitchFamily="18" charset="0"/>
                <a:cs typeface="Times New Roman" panose="02020603050405020304" pitchFamily="18" charset="0"/>
              </a:rPr>
              <a:t>Pentium</a:t>
            </a:r>
            <a:r>
              <a:rPr lang="en-US" sz="3600" dirty="0">
                <a:latin typeface="Times New Roman" panose="02020603050405020304" pitchFamily="18" charset="0"/>
                <a:cs typeface="Times New Roman" panose="02020603050405020304" pitchFamily="18" charset="0"/>
              </a:rPr>
              <a:t> can generate the results of </a:t>
            </a:r>
            <a:r>
              <a:rPr lang="en-US" sz="3600" b="1" dirty="0">
                <a:latin typeface="Times New Roman" panose="02020603050405020304" pitchFamily="18" charset="0"/>
                <a:cs typeface="Times New Roman" panose="02020603050405020304" pitchFamily="18" charset="0"/>
              </a:rPr>
              <a:t>two instructions </a:t>
            </a:r>
            <a:r>
              <a:rPr lang="en-US" sz="3600" dirty="0">
                <a:latin typeface="Times New Roman" panose="02020603050405020304" pitchFamily="18" charset="0"/>
                <a:cs typeface="Times New Roman" panose="02020603050405020304" pitchFamily="18" charset="0"/>
              </a:rPr>
              <a:t>in a </a:t>
            </a:r>
            <a:r>
              <a:rPr lang="en-US" sz="3600" b="1" dirty="0">
                <a:solidFill>
                  <a:srgbClr val="C00000"/>
                </a:solidFill>
                <a:latin typeface="Times New Roman" panose="02020603050405020304" pitchFamily="18" charset="0"/>
                <a:cs typeface="Times New Roman" panose="02020603050405020304" pitchFamily="18" charset="0"/>
              </a:rPr>
              <a:t>single clock</a:t>
            </a:r>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cycle.</a:t>
            </a:r>
          </a:p>
          <a:p>
            <a:pPr lvl="2">
              <a:buFont typeface="Wingdings" panose="05000000000000000000" pitchFamily="2" charset="2"/>
              <a:buChar char="Ø"/>
            </a:pPr>
            <a:endParaRPr lang="en-US" sz="3600" b="1"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The 80486 and </a:t>
            </a:r>
            <a:r>
              <a:rPr lang="en-US" sz="3600" b="1" dirty="0">
                <a:latin typeface="Times New Roman" panose="02020603050405020304" pitchFamily="18" charset="0"/>
                <a:cs typeface="Times New Roman" panose="02020603050405020304" pitchFamily="18" charset="0"/>
              </a:rPr>
              <a:t>Pentium</a:t>
            </a:r>
            <a:r>
              <a:rPr lang="en-US" sz="3600" dirty="0">
                <a:latin typeface="Times New Roman" panose="02020603050405020304" pitchFamily="18" charset="0"/>
                <a:cs typeface="Times New Roman" panose="02020603050405020304" pitchFamily="18" charset="0"/>
              </a:rPr>
              <a:t> have </a:t>
            </a:r>
            <a:r>
              <a:rPr lang="en-US" sz="3600" b="1" dirty="0">
                <a:solidFill>
                  <a:srgbClr val="C00000"/>
                </a:solidFill>
                <a:latin typeface="Times New Roman" panose="02020603050405020304" pitchFamily="18" charset="0"/>
                <a:cs typeface="Times New Roman" panose="02020603050405020304" pitchFamily="18" charset="0"/>
              </a:rPr>
              <a:t>five-stage pipelines.</a:t>
            </a:r>
          </a:p>
          <a:p>
            <a:endParaRPr lang="en-US" sz="3600" dirty="0">
              <a:latin typeface="Times New Roman" panose="02020603050405020304" pitchFamily="18" charset="0"/>
              <a:cs typeface="Times New Roman" panose="02020603050405020304" pitchFamily="18" charset="0"/>
            </a:endParaRPr>
          </a:p>
          <a:p>
            <a:pPr>
              <a:defRPr/>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8F536B33-C924-4D6F-A1BF-797A11EA77DB}"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41</a:t>
            </a:fld>
            <a:endParaRPr lang="en-US"/>
          </a:p>
        </p:txBody>
      </p:sp>
      <p:pic>
        <p:nvPicPr>
          <p:cNvPr id="7" name="Picture 6"/>
          <p:cNvPicPr>
            <a:picLocks noChangeAspect="1"/>
          </p:cNvPicPr>
          <p:nvPr/>
        </p:nvPicPr>
        <p:blipFill>
          <a:blip r:embed="rId2" cstate="print"/>
          <a:srcRect/>
          <a:stretch>
            <a:fillRect/>
          </a:stretch>
        </p:blipFill>
        <p:spPr bwMode="auto">
          <a:xfrm>
            <a:off x="92828" y="103972"/>
            <a:ext cx="577933" cy="650741"/>
          </a:xfrm>
          <a:prstGeom prst="rect">
            <a:avLst/>
          </a:prstGeom>
          <a:noFill/>
          <a:ln w="9525">
            <a:noFill/>
            <a:miter lim="800000"/>
            <a:headEnd/>
            <a:tailEnd/>
          </a:ln>
        </p:spPr>
      </p:pic>
      <p:cxnSp>
        <p:nvCxnSpPr>
          <p:cNvPr id="8" name="Straight Connector 7"/>
          <p:cNvCxnSpPr/>
          <p:nvPr/>
        </p:nvCxnSpPr>
        <p:spPr>
          <a:xfrm flipV="1">
            <a:off x="0" y="781885"/>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358370"/>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7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p:txBody>
          <a:bodyPr/>
          <a:lstStyle/>
          <a:p>
            <a:pPr>
              <a:defRPr/>
            </a:pPr>
            <a:fld id="{5543C0AC-08F4-4F0F-AC93-7EDF6E58B531}"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42</a:t>
            </a:fld>
            <a:endParaRPr lang="en-US"/>
          </a:p>
        </p:txBody>
      </p:sp>
      <p:sp>
        <p:nvSpPr>
          <p:cNvPr id="7" name="Rounded Rectangle 6"/>
          <p:cNvSpPr/>
          <p:nvPr/>
        </p:nvSpPr>
        <p:spPr>
          <a:xfrm>
            <a:off x="891337" y="2101754"/>
            <a:ext cx="11165680" cy="161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FF00"/>
                </a:solidFill>
                <a:latin typeface="Times New Roman" panose="02020603050405020304" pitchFamily="18" charset="0"/>
                <a:cs typeface="Times New Roman" panose="02020603050405020304" pitchFamily="18" charset="0"/>
              </a:rPr>
              <a:t>Pentium Super Scalar Architecture - Details</a:t>
            </a:r>
          </a:p>
        </p:txBody>
      </p:sp>
      <p:pic>
        <p:nvPicPr>
          <p:cNvPr id="8" name="Picture 7"/>
          <p:cNvPicPr>
            <a:picLocks noChangeAspect="1"/>
          </p:cNvPicPr>
          <p:nvPr/>
        </p:nvPicPr>
        <p:blipFill>
          <a:blip r:embed="rId2" cstate="print"/>
          <a:srcRect/>
          <a:stretch>
            <a:fillRect/>
          </a:stretch>
        </p:blipFill>
        <p:spPr bwMode="auto">
          <a:xfrm>
            <a:off x="92828" y="103972"/>
            <a:ext cx="577933" cy="650741"/>
          </a:xfrm>
          <a:prstGeom prst="rect">
            <a:avLst/>
          </a:prstGeom>
          <a:noFill/>
          <a:ln w="9525">
            <a:noFill/>
            <a:miter lim="800000"/>
            <a:headEnd/>
            <a:tailEnd/>
          </a:ln>
        </p:spPr>
      </p:pic>
      <p:cxnSp>
        <p:nvCxnSpPr>
          <p:cNvPr id="9" name="Straight Connector 8"/>
          <p:cNvCxnSpPr/>
          <p:nvPr/>
        </p:nvCxnSpPr>
        <p:spPr>
          <a:xfrm flipV="1">
            <a:off x="0" y="781885"/>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358370"/>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17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70977"/>
            <a:ext cx="10515600" cy="660111"/>
          </a:xfrm>
        </p:spPr>
        <p:txBody>
          <a:bodyPr>
            <a:noAutofit/>
          </a:bodyPr>
          <a:lstStyle/>
          <a:p>
            <a:r>
              <a:rPr lang="en-US" sz="6000" dirty="0">
                <a:solidFill>
                  <a:srgbClr val="C00000"/>
                </a:solidFill>
                <a:latin typeface="Times New Roman" panose="02020603050405020304" pitchFamily="18" charset="0"/>
                <a:cs typeface="Times New Roman" panose="02020603050405020304" pitchFamily="18" charset="0"/>
              </a:rPr>
              <a:t>Pentium Architecture</a:t>
            </a:r>
          </a:p>
        </p:txBody>
      </p:sp>
      <p:sp>
        <p:nvSpPr>
          <p:cNvPr id="3" name="Content Placeholder 2"/>
          <p:cNvSpPr>
            <a:spLocks noGrp="1"/>
          </p:cNvSpPr>
          <p:nvPr>
            <p:ph idx="1"/>
          </p:nvPr>
        </p:nvSpPr>
        <p:spPr>
          <a:xfrm>
            <a:off x="301210" y="820662"/>
            <a:ext cx="10071265" cy="4791508"/>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                Components of Pentium Architecture </a:t>
            </a: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0688C8AB-5FCA-4183-A06F-3111D3D4A8DF}"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43</a:t>
            </a:fld>
            <a:endParaRPr lang="en-US"/>
          </a:p>
        </p:txBody>
      </p:sp>
      <p:pic>
        <p:nvPicPr>
          <p:cNvPr id="7" name="Picture 6"/>
          <p:cNvPicPr>
            <a:picLocks noChangeAspect="1"/>
          </p:cNvPicPr>
          <p:nvPr/>
        </p:nvPicPr>
        <p:blipFill>
          <a:blip r:embed="rId2" cstate="print"/>
          <a:srcRect/>
          <a:stretch>
            <a:fillRect/>
          </a:stretch>
        </p:blipFill>
        <p:spPr bwMode="auto">
          <a:xfrm>
            <a:off x="16914" y="63119"/>
            <a:ext cx="830577" cy="750634"/>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a:stretch>
            <a:fillRect/>
          </a:stretch>
        </p:blipFill>
        <p:spPr bwMode="auto">
          <a:xfrm>
            <a:off x="1003678" y="1334744"/>
            <a:ext cx="6420704" cy="4507524"/>
          </a:xfrm>
          <a:prstGeom prst="rect">
            <a:avLst/>
          </a:prstGeom>
          <a:noFill/>
          <a:ln w="9525">
            <a:noFill/>
            <a:miter lim="800000"/>
            <a:headEnd/>
            <a:tailEnd/>
          </a:ln>
          <a:effectLst/>
        </p:spPr>
      </p:pic>
      <p:pic>
        <p:nvPicPr>
          <p:cNvPr id="10" name="Picture 9"/>
          <p:cNvPicPr>
            <a:picLocks noChangeAspect="1"/>
          </p:cNvPicPr>
          <p:nvPr/>
        </p:nvPicPr>
        <p:blipFill>
          <a:blip r:embed="rId4"/>
          <a:stretch>
            <a:fillRect/>
          </a:stretch>
        </p:blipFill>
        <p:spPr>
          <a:xfrm>
            <a:off x="7519916" y="1131159"/>
            <a:ext cx="4726675" cy="4711109"/>
          </a:xfrm>
          <a:prstGeom prst="rect">
            <a:avLst/>
          </a:prstGeom>
        </p:spPr>
      </p:pic>
      <p:cxnSp>
        <p:nvCxnSpPr>
          <p:cNvPr id="11" name="Straight Connector 10"/>
          <p:cNvCxnSpPr/>
          <p:nvPr/>
        </p:nvCxnSpPr>
        <p:spPr>
          <a:xfrm flipV="1">
            <a:off x="-10316" y="88347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8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9157" y="180671"/>
            <a:ext cx="3043451" cy="1143000"/>
          </a:xfrm>
        </p:spPr>
        <p:txBody>
          <a:bodyPr>
            <a:noAutofit/>
          </a:bodyPr>
          <a:lstStyle/>
          <a:p>
            <a:pPr algn="r">
              <a:defRPr/>
            </a:pPr>
            <a:r>
              <a:rPr lang="en-IN" sz="3200" dirty="0">
                <a:solidFill>
                  <a:srgbClr val="FF0000"/>
                </a:solidFill>
                <a:latin typeface="Times New Roman" panose="02020603050405020304" pitchFamily="18" charset="0"/>
              </a:rPr>
              <a:t>     </a:t>
            </a:r>
          </a:p>
        </p:txBody>
      </p:sp>
      <p:sp>
        <p:nvSpPr>
          <p:cNvPr id="21" name="Date Placeholder 3"/>
          <p:cNvSpPr>
            <a:spLocks noGrp="1"/>
          </p:cNvSpPr>
          <p:nvPr>
            <p:ph type="dt" sz="half" idx="10"/>
          </p:nvPr>
        </p:nvSpPr>
        <p:spPr>
          <a:xfrm>
            <a:off x="762000" y="6459538"/>
            <a:ext cx="2743200" cy="365125"/>
          </a:xfrm>
        </p:spPr>
        <p:txBody>
          <a:bodyPr/>
          <a:lstStyle/>
          <a:p>
            <a:pPr>
              <a:defRPr/>
            </a:pPr>
            <a:fld id="{8AA6B31B-73E5-45D7-AED9-3FB883E4F447}" type="datetime1">
              <a:rPr lang="en-US" sz="1050" b="1" smtClean="0">
                <a:solidFill>
                  <a:schemeClr val="tx1"/>
                </a:solidFill>
                <a:latin typeface="Times New Roman" panose="02020603050405020304" pitchFamily="18" charset="0"/>
                <a:cs typeface="Times New Roman" panose="02020603050405020304" pitchFamily="18" charset="0"/>
              </a:rPr>
              <a:t>9/10/2023</a:t>
            </a:fld>
            <a:endParaRPr lang="en-US" sz="1050" b="1" dirty="0">
              <a:solidFill>
                <a:schemeClr val="tx1"/>
              </a:solidFill>
              <a:latin typeface="Times New Roman" panose="02020603050405020304" pitchFamily="18" charset="0"/>
              <a:cs typeface="Times New Roman" panose="02020603050405020304" pitchFamily="18" charset="0"/>
            </a:endParaRPr>
          </a:p>
        </p:txBody>
      </p:sp>
      <p:sp>
        <p:nvSpPr>
          <p:cNvPr id="24" name="Slide Number Placeholder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C41D524-40B4-493B-BDB8-B9730B705671}" type="slidenum">
              <a:rPr lang="en-US" sz="1200" smtClean="0">
                <a:solidFill>
                  <a:schemeClr val="tx1"/>
                </a:solidFill>
                <a:latin typeface="Times New Roman" pitchFamily="18" charset="0"/>
                <a:cs typeface="Times New Roman" pitchFamily="18" charset="0"/>
              </a:rPr>
              <a:pPr fontAlgn="base">
                <a:spcBef>
                  <a:spcPct val="0"/>
                </a:spcBef>
                <a:spcAft>
                  <a:spcPct val="0"/>
                </a:spcAft>
              </a:pPr>
              <a:t>44</a:t>
            </a:fld>
            <a:endParaRPr lang="en-US" sz="1200" dirty="0">
              <a:solidFill>
                <a:schemeClr val="tx1"/>
              </a:solidFill>
              <a:latin typeface="Times New Roman" pitchFamily="18" charset="0"/>
              <a:cs typeface="Times New Roman" pitchFamily="18" charset="0"/>
            </a:endParaRPr>
          </a:p>
        </p:txBody>
      </p:sp>
      <p:pic>
        <p:nvPicPr>
          <p:cNvPr id="23" name="Picture 6"/>
          <p:cNvPicPr>
            <a:picLocks noChangeAspect="1"/>
          </p:cNvPicPr>
          <p:nvPr/>
        </p:nvPicPr>
        <p:blipFill>
          <a:blip r:embed="rId3" cstate="print"/>
          <a:srcRect/>
          <a:stretch>
            <a:fillRect/>
          </a:stretch>
        </p:blipFill>
        <p:spPr bwMode="auto">
          <a:xfrm>
            <a:off x="0" y="32772"/>
            <a:ext cx="871537" cy="807583"/>
          </a:xfrm>
          <a:prstGeom prst="rect">
            <a:avLst/>
          </a:prstGeom>
          <a:noFill/>
          <a:ln w="9525">
            <a:noFill/>
            <a:miter lim="800000"/>
            <a:headEnd/>
            <a:tailEnd/>
          </a:ln>
        </p:spPr>
      </p:pic>
      <p:sp>
        <p:nvSpPr>
          <p:cNvPr id="4" name="Content Placeholder 3"/>
          <p:cNvSpPr>
            <a:spLocks noGrp="1"/>
          </p:cNvSpPr>
          <p:nvPr>
            <p:ph idx="1"/>
          </p:nvPr>
        </p:nvSpPr>
        <p:spPr/>
        <p:txBody>
          <a:bodyPr/>
          <a:lstStyle/>
          <a:p>
            <a:pPr marL="0" indent="0">
              <a:buNone/>
            </a:pPr>
            <a:r>
              <a:rPr lang="en-US" dirty="0"/>
              <a:t>       </a:t>
            </a:r>
          </a:p>
        </p:txBody>
      </p:sp>
      <p:sp>
        <p:nvSpPr>
          <p:cNvPr id="5" name="TextBox 4"/>
          <p:cNvSpPr txBox="1"/>
          <p:nvPr/>
        </p:nvSpPr>
        <p:spPr>
          <a:xfrm>
            <a:off x="146051" y="1101631"/>
            <a:ext cx="1787680" cy="1754326"/>
          </a:xfrm>
          <a:prstGeom prst="rect">
            <a:avLst/>
          </a:prstGeom>
          <a:noFill/>
        </p:spPr>
        <p:txBody>
          <a:bodyPr wrap="square" rtlCol="0">
            <a:spAutoFit/>
          </a:bodyPr>
          <a:lstStyle/>
          <a:p>
            <a:r>
              <a:rPr lang="en-US" sz="3200" b="1" dirty="0">
                <a:solidFill>
                  <a:srgbClr val="002060"/>
                </a:solidFill>
                <a:latin typeface="Times New Roman" panose="02020603050405020304" pitchFamily="18" charset="0"/>
                <a:cs typeface="Times New Roman" panose="02020603050405020304" pitchFamily="18" charset="0"/>
              </a:rPr>
              <a:t>Pentium </a:t>
            </a:r>
            <a:r>
              <a:rPr lang="en-US" sz="2000" b="1" dirty="0">
                <a:solidFill>
                  <a:srgbClr val="002060"/>
                </a:solidFill>
                <a:latin typeface="Times New Roman" panose="02020603050405020304" pitchFamily="18" charset="0"/>
                <a:cs typeface="Times New Roman" panose="02020603050405020304" pitchFamily="18" charset="0"/>
              </a:rPr>
              <a:t>Architecture </a:t>
            </a:r>
            <a:r>
              <a:rPr lang="en-US" sz="2800" b="1" dirty="0">
                <a:solidFill>
                  <a:srgbClr val="FF0000"/>
                </a:solidFill>
                <a:latin typeface="Times New Roman" panose="02020603050405020304" pitchFamily="18" charset="0"/>
                <a:cs typeface="Times New Roman" panose="02020603050405020304" pitchFamily="18" charset="0"/>
              </a:rPr>
              <a:t>Detailed view</a:t>
            </a:r>
          </a:p>
        </p:txBody>
      </p:sp>
      <p:pic>
        <p:nvPicPr>
          <p:cNvPr id="10" name="Picture 9"/>
          <p:cNvPicPr>
            <a:picLocks noChangeAspect="1"/>
          </p:cNvPicPr>
          <p:nvPr/>
        </p:nvPicPr>
        <p:blipFill>
          <a:blip r:embed="rId4"/>
          <a:stretch>
            <a:fillRect/>
          </a:stretch>
        </p:blipFill>
        <p:spPr>
          <a:xfrm>
            <a:off x="1933732" y="287338"/>
            <a:ext cx="9898876" cy="5976937"/>
          </a:xfrm>
          <a:prstGeom prst="rect">
            <a:avLst/>
          </a:prstGeom>
        </p:spPr>
      </p:pic>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98787" y="3176"/>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a:xfrm>
            <a:off x="2660073" y="6356350"/>
            <a:ext cx="6705600" cy="365125"/>
          </a:xfrm>
        </p:spPr>
        <p:txBody>
          <a:bodyPr/>
          <a:lstStyle/>
          <a:p>
            <a:pPr>
              <a:defRPr/>
            </a:pPr>
            <a:r>
              <a:rPr lang="en-GB"/>
              <a:t>Unit 1            Microprocessor and Microcontroller_CET2004B         2023-24     S3  </a:t>
            </a:r>
            <a:endParaRPr lang="en-US" dirty="0"/>
          </a:p>
        </p:txBody>
      </p:sp>
    </p:spTree>
    <p:extLst>
      <p:ext uri="{BB962C8B-B14F-4D97-AF65-F5344CB8AC3E}">
        <p14:creationId xmlns:p14="http://schemas.microsoft.com/office/powerpoint/2010/main" val="2153199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261" y="167145"/>
            <a:ext cx="11579870" cy="660111"/>
          </a:xfrm>
        </p:spPr>
        <p:txBody>
          <a:bodyPr>
            <a:noAutofit/>
          </a:bodyPr>
          <a:lstStyle/>
          <a:p>
            <a:pPr algn="ctr"/>
            <a:r>
              <a:rPr lang="en-US" sz="4000" dirty="0">
                <a:solidFill>
                  <a:srgbClr val="2501BF"/>
                </a:solidFill>
                <a:latin typeface="Times New Roman" panose="02020603050405020304" pitchFamily="18" charset="0"/>
                <a:cs typeface="Times New Roman" panose="02020603050405020304" pitchFamily="18" charset="0"/>
              </a:rPr>
              <a:t>On Chip Caches</a:t>
            </a:r>
          </a:p>
        </p:txBody>
      </p:sp>
      <p:sp>
        <p:nvSpPr>
          <p:cNvPr id="3" name="Content Placeholder 2"/>
          <p:cNvSpPr>
            <a:spLocks noGrp="1"/>
          </p:cNvSpPr>
          <p:nvPr>
            <p:ph idx="1"/>
          </p:nvPr>
        </p:nvSpPr>
        <p:spPr>
          <a:xfrm>
            <a:off x="708581" y="822493"/>
            <a:ext cx="6364111" cy="5441782"/>
          </a:xfrm>
        </p:spPr>
        <p:txBody>
          <a:bodyPr>
            <a:noAutofit/>
          </a:bodyPr>
          <a:lstStyle/>
          <a:p>
            <a:pPr algn="just"/>
            <a:r>
              <a:rPr lang="en-US" sz="2000" dirty="0">
                <a:latin typeface="Times New Roman" panose="02020603050405020304" pitchFamily="18" charset="0"/>
                <a:cs typeface="Times New Roman" panose="02020603050405020304" pitchFamily="18" charset="0"/>
              </a:rPr>
              <a:t>On Chip </a:t>
            </a:r>
            <a:r>
              <a:rPr lang="en-US" sz="2000" dirty="0">
                <a:solidFill>
                  <a:srgbClr val="FF0000"/>
                </a:solidFill>
                <a:latin typeface="Times New Roman" panose="02020603050405020304" pitchFamily="18" charset="0"/>
                <a:cs typeface="Times New Roman" panose="02020603050405020304" pitchFamily="18" charset="0"/>
              </a:rPr>
              <a:t>two integrated cache </a:t>
            </a:r>
            <a:r>
              <a:rPr lang="en-US" sz="2000" dirty="0">
                <a:latin typeface="Times New Roman" panose="02020603050405020304" pitchFamily="18" charset="0"/>
                <a:cs typeface="Times New Roman" panose="02020603050405020304" pitchFamily="18" charset="0"/>
              </a:rPr>
              <a:t>– </a:t>
            </a:r>
            <a:r>
              <a:rPr lang="en-US" sz="2000" b="1" dirty="0">
                <a:solidFill>
                  <a:srgbClr val="C00000"/>
                </a:solidFill>
                <a:latin typeface="Times New Roman" panose="02020603050405020304" pitchFamily="18" charset="0"/>
                <a:cs typeface="Times New Roman" panose="02020603050405020304" pitchFamily="18" charset="0"/>
              </a:rPr>
              <a:t>8Kbyte Data </a:t>
            </a:r>
            <a:r>
              <a:rPr lang="en-US" sz="2000" dirty="0">
                <a:latin typeface="Times New Roman" panose="02020603050405020304" pitchFamily="18" charset="0"/>
                <a:cs typeface="Times New Roman" panose="02020603050405020304" pitchFamily="18" charset="0"/>
              </a:rPr>
              <a:t>and </a:t>
            </a:r>
            <a:r>
              <a:rPr lang="en-US" sz="2000" b="1" dirty="0">
                <a:solidFill>
                  <a:srgbClr val="002060"/>
                </a:solidFill>
                <a:latin typeface="Times New Roman" panose="02020603050405020304" pitchFamily="18" charset="0"/>
                <a:cs typeface="Times New Roman" panose="02020603050405020304" pitchFamily="18" charset="0"/>
              </a:rPr>
              <a:t>8 Kbyte Code Cache</a:t>
            </a:r>
          </a:p>
          <a:p>
            <a:pPr algn="just"/>
            <a:r>
              <a:rPr lang="en-US" sz="2000" b="1" dirty="0">
                <a:solidFill>
                  <a:srgbClr val="C00000"/>
                </a:solidFill>
                <a:latin typeface="Times New Roman" panose="02020603050405020304" pitchFamily="18" charset="0"/>
                <a:cs typeface="Times New Roman" panose="02020603050405020304" pitchFamily="18" charset="0"/>
              </a:rPr>
              <a:t>Data Cache </a:t>
            </a:r>
            <a:r>
              <a:rPr lang="en-US" sz="2000" dirty="0">
                <a:latin typeface="Times New Roman" panose="02020603050405020304" pitchFamily="18" charset="0"/>
                <a:cs typeface="Times New Roman" panose="02020603050405020304" pitchFamily="18" charset="0"/>
              </a:rPr>
              <a:t>Supports </a:t>
            </a:r>
            <a:r>
              <a:rPr lang="en-US" sz="2000" b="1" dirty="0">
                <a:solidFill>
                  <a:srgbClr val="FF0000"/>
                </a:solidFill>
                <a:latin typeface="Times New Roman" panose="02020603050405020304" pitchFamily="18" charset="0"/>
                <a:cs typeface="Times New Roman" panose="02020603050405020304" pitchFamily="18" charset="0"/>
              </a:rPr>
              <a:t>MESI</a:t>
            </a:r>
            <a:r>
              <a:rPr lang="en-US" sz="2000" dirty="0">
                <a:latin typeface="Times New Roman" panose="02020603050405020304" pitchFamily="18" charset="0"/>
                <a:cs typeface="Times New Roman" panose="02020603050405020304" pitchFamily="18" charset="0"/>
              </a:rPr>
              <a:t> (</a:t>
            </a:r>
            <a:r>
              <a:rPr lang="en-US" sz="2000" dirty="0">
                <a:solidFill>
                  <a:srgbClr val="00B050"/>
                </a:solidFill>
                <a:latin typeface="Times New Roman" panose="02020603050405020304" pitchFamily="18" charset="0"/>
                <a:cs typeface="Times New Roman" panose="02020603050405020304" pitchFamily="18" charset="0"/>
              </a:rPr>
              <a:t>Modify/Exclusive/Shared/Invalid</a:t>
            </a:r>
            <a:r>
              <a:rPr lang="en-US" sz="2000" dirty="0">
                <a:latin typeface="Times New Roman" panose="02020603050405020304" pitchFamily="18" charset="0"/>
                <a:cs typeface="Times New Roman" panose="02020603050405020304" pitchFamily="18" charset="0"/>
              </a:rPr>
              <a:t>) write back cache consistency Protocol.</a:t>
            </a:r>
          </a:p>
          <a:p>
            <a:pPr algn="just"/>
            <a:r>
              <a:rPr lang="en-US" sz="2000" dirty="0">
                <a:latin typeface="Times New Roman" panose="02020603050405020304" pitchFamily="18" charset="0"/>
                <a:cs typeface="Times New Roman" panose="02020603050405020304" pitchFamily="18" charset="0"/>
              </a:rPr>
              <a:t>Data cache is configurable as </a:t>
            </a:r>
            <a:r>
              <a:rPr lang="en-US" sz="2000" b="1" dirty="0">
                <a:solidFill>
                  <a:srgbClr val="C00000"/>
                </a:solidFill>
                <a:latin typeface="Times New Roman" panose="02020603050405020304" pitchFamily="18" charset="0"/>
                <a:cs typeface="Times New Roman" panose="02020603050405020304" pitchFamily="18" charset="0"/>
              </a:rPr>
              <a:t>Write Through </a:t>
            </a:r>
            <a:r>
              <a:rPr lang="en-US" sz="2000" dirty="0">
                <a:latin typeface="Times New Roman" panose="02020603050405020304" pitchFamily="18" charset="0"/>
                <a:cs typeface="Times New Roman" panose="02020603050405020304" pitchFamily="18" charset="0"/>
              </a:rPr>
              <a:t>or </a:t>
            </a:r>
            <a:r>
              <a:rPr lang="en-US" sz="2000" b="1" dirty="0">
                <a:solidFill>
                  <a:srgbClr val="FF0000"/>
                </a:solidFill>
                <a:latin typeface="Times New Roman" panose="02020603050405020304" pitchFamily="18" charset="0"/>
                <a:cs typeface="Times New Roman" panose="02020603050405020304" pitchFamily="18" charset="0"/>
              </a:rPr>
              <a:t>Write Back </a:t>
            </a:r>
            <a:r>
              <a:rPr lang="en-US" sz="2000" dirty="0">
                <a:latin typeface="Times New Roman" panose="02020603050405020304" pitchFamily="18" charset="0"/>
                <a:cs typeface="Times New Roman" panose="02020603050405020304" pitchFamily="18" charset="0"/>
              </a:rPr>
              <a:t>on a line-by-line basis.</a:t>
            </a:r>
          </a:p>
          <a:p>
            <a:pPr algn="just"/>
            <a:r>
              <a:rPr lang="en-US" sz="2000" b="1" dirty="0">
                <a:solidFill>
                  <a:srgbClr val="002060"/>
                </a:solidFill>
                <a:latin typeface="Times New Roman" panose="02020603050405020304" pitchFamily="18" charset="0"/>
                <a:cs typeface="Times New Roman" panose="02020603050405020304" pitchFamily="18" charset="0"/>
              </a:rPr>
              <a:t>Code cache</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t>
            </a:r>
            <a:r>
              <a:rPr lang="en-US" sz="2000" b="1" dirty="0">
                <a:solidFill>
                  <a:srgbClr val="FF0000"/>
                </a:solidFill>
                <a:latin typeface="Times New Roman" panose="02020603050405020304" pitchFamily="18" charset="0"/>
                <a:cs typeface="Times New Roman" panose="02020603050405020304" pitchFamily="18" charset="0"/>
              </a:rPr>
              <a:t>write protected</a:t>
            </a:r>
            <a:r>
              <a:rPr lang="en-US" sz="2000" dirty="0">
                <a:latin typeface="Times New Roman" panose="02020603050405020304" pitchFamily="18" charset="0"/>
                <a:cs typeface="Times New Roman" panose="02020603050405020304" pitchFamily="18" charset="0"/>
              </a:rPr>
              <a:t>, supports </a:t>
            </a:r>
            <a:r>
              <a:rPr lang="en-US" sz="2000" dirty="0">
                <a:solidFill>
                  <a:srgbClr val="002060"/>
                </a:solidFill>
                <a:latin typeface="Times New Roman" panose="02020603050405020304" pitchFamily="18" charset="0"/>
                <a:cs typeface="Times New Roman" panose="02020603050405020304" pitchFamily="18" charset="0"/>
              </a:rPr>
              <a:t>Shared</a:t>
            </a:r>
            <a:r>
              <a:rPr lang="en-US" sz="2000" dirty="0">
                <a:solidFill>
                  <a:srgbClr val="FF0000"/>
                </a:solidFill>
                <a:latin typeface="Times New Roman" panose="02020603050405020304" pitchFamily="18" charset="0"/>
                <a:cs typeface="Times New Roman" panose="02020603050405020304" pitchFamily="18" charset="0"/>
              </a:rPr>
              <a:t> and </a:t>
            </a:r>
            <a:r>
              <a:rPr lang="en-US" sz="2000" dirty="0">
                <a:solidFill>
                  <a:srgbClr val="002060"/>
                </a:solidFill>
                <a:latin typeface="Times New Roman" panose="02020603050405020304" pitchFamily="18" charset="0"/>
                <a:cs typeface="Times New Roman" panose="02020603050405020304" pitchFamily="18" charset="0"/>
              </a:rPr>
              <a:t>Invalid</a:t>
            </a:r>
            <a:r>
              <a:rPr lang="en-US" sz="2000" dirty="0">
                <a:solidFill>
                  <a:srgbClr val="FF0000"/>
                </a:solidFill>
                <a:latin typeface="Times New Roman" panose="02020603050405020304" pitchFamily="18" charset="0"/>
                <a:cs typeface="Times New Roman" panose="02020603050405020304" pitchFamily="18" charset="0"/>
              </a:rPr>
              <a:t> stages </a:t>
            </a:r>
            <a:r>
              <a:rPr lang="en-US" sz="2000" dirty="0">
                <a:latin typeface="Times New Roman" panose="02020603050405020304" pitchFamily="18" charset="0"/>
                <a:cs typeface="Times New Roman" panose="02020603050405020304" pitchFamily="18" charset="0"/>
              </a:rPr>
              <a:t>of ME</a:t>
            </a:r>
            <a:r>
              <a:rPr lang="en-US" sz="2000" b="1" dirty="0">
                <a:solidFill>
                  <a:srgbClr val="C00000"/>
                </a:solidFill>
                <a:latin typeface="Times New Roman" panose="02020603050405020304" pitchFamily="18" charset="0"/>
                <a:cs typeface="Times New Roman" panose="02020603050405020304" pitchFamily="18" charset="0"/>
              </a:rPr>
              <a:t>SI</a:t>
            </a:r>
            <a:r>
              <a:rPr lang="en-US" sz="2000" dirty="0">
                <a:latin typeface="Times New Roman" panose="02020603050405020304" pitchFamily="18" charset="0"/>
                <a:cs typeface="Times New Roman" panose="02020603050405020304" pitchFamily="18" charset="0"/>
              </a:rPr>
              <a:t> Protocol</a:t>
            </a:r>
          </a:p>
          <a:p>
            <a:pPr algn="just"/>
            <a:r>
              <a:rPr lang="en-US" sz="2000" dirty="0">
                <a:latin typeface="Times New Roman" panose="02020603050405020304" pitchFamily="18" charset="0"/>
                <a:cs typeface="Times New Roman" panose="02020603050405020304" pitchFamily="18" charset="0"/>
              </a:rPr>
              <a:t>Cache is organized as a </a:t>
            </a:r>
            <a:r>
              <a:rPr lang="en-US" sz="2000" b="1" dirty="0">
                <a:solidFill>
                  <a:srgbClr val="FF0000"/>
                </a:solidFill>
                <a:latin typeface="Times New Roman" panose="02020603050405020304" pitchFamily="18" charset="0"/>
                <a:cs typeface="Times New Roman" panose="02020603050405020304" pitchFamily="18" charset="0"/>
              </a:rPr>
              <a:t>2-way set associative </a:t>
            </a:r>
            <a:r>
              <a:rPr lang="en-US" sz="2000" dirty="0">
                <a:latin typeface="Times New Roman" panose="02020603050405020304" pitchFamily="18" charset="0"/>
                <a:cs typeface="Times New Roman" panose="02020603050405020304" pitchFamily="18" charset="0"/>
              </a:rPr>
              <a:t>cache. </a:t>
            </a:r>
          </a:p>
          <a:p>
            <a:pPr algn="just"/>
            <a:r>
              <a:rPr lang="en-US" sz="2000" b="1" dirty="0">
                <a:solidFill>
                  <a:srgbClr val="002060"/>
                </a:solidFill>
                <a:latin typeface="Times New Roman" panose="02020603050405020304" pitchFamily="18" charset="0"/>
                <a:cs typeface="Times New Roman" panose="02020603050405020304" pitchFamily="18" charset="0"/>
              </a:rPr>
              <a:t>Replacement</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 both the data and code caches is </a:t>
            </a:r>
            <a:r>
              <a:rPr lang="en-US" sz="1800" dirty="0">
                <a:latin typeface="Times New Roman" panose="02020603050405020304" pitchFamily="18" charset="0"/>
                <a:cs typeface="Times New Roman" panose="02020603050405020304" pitchFamily="18" charset="0"/>
              </a:rPr>
              <a:t>handled by the </a:t>
            </a:r>
            <a:r>
              <a:rPr lang="en-US" sz="2000" b="1" dirty="0">
                <a:solidFill>
                  <a:srgbClr val="FF0000"/>
                </a:solidFill>
                <a:latin typeface="Times New Roman" panose="02020603050405020304" pitchFamily="18" charset="0"/>
                <a:cs typeface="Times New Roman" panose="02020603050405020304" pitchFamily="18" charset="0"/>
              </a:rPr>
              <a:t>LRU </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Least Recently Used</a:t>
            </a:r>
            <a:r>
              <a:rPr lang="en-US" sz="2000" dirty="0">
                <a:latin typeface="Times New Roman" panose="02020603050405020304" pitchFamily="18" charset="0"/>
                <a:cs typeface="Times New Roman" panose="02020603050405020304" pitchFamily="18" charset="0"/>
              </a:rPr>
              <a:t>) mechanism.</a:t>
            </a:r>
          </a:p>
          <a:p>
            <a:pPr algn="just"/>
            <a:r>
              <a:rPr lang="en-US" sz="2000" dirty="0">
                <a:latin typeface="Times New Roman" panose="02020603050405020304" pitchFamily="18" charset="0"/>
                <a:cs typeface="Times New Roman" panose="02020603050405020304" pitchFamily="18" charset="0"/>
              </a:rPr>
              <a:t>The </a:t>
            </a:r>
            <a:r>
              <a:rPr lang="en-US" sz="2000" b="1" dirty="0">
                <a:solidFill>
                  <a:srgbClr val="002060"/>
                </a:solidFill>
                <a:latin typeface="Times New Roman" panose="02020603050405020304" pitchFamily="18" charset="0"/>
                <a:cs typeface="Times New Roman" panose="02020603050405020304" pitchFamily="18" charset="0"/>
              </a:rPr>
              <a:t>data cache </a:t>
            </a:r>
            <a:r>
              <a:rPr lang="en-US" sz="2000" dirty="0">
                <a:latin typeface="Times New Roman" panose="02020603050405020304" pitchFamily="18" charset="0"/>
                <a:cs typeface="Times New Roman" panose="02020603050405020304" pitchFamily="18" charset="0"/>
              </a:rPr>
              <a:t>can be </a:t>
            </a:r>
            <a:r>
              <a:rPr lang="en-US" sz="2000" b="1" dirty="0">
                <a:solidFill>
                  <a:srgbClr val="C00000"/>
                </a:solidFill>
                <a:latin typeface="Times New Roman" panose="02020603050405020304" pitchFamily="18" charset="0"/>
                <a:cs typeface="Times New Roman" panose="02020603050405020304" pitchFamily="18" charset="0"/>
              </a:rPr>
              <a:t>accessed simultaneously</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from </a:t>
            </a:r>
            <a:r>
              <a:rPr lang="en-US" sz="2000" dirty="0">
                <a:solidFill>
                  <a:srgbClr val="FF0000"/>
                </a:solidFill>
                <a:latin typeface="Times New Roman" panose="02020603050405020304" pitchFamily="18" charset="0"/>
                <a:cs typeface="Times New Roman" panose="02020603050405020304" pitchFamily="18" charset="0"/>
              </a:rPr>
              <a:t>both pipes</a:t>
            </a:r>
            <a:r>
              <a:rPr lang="en-US" sz="2000" dirty="0">
                <a:latin typeface="Times New Roman" panose="02020603050405020304" pitchFamily="18" charset="0"/>
                <a:cs typeface="Times New Roman" panose="02020603050405020304" pitchFamily="18" charset="0"/>
              </a:rPr>
              <a:t>, as long as the </a:t>
            </a:r>
            <a:r>
              <a:rPr lang="en-US" sz="2000" b="1" dirty="0">
                <a:solidFill>
                  <a:schemeClr val="accent6">
                    <a:lumMod val="50000"/>
                  </a:schemeClr>
                </a:solidFill>
                <a:latin typeface="Times New Roman" panose="02020603050405020304" pitchFamily="18" charset="0"/>
                <a:cs typeface="Times New Roman" panose="02020603050405020304" pitchFamily="18" charset="0"/>
              </a:rPr>
              <a:t>references are to different cache banks.</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81D1F0CE-B460-4E4E-85C9-77500212B4E0}" type="datetime1">
              <a:rPr lang="en-US" smtClean="0"/>
              <a:t>9/10/2023</a:t>
            </a:fld>
            <a:endParaRPr lang="en-US"/>
          </a:p>
        </p:txBody>
      </p:sp>
      <p:sp>
        <p:nvSpPr>
          <p:cNvPr id="5" name="Footer Placeholder 4"/>
          <p:cNvSpPr>
            <a:spLocks noGrp="1"/>
          </p:cNvSpPr>
          <p:nvPr>
            <p:ph type="ftr" sz="quarter" idx="11"/>
          </p:nvPr>
        </p:nvSpPr>
        <p:spPr>
          <a:xfrm>
            <a:off x="2867891" y="6356350"/>
            <a:ext cx="6483927" cy="365125"/>
          </a:xfrm>
        </p:spPr>
        <p:txBody>
          <a:bodyPr/>
          <a:lstStyle/>
          <a:p>
            <a:pPr>
              <a:defRPr/>
            </a:pPr>
            <a:r>
              <a:rPr lang="en-GB"/>
              <a:t>Unit 1            Microprocessor and Microcontroller_CET2004B         2023-24     S3  </a:t>
            </a:r>
            <a:endParaRPr lang="en-US" dirty="0"/>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45</a:t>
            </a:fld>
            <a:endParaRPr lang="en-US"/>
          </a:p>
        </p:txBody>
      </p:sp>
      <p:pic>
        <p:nvPicPr>
          <p:cNvPr id="7" name="Picture 6"/>
          <p:cNvPicPr>
            <a:picLocks noChangeAspect="1"/>
          </p:cNvPicPr>
          <p:nvPr/>
        </p:nvPicPr>
        <p:blipFill>
          <a:blip r:embed="rId2" cstate="print"/>
          <a:srcRect/>
          <a:stretch>
            <a:fillRect/>
          </a:stretch>
        </p:blipFill>
        <p:spPr bwMode="auto">
          <a:xfrm>
            <a:off x="64294" y="92170"/>
            <a:ext cx="690178" cy="735086"/>
          </a:xfrm>
          <a:prstGeom prst="rect">
            <a:avLst/>
          </a:prstGeom>
          <a:noFill/>
          <a:ln w="9525">
            <a:noFill/>
            <a:miter lim="800000"/>
            <a:headEnd/>
            <a:tailEnd/>
          </a:ln>
        </p:spPr>
      </p:pic>
      <p:cxnSp>
        <p:nvCxnSpPr>
          <p:cNvPr id="8" name="Straight Connector 7"/>
          <p:cNvCxnSpPr/>
          <p:nvPr/>
        </p:nvCxnSpPr>
        <p:spPr>
          <a:xfrm flipV="1">
            <a:off x="-10316" y="886859"/>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89192" y="-100012"/>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7227676" y="1067617"/>
            <a:ext cx="4954007" cy="5104583"/>
          </a:xfrm>
          <a:prstGeom prst="rect">
            <a:avLst/>
          </a:prstGeom>
        </p:spPr>
      </p:pic>
    </p:spTree>
    <p:extLst>
      <p:ext uri="{BB962C8B-B14F-4D97-AF65-F5344CB8AC3E}">
        <p14:creationId xmlns:p14="http://schemas.microsoft.com/office/powerpoint/2010/main" val="90513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2534" y="1385455"/>
            <a:ext cx="10071265" cy="4791508"/>
          </a:xfrm>
        </p:spPr>
        <p:txBody>
          <a:bodyPr>
            <a:normAutofit/>
          </a:bodyPr>
          <a:lstStyle/>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pPr>
              <a:defRPr/>
            </a:pPr>
            <a:fld id="{4072DD8C-B3B3-4B1C-9DB1-11EF773E2C7B}"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46</a:t>
            </a:fld>
            <a:endParaRPr lang="en-US"/>
          </a:p>
        </p:txBody>
      </p:sp>
      <p:pic>
        <p:nvPicPr>
          <p:cNvPr id="7" name="Picture 6"/>
          <p:cNvPicPr>
            <a:picLocks noChangeAspect="1"/>
          </p:cNvPicPr>
          <p:nvPr/>
        </p:nvPicPr>
        <p:blipFill>
          <a:blip r:embed="rId2" cstate="print"/>
          <a:srcRect/>
          <a:stretch>
            <a:fillRect/>
          </a:stretch>
        </p:blipFill>
        <p:spPr bwMode="auto">
          <a:xfrm>
            <a:off x="0" y="121533"/>
            <a:ext cx="838201" cy="762144"/>
          </a:xfrm>
          <a:prstGeom prst="rect">
            <a:avLst/>
          </a:prstGeom>
          <a:noFill/>
          <a:ln w="9525">
            <a:noFill/>
            <a:miter lim="800000"/>
            <a:headEnd/>
            <a:tailEnd/>
          </a:ln>
        </p:spPr>
      </p:pic>
      <p:sp>
        <p:nvSpPr>
          <p:cNvPr id="9" name="Rectangle 8"/>
          <p:cNvSpPr/>
          <p:nvPr/>
        </p:nvSpPr>
        <p:spPr>
          <a:xfrm>
            <a:off x="2320612" y="92923"/>
            <a:ext cx="9033187" cy="830997"/>
          </a:xfrm>
          <a:prstGeom prst="rect">
            <a:avLst/>
          </a:prstGeom>
        </p:spPr>
        <p:txBody>
          <a:bodyPr wrap="square">
            <a:spAutoFit/>
          </a:bodyPr>
          <a:lstStyle/>
          <a:p>
            <a:r>
              <a:rPr lang="en-US" sz="4800" b="1" dirty="0">
                <a:solidFill>
                  <a:srgbClr val="FF0000"/>
                </a:solidFill>
                <a:latin typeface="Times New Roman" panose="02020603050405020304" pitchFamily="18" charset="0"/>
                <a:cs typeface="Times New Roman" panose="02020603050405020304" pitchFamily="18" charset="0"/>
              </a:rPr>
              <a:t>On Chip Caches</a:t>
            </a:r>
            <a:endParaRPr lang="en-US" sz="4800" b="1" dirty="0">
              <a:latin typeface="Times New Roman" panose="02020603050405020304" pitchFamily="18" charset="0"/>
              <a:cs typeface="Times New Roman" panose="02020603050405020304" pitchFamily="18" charset="0"/>
            </a:endParaRPr>
          </a:p>
        </p:txBody>
      </p:sp>
      <p:sp>
        <p:nvSpPr>
          <p:cNvPr id="11" name="Rectangle 10"/>
          <p:cNvSpPr/>
          <p:nvPr/>
        </p:nvSpPr>
        <p:spPr>
          <a:xfrm>
            <a:off x="838199" y="883677"/>
            <a:ext cx="11187545" cy="3785652"/>
          </a:xfrm>
          <a:prstGeom prst="rect">
            <a:avLst/>
          </a:prstGeom>
        </p:spPr>
        <p:txBody>
          <a:bodyPr wrap="square">
            <a:spAutoFit/>
          </a:bodyPr>
          <a:lstStyle/>
          <a:p>
            <a:pPr marL="285750" indent="-285750" algn="just">
              <a:buFont typeface="Arial" panose="020B0604020202020204" pitchFamily="34" charset="0"/>
              <a:buChar char="•"/>
            </a:pPr>
            <a:r>
              <a:rPr lang="en-US" sz="3000" b="1" dirty="0">
                <a:solidFill>
                  <a:srgbClr val="00B050"/>
                </a:solidFill>
                <a:latin typeface="Times New Roman" panose="02020603050405020304" pitchFamily="18" charset="0"/>
                <a:cs typeface="Times New Roman" panose="02020603050405020304" pitchFamily="18" charset="0"/>
              </a:rPr>
              <a:t>Data cache </a:t>
            </a:r>
            <a:r>
              <a:rPr lang="en-US" sz="3000" b="1" dirty="0">
                <a:solidFill>
                  <a:srgbClr val="0070C0"/>
                </a:solidFill>
                <a:latin typeface="Times New Roman" panose="02020603050405020304" pitchFamily="18" charset="0"/>
                <a:cs typeface="Times New Roman" panose="02020603050405020304" pitchFamily="18" charset="0"/>
              </a:rPr>
              <a:t>supports the </a:t>
            </a:r>
            <a:r>
              <a:rPr lang="en-US" sz="3000" b="1" dirty="0">
                <a:solidFill>
                  <a:srgbClr val="C00000"/>
                </a:solidFill>
                <a:latin typeface="Times New Roman" panose="02020603050405020304" pitchFamily="18" charset="0"/>
                <a:cs typeface="Times New Roman" panose="02020603050405020304" pitchFamily="18" charset="0"/>
              </a:rPr>
              <a:t>MESI</a:t>
            </a:r>
            <a:r>
              <a:rPr lang="en-US" sz="3000" b="1" dirty="0">
                <a:solidFill>
                  <a:srgbClr val="0070C0"/>
                </a:solidFill>
                <a:latin typeface="Times New Roman" panose="02020603050405020304" pitchFamily="18" charset="0"/>
                <a:cs typeface="Times New Roman" panose="02020603050405020304" pitchFamily="18" charset="0"/>
              </a:rPr>
              <a:t> (</a:t>
            </a:r>
            <a:r>
              <a:rPr lang="en-US" sz="3000" dirty="0">
                <a:latin typeface="Times New Roman" panose="02020603050405020304" pitchFamily="18" charset="0"/>
                <a:cs typeface="Times New Roman" panose="02020603050405020304" pitchFamily="18" charset="0"/>
              </a:rPr>
              <a:t>(</a:t>
            </a:r>
            <a:r>
              <a:rPr lang="en-US" sz="3000" dirty="0">
                <a:solidFill>
                  <a:srgbClr val="00B050"/>
                </a:solidFill>
                <a:latin typeface="Times New Roman" panose="02020603050405020304" pitchFamily="18" charset="0"/>
                <a:cs typeface="Times New Roman" panose="02020603050405020304" pitchFamily="18" charset="0"/>
              </a:rPr>
              <a:t>Modify/Exclusive/Shared/Invalid</a:t>
            </a:r>
            <a:r>
              <a:rPr lang="en-US" sz="3000" dirty="0">
                <a:latin typeface="Times New Roman" panose="02020603050405020304" pitchFamily="18" charset="0"/>
                <a:cs typeface="Times New Roman" panose="02020603050405020304" pitchFamily="18" charset="0"/>
              </a:rPr>
              <a:t>)</a:t>
            </a:r>
            <a:r>
              <a:rPr lang="en-US" sz="3000" b="1" dirty="0">
                <a:solidFill>
                  <a:srgbClr val="0070C0"/>
                </a:solidFill>
                <a:latin typeface="Times New Roman" panose="02020603050405020304" pitchFamily="18" charset="0"/>
                <a:cs typeface="Times New Roman" panose="02020603050405020304" pitchFamily="18" charset="0"/>
              </a:rPr>
              <a:t> write back cache consistency protocol which requires </a:t>
            </a:r>
            <a:r>
              <a:rPr lang="en-US" sz="3000" b="1" dirty="0">
                <a:solidFill>
                  <a:srgbClr val="00B050"/>
                </a:solidFill>
                <a:latin typeface="Times New Roman" panose="02020603050405020304" pitchFamily="18" charset="0"/>
                <a:cs typeface="Times New Roman" panose="02020603050405020304" pitchFamily="18" charset="0"/>
              </a:rPr>
              <a:t>2 </a:t>
            </a:r>
            <a:r>
              <a:rPr lang="en-US" sz="3000" b="1" dirty="0">
                <a:solidFill>
                  <a:srgbClr val="002060"/>
                </a:solidFill>
                <a:latin typeface="Times New Roman" panose="02020603050405020304" pitchFamily="18" charset="0"/>
                <a:cs typeface="Times New Roman" panose="02020603050405020304" pitchFamily="18" charset="0"/>
              </a:rPr>
              <a:t>state</a:t>
            </a:r>
            <a:r>
              <a:rPr lang="en-US" sz="3000" b="1" dirty="0">
                <a:solidFill>
                  <a:srgbClr val="00B050"/>
                </a:solidFill>
                <a:latin typeface="Times New Roman" panose="02020603050405020304" pitchFamily="18" charset="0"/>
                <a:cs typeface="Times New Roman" panose="02020603050405020304" pitchFamily="18" charset="0"/>
              </a:rPr>
              <a:t> bits.</a:t>
            </a:r>
          </a:p>
          <a:p>
            <a:pPr marL="285750" indent="-285750" algn="just">
              <a:buFont typeface="Arial" panose="020B0604020202020204" pitchFamily="34" charset="0"/>
              <a:buChar char="•"/>
            </a:pPr>
            <a:endParaRPr lang="en-US" sz="3000" b="1" dirty="0">
              <a:solidFill>
                <a:srgbClr val="0070C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3000" b="1" dirty="0">
              <a:solidFill>
                <a:srgbClr val="0070C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3000" b="1" dirty="0">
              <a:solidFill>
                <a:srgbClr val="0070C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3000" b="1" dirty="0">
              <a:solidFill>
                <a:srgbClr val="0070C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3000" b="1" dirty="0">
                <a:solidFill>
                  <a:srgbClr val="0070C0"/>
                </a:solidFill>
                <a:latin typeface="Times New Roman" panose="02020603050405020304" pitchFamily="18" charset="0"/>
                <a:cs typeface="Times New Roman" panose="02020603050405020304" pitchFamily="18" charset="0"/>
              </a:rPr>
              <a:t>The </a:t>
            </a:r>
            <a:r>
              <a:rPr lang="en-US" sz="3000" b="1" dirty="0">
                <a:solidFill>
                  <a:srgbClr val="C00000"/>
                </a:solidFill>
                <a:latin typeface="Times New Roman" panose="02020603050405020304" pitchFamily="18" charset="0"/>
                <a:cs typeface="Times New Roman" panose="02020603050405020304" pitchFamily="18" charset="0"/>
              </a:rPr>
              <a:t>code cache </a:t>
            </a:r>
            <a:r>
              <a:rPr lang="en-US" sz="3000" b="1" dirty="0">
                <a:solidFill>
                  <a:srgbClr val="0070C0"/>
                </a:solidFill>
                <a:latin typeface="Times New Roman" panose="02020603050405020304" pitchFamily="18" charset="0"/>
                <a:cs typeface="Times New Roman" panose="02020603050405020304" pitchFamily="18" charset="0"/>
              </a:rPr>
              <a:t>supports the </a:t>
            </a:r>
            <a:r>
              <a:rPr lang="en-US" sz="3000" b="1" dirty="0">
                <a:solidFill>
                  <a:srgbClr val="C00000"/>
                </a:solidFill>
                <a:latin typeface="Times New Roman" panose="02020603050405020304" pitchFamily="18" charset="0"/>
                <a:cs typeface="Times New Roman" panose="02020603050405020304" pitchFamily="18" charset="0"/>
              </a:rPr>
              <a:t>S </a:t>
            </a:r>
            <a:r>
              <a:rPr lang="en-US" sz="3000" b="1" dirty="0">
                <a:latin typeface="Times New Roman" panose="02020603050405020304" pitchFamily="18" charset="0"/>
                <a:cs typeface="Times New Roman" panose="02020603050405020304" pitchFamily="18" charset="0"/>
              </a:rPr>
              <a:t>and</a:t>
            </a:r>
            <a:r>
              <a:rPr lang="en-US" sz="3000" b="1" dirty="0">
                <a:solidFill>
                  <a:srgbClr val="C00000"/>
                </a:solidFill>
                <a:latin typeface="Times New Roman" panose="02020603050405020304" pitchFamily="18" charset="0"/>
                <a:cs typeface="Times New Roman" panose="02020603050405020304" pitchFamily="18" charset="0"/>
              </a:rPr>
              <a:t> I </a:t>
            </a:r>
            <a:r>
              <a:rPr lang="en-US" sz="3000" b="1" dirty="0">
                <a:solidFill>
                  <a:srgbClr val="0070C0"/>
                </a:solidFill>
                <a:latin typeface="Times New Roman" panose="02020603050405020304" pitchFamily="18" charset="0"/>
                <a:cs typeface="Times New Roman" panose="02020603050405020304" pitchFamily="18" charset="0"/>
              </a:rPr>
              <a:t>state only and therefore requires only </a:t>
            </a:r>
            <a:r>
              <a:rPr lang="en-US" sz="3000" b="1" dirty="0">
                <a:latin typeface="Times New Roman" panose="02020603050405020304" pitchFamily="18" charset="0"/>
                <a:cs typeface="Times New Roman" panose="02020603050405020304" pitchFamily="18" charset="0"/>
              </a:rPr>
              <a:t>one state bit</a:t>
            </a:r>
            <a:r>
              <a:rPr lang="en-US" sz="3000" b="1" dirty="0">
                <a:solidFill>
                  <a:srgbClr val="FFC000"/>
                </a:solidFill>
                <a:latin typeface="Times New Roman" panose="02020603050405020304" pitchFamily="18" charset="0"/>
                <a:cs typeface="Times New Roman" panose="02020603050405020304" pitchFamily="18" charset="0"/>
              </a:rPr>
              <a:t>.</a:t>
            </a:r>
          </a:p>
        </p:txBody>
      </p:sp>
      <p:pic>
        <p:nvPicPr>
          <p:cNvPr id="13" name="Picture 12"/>
          <p:cNvPicPr>
            <a:picLocks noChangeAspect="1"/>
          </p:cNvPicPr>
          <p:nvPr/>
        </p:nvPicPr>
        <p:blipFill>
          <a:blip r:embed="rId3"/>
          <a:stretch>
            <a:fillRect/>
          </a:stretch>
        </p:blipFill>
        <p:spPr>
          <a:xfrm>
            <a:off x="1282534" y="1883682"/>
            <a:ext cx="9807251" cy="1323975"/>
          </a:xfrm>
          <a:prstGeom prst="rect">
            <a:avLst/>
          </a:prstGeom>
        </p:spPr>
      </p:pic>
      <p:pic>
        <p:nvPicPr>
          <p:cNvPr id="14" name="Picture 13"/>
          <p:cNvPicPr>
            <a:picLocks noChangeAspect="1"/>
          </p:cNvPicPr>
          <p:nvPr/>
        </p:nvPicPr>
        <p:blipFill>
          <a:blip r:embed="rId4"/>
          <a:stretch>
            <a:fillRect/>
          </a:stretch>
        </p:blipFill>
        <p:spPr>
          <a:xfrm>
            <a:off x="1523977" y="4677751"/>
            <a:ext cx="9921922" cy="1247775"/>
          </a:xfrm>
          <a:prstGeom prst="rect">
            <a:avLst/>
          </a:prstGeom>
        </p:spPr>
      </p:pic>
      <p:cxnSp>
        <p:nvCxnSpPr>
          <p:cNvPr id="12" name="Straight Connector 11"/>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6" name="Straight Connector 15"/>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a:xfrm>
            <a:off x="2826327" y="6356350"/>
            <a:ext cx="5985164" cy="365125"/>
          </a:xfrm>
        </p:spPr>
        <p:txBody>
          <a:bodyPr/>
          <a:lstStyle/>
          <a:p>
            <a:pPr>
              <a:defRPr/>
            </a:pPr>
            <a:r>
              <a:rPr lang="en-GB"/>
              <a:t>Unit 1            Microprocessor and Microcontroller_CET2004B         2023-24     S3  </a:t>
            </a:r>
            <a:endParaRPr lang="en-US" dirty="0"/>
          </a:p>
        </p:txBody>
      </p:sp>
    </p:spTree>
    <p:extLst>
      <p:ext uri="{BB962C8B-B14F-4D97-AF65-F5344CB8AC3E}">
        <p14:creationId xmlns:p14="http://schemas.microsoft.com/office/powerpoint/2010/main" val="88810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280" y="211146"/>
            <a:ext cx="10133609" cy="725470"/>
          </a:xfrm>
        </p:spPr>
        <p:txBody>
          <a:bodyPr>
            <a:noAutofit/>
          </a:bodyPr>
          <a:lstStyle/>
          <a:p>
            <a:r>
              <a:rPr lang="en-US" sz="5400" b="1" dirty="0">
                <a:solidFill>
                  <a:srgbClr val="C00000"/>
                </a:solidFill>
              </a:rPr>
              <a:t>TLB - Translation Look Aside Buffer  </a:t>
            </a:r>
            <a:endParaRPr lang="en-IN" sz="5400" b="1" dirty="0">
              <a:solidFill>
                <a:srgbClr val="C00000"/>
              </a:solidFill>
            </a:endParaRPr>
          </a:p>
        </p:txBody>
      </p:sp>
      <p:sp>
        <p:nvSpPr>
          <p:cNvPr id="3" name="Content Placeholder 2"/>
          <p:cNvSpPr>
            <a:spLocks noGrp="1"/>
          </p:cNvSpPr>
          <p:nvPr>
            <p:ph idx="1"/>
          </p:nvPr>
        </p:nvSpPr>
        <p:spPr>
          <a:xfrm>
            <a:off x="594621" y="769250"/>
            <a:ext cx="4534947" cy="5054797"/>
          </a:xfrm>
        </p:spPr>
        <p:txBody>
          <a:bodyPr>
            <a:noAutofit/>
          </a:bodyPr>
          <a:lstStyle/>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Each of the caches are accessed with </a:t>
            </a:r>
            <a:r>
              <a:rPr lang="en-US" sz="3200" b="1" dirty="0">
                <a:solidFill>
                  <a:srgbClr val="002060"/>
                </a:solidFill>
                <a:latin typeface="Times New Roman" panose="02020603050405020304" pitchFamily="18" charset="0"/>
                <a:cs typeface="Times New Roman" panose="02020603050405020304" pitchFamily="18" charset="0"/>
              </a:rPr>
              <a:t>physical addresses </a:t>
            </a:r>
            <a:r>
              <a:rPr lang="en-US" sz="3200" dirty="0">
                <a:latin typeface="Times New Roman" panose="02020603050405020304" pitchFamily="18" charset="0"/>
                <a:cs typeface="Times New Roman" panose="02020603050405020304" pitchFamily="18" charset="0"/>
              </a:rPr>
              <a:t>and each cache has its own </a:t>
            </a:r>
            <a:r>
              <a:rPr lang="en-US" sz="3200" b="1" dirty="0">
                <a:solidFill>
                  <a:srgbClr val="C00000"/>
                </a:solidFill>
                <a:latin typeface="Times New Roman" panose="02020603050405020304" pitchFamily="18" charset="0"/>
                <a:cs typeface="Times New Roman" panose="02020603050405020304" pitchFamily="18" charset="0"/>
              </a:rPr>
              <a:t>TLB</a:t>
            </a:r>
            <a:r>
              <a:rPr lang="en-US" sz="32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TLB </a:t>
            </a:r>
            <a:r>
              <a:rPr lang="en-US" sz="3200" b="1" dirty="0">
                <a:latin typeface="Times New Roman" panose="02020603050405020304" pitchFamily="18" charset="0"/>
                <a:cs typeface="Times New Roman" panose="02020603050405020304" pitchFamily="18" charset="0"/>
              </a:rPr>
              <a:t>translates</a:t>
            </a:r>
            <a:r>
              <a:rPr lang="en-US" sz="3200" dirty="0">
                <a:latin typeface="Times New Roman" panose="02020603050405020304" pitchFamily="18" charset="0"/>
                <a:cs typeface="Times New Roman" panose="02020603050405020304" pitchFamily="18" charset="0"/>
              </a:rPr>
              <a:t> </a:t>
            </a:r>
            <a:r>
              <a:rPr lang="en-US" sz="3200" dirty="0">
                <a:solidFill>
                  <a:srgbClr val="2501BF"/>
                </a:solidFill>
                <a:latin typeface="Times New Roman" panose="02020603050405020304" pitchFamily="18" charset="0"/>
                <a:cs typeface="Times New Roman" panose="02020603050405020304" pitchFamily="18" charset="0"/>
              </a:rPr>
              <a:t>linear address </a:t>
            </a:r>
            <a:r>
              <a:rPr lang="en-US" sz="3200" b="1" dirty="0">
                <a:solidFill>
                  <a:srgbClr val="002060"/>
                </a:solidFill>
                <a:latin typeface="Times New Roman" panose="02020603050405020304" pitchFamily="18" charset="0"/>
                <a:cs typeface="Times New Roman" panose="02020603050405020304" pitchFamily="18" charset="0"/>
              </a:rPr>
              <a:t>to</a:t>
            </a:r>
            <a:r>
              <a:rPr lang="en-US" sz="3200" dirty="0">
                <a:solidFill>
                  <a:srgbClr val="2501BF"/>
                </a:solidFill>
                <a:latin typeface="Times New Roman" panose="02020603050405020304" pitchFamily="18" charset="0"/>
                <a:cs typeface="Times New Roman" panose="02020603050405020304" pitchFamily="18" charset="0"/>
              </a:rPr>
              <a:t> physical address</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as required for paging technique</a:t>
            </a:r>
          </a:p>
          <a:p>
            <a:pPr algn="just">
              <a:buFont typeface="Wingdings" panose="05000000000000000000" pitchFamily="2" charset="2"/>
              <a:buChar char="Ø"/>
            </a:pPr>
            <a:r>
              <a:rPr lang="en-IN" i="1" dirty="0">
                <a:latin typeface="Arial Black" panose="020B0A04020102020204" pitchFamily="34" charset="0"/>
              </a:rPr>
              <a:t>Number of TLB entries = </a:t>
            </a:r>
            <a:r>
              <a:rPr lang="en-IN" i="1" dirty="0">
                <a:solidFill>
                  <a:schemeClr val="accent5">
                    <a:lumMod val="50000"/>
                  </a:schemeClr>
                </a:solidFill>
                <a:latin typeface="Arial Black" panose="020B0A04020102020204" pitchFamily="34" charset="0"/>
              </a:rPr>
              <a:t>256</a:t>
            </a:r>
            <a:endParaRPr lang="en-US" sz="3200" dirty="0">
              <a:solidFill>
                <a:schemeClr val="accent5">
                  <a:lumMod val="50000"/>
                </a:schemeClr>
              </a:solidFill>
              <a:latin typeface="Arial Black" panose="020B0A0402010202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rcRect/>
          <a:stretch>
            <a:fillRect/>
          </a:stretch>
        </p:blipFill>
        <p:spPr bwMode="auto">
          <a:xfrm>
            <a:off x="0" y="0"/>
            <a:ext cx="941860" cy="851206"/>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34B1384D-174A-42F4-BF50-E2893ADC5784}"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47</a:t>
            </a:fld>
            <a:endParaRPr lang="en-US"/>
          </a:p>
        </p:txBody>
      </p:sp>
      <p:sp>
        <p:nvSpPr>
          <p:cNvPr id="7" name="Footer Placeholder 6"/>
          <p:cNvSpPr>
            <a:spLocks noGrp="1"/>
          </p:cNvSpPr>
          <p:nvPr>
            <p:ph type="ftr" sz="quarter" idx="11"/>
          </p:nvPr>
        </p:nvSpPr>
        <p:spPr/>
        <p:txBody>
          <a:bodyPr/>
          <a:lstStyle/>
          <a:p>
            <a:pPr>
              <a:defRPr/>
            </a:pPr>
            <a:r>
              <a:rPr lang="en-GB"/>
              <a:t>Unit 1            Microprocessor and Microcontroller_CET2004B         2023-24     S3  </a:t>
            </a:r>
            <a:endParaRPr lang="en-US"/>
          </a:p>
        </p:txBody>
      </p:sp>
      <p:pic>
        <p:nvPicPr>
          <p:cNvPr id="9" name="Picture 8"/>
          <p:cNvPicPr>
            <a:picLocks noChangeAspect="1"/>
          </p:cNvPicPr>
          <p:nvPr/>
        </p:nvPicPr>
        <p:blipFill>
          <a:blip r:embed="rId3"/>
          <a:stretch>
            <a:fillRect/>
          </a:stretch>
        </p:blipFill>
        <p:spPr>
          <a:xfrm>
            <a:off x="5129568" y="1337095"/>
            <a:ext cx="6224232" cy="4790749"/>
          </a:xfrm>
          <a:prstGeom prst="rect">
            <a:avLst/>
          </a:prstGeom>
        </p:spPr>
      </p:pic>
      <p:cxnSp>
        <p:nvCxnSpPr>
          <p:cNvPr id="10" name="Straight Connector 9"/>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07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860" y="211146"/>
            <a:ext cx="11611546" cy="725470"/>
          </a:xfrm>
        </p:spPr>
        <p:txBody>
          <a:bodyPr>
            <a:noAutofit/>
          </a:bodyPr>
          <a:lstStyle/>
          <a:p>
            <a:r>
              <a:rPr lang="en-US" sz="5400" b="1" dirty="0">
                <a:solidFill>
                  <a:srgbClr val="C00000"/>
                </a:solidFill>
                <a:latin typeface="Times New Roman" panose="02020603050405020304" pitchFamily="18" charset="0"/>
                <a:cs typeface="Times New Roman" panose="02020603050405020304" pitchFamily="18" charset="0"/>
              </a:rPr>
              <a:t>TLB - Translation Look Aside Buffer  </a:t>
            </a:r>
            <a:endParaRPr lang="en-IN" sz="5400" b="1" dirty="0">
              <a:solidFill>
                <a:srgbClr val="C0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rcRect/>
          <a:stretch>
            <a:fillRect/>
          </a:stretch>
        </p:blipFill>
        <p:spPr bwMode="auto">
          <a:xfrm>
            <a:off x="0" y="0"/>
            <a:ext cx="941860" cy="851206"/>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77E27C32-06CC-40E8-B3EB-37090DAC9DC5}"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48</a:t>
            </a:fld>
            <a:endParaRPr lang="en-US"/>
          </a:p>
        </p:txBody>
      </p:sp>
      <p:sp>
        <p:nvSpPr>
          <p:cNvPr id="7" name="Footer Placeholder 6"/>
          <p:cNvSpPr>
            <a:spLocks noGrp="1"/>
          </p:cNvSpPr>
          <p:nvPr>
            <p:ph type="ftr" sz="quarter" idx="11"/>
          </p:nvPr>
        </p:nvSpPr>
        <p:spPr>
          <a:xfrm>
            <a:off x="3043646" y="6356350"/>
            <a:ext cx="6492240" cy="365125"/>
          </a:xfrm>
        </p:spPr>
        <p:txBody>
          <a:bodyPr/>
          <a:lstStyle/>
          <a:p>
            <a:pPr>
              <a:defRPr/>
            </a:pPr>
            <a:r>
              <a:rPr lang="en-GB"/>
              <a:t>Unit 1            Microprocessor and Microcontroller_CET2004B         2023-24     S3  </a:t>
            </a:r>
            <a:endParaRPr lang="en-US" dirty="0"/>
          </a:p>
        </p:txBody>
      </p:sp>
      <p:cxnSp>
        <p:nvCxnSpPr>
          <p:cNvPr id="10" name="Straight Connector 9"/>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026"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372" y="1140881"/>
            <a:ext cx="4544151" cy="31437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stretch>
            <a:fillRect/>
          </a:stretch>
        </p:blipFill>
        <p:spPr>
          <a:xfrm>
            <a:off x="1048022" y="1063063"/>
            <a:ext cx="6229350" cy="3339120"/>
          </a:xfrm>
          <a:prstGeom prst="rect">
            <a:avLst/>
          </a:prstGeom>
        </p:spPr>
      </p:pic>
      <p:sp>
        <p:nvSpPr>
          <p:cNvPr id="15" name="Rectangle 14"/>
          <p:cNvSpPr/>
          <p:nvPr/>
        </p:nvSpPr>
        <p:spPr>
          <a:xfrm>
            <a:off x="838201" y="4556244"/>
            <a:ext cx="11343484" cy="707886"/>
          </a:xfrm>
          <a:prstGeom prst="rect">
            <a:avLst/>
          </a:prstGeom>
        </p:spPr>
        <p:txBody>
          <a:bodyPr wrap="square">
            <a:spAutoFit/>
          </a:bodyPr>
          <a:lstStyle/>
          <a:p>
            <a:r>
              <a:rPr lang="en-GB" sz="1600" dirty="0">
                <a:latin typeface="Times New Roman" panose="02020603050405020304" pitchFamily="18" charset="0"/>
                <a:cs typeface="Times New Roman" panose="02020603050405020304" pitchFamily="18" charset="0"/>
              </a:rPr>
              <a:t>A TLB is organized as a</a:t>
            </a:r>
            <a:r>
              <a:rPr lang="en-GB" dirty="0">
                <a:latin typeface="Times New Roman" panose="02020603050405020304" pitchFamily="18" charset="0"/>
                <a:cs typeface="Times New Roman" panose="02020603050405020304" pitchFamily="18" charset="0"/>
              </a:rPr>
              <a:t> </a:t>
            </a:r>
            <a:r>
              <a:rPr lang="en-GB" sz="2000" b="1" dirty="0">
                <a:solidFill>
                  <a:schemeClr val="accent5">
                    <a:lumMod val="50000"/>
                  </a:schemeClr>
                </a:solidFill>
                <a:latin typeface="Times New Roman" panose="02020603050405020304" pitchFamily="18" charset="0"/>
                <a:cs typeface="Times New Roman" panose="02020603050405020304" pitchFamily="18" charset="0"/>
              </a:rPr>
              <a:t>fully associative cache</a:t>
            </a:r>
            <a:r>
              <a:rPr lang="en-GB" dirty="0">
                <a:latin typeface="Times New Roman" panose="02020603050405020304" pitchFamily="18" charset="0"/>
                <a:cs typeface="Times New Roman" panose="02020603050405020304" pitchFamily="18" charset="0"/>
              </a:rPr>
              <a:t> and typically </a:t>
            </a:r>
            <a:r>
              <a:rPr lang="en-GB" b="1" dirty="0">
                <a:solidFill>
                  <a:srgbClr val="C00000"/>
                </a:solidFill>
                <a:latin typeface="Times New Roman" panose="02020603050405020304" pitchFamily="18" charset="0"/>
                <a:cs typeface="Times New Roman" panose="02020603050405020304" pitchFamily="18" charset="0"/>
              </a:rPr>
              <a:t>holds 16 to 512 entries. </a:t>
            </a:r>
            <a:r>
              <a:rPr lang="en-GB" dirty="0">
                <a:latin typeface="Times New Roman" panose="02020603050405020304" pitchFamily="18" charset="0"/>
                <a:cs typeface="Times New Roman" panose="02020603050405020304" pitchFamily="18" charset="0"/>
              </a:rPr>
              <a:t>Each TLB entry holds a </a:t>
            </a:r>
            <a:r>
              <a:rPr lang="en-GB" b="1" dirty="0">
                <a:solidFill>
                  <a:schemeClr val="accent6">
                    <a:lumMod val="50000"/>
                  </a:schemeClr>
                </a:solidFill>
                <a:latin typeface="Times New Roman" panose="02020603050405020304" pitchFamily="18" charset="0"/>
                <a:cs typeface="Times New Roman" panose="02020603050405020304" pitchFamily="18" charset="0"/>
              </a:rPr>
              <a:t>virtual page number</a:t>
            </a:r>
            <a:r>
              <a:rPr lang="en-GB" dirty="0">
                <a:latin typeface="Times New Roman" panose="02020603050405020304" pitchFamily="18" charset="0"/>
                <a:cs typeface="Times New Roman" panose="02020603050405020304" pitchFamily="18" charset="0"/>
              </a:rPr>
              <a:t> and its corresponding </a:t>
            </a:r>
            <a:r>
              <a:rPr lang="en-GB" sz="2000" dirty="0">
                <a:solidFill>
                  <a:srgbClr val="002060"/>
                </a:solidFill>
                <a:latin typeface="Times New Roman" panose="02020603050405020304" pitchFamily="18" charset="0"/>
                <a:cs typeface="Times New Roman" panose="02020603050405020304" pitchFamily="18" charset="0"/>
              </a:rPr>
              <a:t>physical page number. </a:t>
            </a:r>
            <a:endParaRPr lang="en-IN" dirty="0">
              <a:solidFill>
                <a:srgbClr val="002060"/>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838200" y="5441037"/>
            <a:ext cx="11343484" cy="861774"/>
          </a:xfrm>
          <a:prstGeom prst="rect">
            <a:avLst/>
          </a:prstGeom>
        </p:spPr>
        <p:txBody>
          <a:bodyPr wrap="square">
            <a:spAutoFit/>
          </a:bodyPr>
          <a:lstStyle/>
          <a:p>
            <a:r>
              <a:rPr lang="en-GB" sz="1600" dirty="0">
                <a:solidFill>
                  <a:srgbClr val="2E2E2E"/>
                </a:solidFill>
                <a:latin typeface="Times New Roman" panose="02020603050405020304" pitchFamily="18" charset="0"/>
                <a:cs typeface="Times New Roman" panose="02020603050405020304" pitchFamily="18" charset="0"/>
              </a:rPr>
              <a:t>In general, the processor can keep the last several </a:t>
            </a:r>
            <a:r>
              <a:rPr lang="en-GB" sz="1600" dirty="0">
                <a:solidFill>
                  <a:srgbClr val="0C7DBB"/>
                </a:solidFill>
                <a:latin typeface="Times New Roman" panose="02020603050405020304" pitchFamily="18" charset="0"/>
                <a:cs typeface="Times New Roman" panose="02020603050405020304" pitchFamily="18" charset="0"/>
              </a:rPr>
              <a:t>page table entries</a:t>
            </a:r>
            <a:r>
              <a:rPr lang="en-GB" sz="1600" dirty="0">
                <a:solidFill>
                  <a:srgbClr val="2E2E2E"/>
                </a:solidFill>
                <a:latin typeface="Times New Roman" panose="02020603050405020304" pitchFamily="18" charset="0"/>
                <a:cs typeface="Times New Roman" panose="02020603050405020304" pitchFamily="18" charset="0"/>
              </a:rPr>
              <a:t> in a small cache called a </a:t>
            </a:r>
            <a:r>
              <a:rPr lang="en-GB" sz="1600" i="1" dirty="0">
                <a:solidFill>
                  <a:srgbClr val="2E2E2E"/>
                </a:solidFill>
                <a:latin typeface="Times New Roman" panose="02020603050405020304" pitchFamily="18" charset="0"/>
                <a:cs typeface="Times New Roman" panose="02020603050405020304" pitchFamily="18" charset="0"/>
              </a:rPr>
              <a:t>translation lookaside buffer</a:t>
            </a:r>
            <a:r>
              <a:rPr lang="en-GB" sz="1600" dirty="0">
                <a:solidFill>
                  <a:srgbClr val="2E2E2E"/>
                </a:solidFill>
                <a:latin typeface="Times New Roman" panose="02020603050405020304" pitchFamily="18" charset="0"/>
                <a:cs typeface="Times New Roman" panose="02020603050405020304" pitchFamily="18" charset="0"/>
              </a:rPr>
              <a:t> (</a:t>
            </a:r>
            <a:r>
              <a:rPr lang="en-GB" sz="1600" i="1" dirty="0">
                <a:solidFill>
                  <a:srgbClr val="2E2E2E"/>
                </a:solidFill>
                <a:latin typeface="Times New Roman" panose="02020603050405020304" pitchFamily="18" charset="0"/>
                <a:cs typeface="Times New Roman" panose="02020603050405020304" pitchFamily="18" charset="0"/>
              </a:rPr>
              <a:t>TLB</a:t>
            </a:r>
            <a:r>
              <a:rPr lang="en-GB" sz="1600" dirty="0">
                <a:solidFill>
                  <a:srgbClr val="2E2E2E"/>
                </a:solidFill>
                <a:latin typeface="Times New Roman" panose="02020603050405020304" pitchFamily="18" charset="0"/>
                <a:cs typeface="Times New Roman" panose="02020603050405020304" pitchFamily="18" charset="0"/>
              </a:rPr>
              <a:t>). The processor “looks aside” to find the translation in the TLB before having to access the page table in physical memory. In real programs, the vast majority of accesses hit in the TLB, </a:t>
            </a:r>
            <a:r>
              <a:rPr lang="en-GB" b="1" dirty="0">
                <a:solidFill>
                  <a:srgbClr val="2E2E2E"/>
                </a:solidFill>
                <a:latin typeface="Times New Roman" panose="02020603050405020304" pitchFamily="18" charset="0"/>
                <a:cs typeface="Times New Roman" panose="02020603050405020304" pitchFamily="18" charset="0"/>
              </a:rPr>
              <a:t>avoiding the time-consuming page table reads from physical memory.</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996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5776" y="115110"/>
            <a:ext cx="6967150" cy="660111"/>
          </a:xfrm>
        </p:spPr>
        <p:txBody>
          <a:bodyPr>
            <a:noAutofit/>
          </a:bodyPr>
          <a:lstStyle/>
          <a:p>
            <a:pPr algn="ctr"/>
            <a:r>
              <a:rPr lang="en-US" sz="6000" dirty="0">
                <a:solidFill>
                  <a:srgbClr val="C00000"/>
                </a:solidFill>
                <a:latin typeface="Times New Roman" panose="02020603050405020304" pitchFamily="18" charset="0"/>
                <a:cs typeface="Times New Roman" panose="02020603050405020304" pitchFamily="18" charset="0"/>
              </a:rPr>
              <a:t>Pre-Fetch Buffer</a:t>
            </a:r>
          </a:p>
        </p:txBody>
      </p:sp>
      <p:sp>
        <p:nvSpPr>
          <p:cNvPr id="3" name="Content Placeholder 2"/>
          <p:cNvSpPr>
            <a:spLocks noGrp="1"/>
          </p:cNvSpPr>
          <p:nvPr>
            <p:ph idx="1"/>
          </p:nvPr>
        </p:nvSpPr>
        <p:spPr>
          <a:xfrm>
            <a:off x="773905" y="758249"/>
            <a:ext cx="6998009" cy="5331114"/>
          </a:xfrm>
        </p:spPr>
        <p:txBody>
          <a:bodyPr>
            <a:no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support Branch Prediction Pentium implements </a:t>
            </a:r>
            <a:r>
              <a:rPr lang="en-US" sz="2400" b="1" dirty="0">
                <a:solidFill>
                  <a:srgbClr val="C00000"/>
                </a:solidFill>
                <a:latin typeface="Times New Roman" panose="02020603050405020304" pitchFamily="18" charset="0"/>
                <a:cs typeface="Times New Roman" panose="02020603050405020304" pitchFamily="18" charset="0"/>
              </a:rPr>
              <a:t>Two</a:t>
            </a:r>
            <a:r>
              <a:rPr lang="en-US" sz="2400" b="1" dirty="0">
                <a:solidFill>
                  <a:srgbClr val="2501BF"/>
                </a:solidFill>
                <a:latin typeface="Times New Roman" panose="02020603050405020304" pitchFamily="18" charset="0"/>
                <a:cs typeface="Times New Roman" panose="02020603050405020304" pitchFamily="18" charset="0"/>
              </a:rPr>
              <a:t> Pre-fetch Buffers.</a:t>
            </a: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One</a:t>
            </a:r>
            <a:r>
              <a:rPr lang="en-US" sz="2400" dirty="0">
                <a:latin typeface="Times New Roman" panose="02020603050405020304" pitchFamily="18" charset="0"/>
                <a:cs typeface="Times New Roman" panose="02020603050405020304" pitchFamily="18" charset="0"/>
              </a:rPr>
              <a:t> to pre-fetch code in a </a:t>
            </a:r>
            <a:r>
              <a:rPr lang="en-US" sz="2400" b="1" dirty="0">
                <a:solidFill>
                  <a:srgbClr val="C00000"/>
                </a:solidFill>
                <a:latin typeface="Times New Roman" panose="02020603050405020304" pitchFamily="18" charset="0"/>
                <a:cs typeface="Times New Roman" panose="02020603050405020304" pitchFamily="18" charset="0"/>
              </a:rPr>
              <a:t>linear fashion.</a:t>
            </a: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Other</a:t>
            </a:r>
            <a:r>
              <a:rPr lang="en-US" sz="2400" dirty="0">
                <a:latin typeface="Times New Roman" panose="02020603050405020304" pitchFamily="18" charset="0"/>
                <a:cs typeface="Times New Roman" panose="02020603050405020304" pitchFamily="18" charset="0"/>
              </a:rPr>
              <a:t> to  pre-fetches code according to the </a:t>
            </a:r>
            <a:r>
              <a:rPr lang="en-US" sz="2400" b="1" dirty="0">
                <a:solidFill>
                  <a:srgbClr val="2501BF"/>
                </a:solidFill>
                <a:latin typeface="Times New Roman" panose="02020603050405020304" pitchFamily="18" charset="0"/>
                <a:cs typeface="Times New Roman" panose="02020603050405020304" pitchFamily="18" charset="0"/>
              </a:rPr>
              <a:t>Branch Target Buffer (BTB) </a:t>
            </a:r>
            <a:r>
              <a:rPr lang="en-US" sz="2400" dirty="0">
                <a:latin typeface="Times New Roman" panose="02020603050405020304" pitchFamily="18" charset="0"/>
                <a:cs typeface="Times New Roman" panose="02020603050405020304" pitchFamily="18" charset="0"/>
              </a:rPr>
              <a:t>so the needed code is almost always pre-fetched before it is needed for execution.</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Two independent pairs of line-size </a:t>
            </a:r>
            <a:r>
              <a:rPr lang="en-US" sz="2400" b="1" dirty="0">
                <a:solidFill>
                  <a:srgbClr val="C00000"/>
                </a:solidFill>
                <a:latin typeface="Times New Roman" panose="02020603050405020304" pitchFamily="18" charset="0"/>
                <a:cs typeface="Times New Roman" panose="02020603050405020304" pitchFamily="18" charset="0"/>
              </a:rPr>
              <a:t>(32-byte) </a:t>
            </a:r>
            <a:r>
              <a:rPr lang="en-US" sz="2400" b="1" dirty="0">
                <a:latin typeface="Times New Roman" panose="02020603050405020304" pitchFamily="18" charset="0"/>
                <a:cs typeface="Times New Roman" panose="02020603050405020304" pitchFamily="18" charset="0"/>
              </a:rPr>
              <a:t>pre-fetch buffers</a:t>
            </a:r>
            <a:r>
              <a:rPr lang="en-US" sz="2400" dirty="0">
                <a:latin typeface="Times New Roman" panose="02020603050405020304" pitchFamily="18" charset="0"/>
                <a:cs typeface="Times New Roman" panose="02020603050405020304" pitchFamily="18" charset="0"/>
              </a:rPr>
              <a:t> operate </a:t>
            </a:r>
            <a:r>
              <a:rPr lang="en-US" sz="2400" b="1" dirty="0">
                <a:latin typeface="Times New Roman" panose="02020603050405020304" pitchFamily="18" charset="0"/>
                <a:cs typeface="Times New Roman" panose="02020603050405020304" pitchFamily="18" charset="0"/>
              </a:rPr>
              <a:t>in conjunction</a:t>
            </a:r>
            <a:r>
              <a:rPr lang="en-US" sz="2400" dirty="0">
                <a:latin typeface="Times New Roman" panose="02020603050405020304" pitchFamily="18" charset="0"/>
                <a:cs typeface="Times New Roman" panose="02020603050405020304" pitchFamily="18" charset="0"/>
              </a:rPr>
              <a:t> with the branch target buffer.</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Only </a:t>
            </a:r>
            <a:r>
              <a:rPr lang="en-US" sz="2400" b="1" dirty="0">
                <a:latin typeface="Times New Roman" panose="02020603050405020304" pitchFamily="18" charset="0"/>
                <a:cs typeface="Times New Roman" panose="02020603050405020304" pitchFamily="18" charset="0"/>
              </a:rPr>
              <a:t>one pre-fetch buffer actively requests </a:t>
            </a:r>
            <a:r>
              <a:rPr lang="en-US" sz="2400" dirty="0">
                <a:latin typeface="Times New Roman" panose="02020603050405020304" pitchFamily="18" charset="0"/>
                <a:cs typeface="Times New Roman" panose="02020603050405020304" pitchFamily="18" charset="0"/>
              </a:rPr>
              <a:t>pre-fetches at any given time.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Pre-fetches are requested </a:t>
            </a:r>
            <a:r>
              <a:rPr lang="en-US" sz="2400" b="1" dirty="0">
                <a:solidFill>
                  <a:srgbClr val="C00000"/>
                </a:solidFill>
                <a:latin typeface="Times New Roman" panose="02020603050405020304" pitchFamily="18" charset="0"/>
                <a:cs typeface="Times New Roman" panose="02020603050405020304" pitchFamily="18" charset="0"/>
              </a:rPr>
              <a:t>sequentially</a:t>
            </a:r>
            <a:r>
              <a:rPr lang="en-US" sz="2400" dirty="0">
                <a:latin typeface="Times New Roman" panose="02020603050405020304" pitchFamily="18" charset="0"/>
                <a:cs typeface="Times New Roman" panose="02020603050405020304" pitchFamily="18" charset="0"/>
              </a:rPr>
              <a:t> until a branch instruction is fetched.</a:t>
            </a:r>
          </a:p>
          <a:p>
            <a:pPr indent="-45720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D262699B-5AE5-411A-B664-ECDFC6910403}"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49</a:t>
            </a:fld>
            <a:endParaRPr lang="en-US"/>
          </a:p>
        </p:txBody>
      </p:sp>
      <p:pic>
        <p:nvPicPr>
          <p:cNvPr id="7" name="Picture 6"/>
          <p:cNvPicPr>
            <a:picLocks noChangeAspect="1"/>
          </p:cNvPicPr>
          <p:nvPr/>
        </p:nvPicPr>
        <p:blipFill>
          <a:blip r:embed="rId2" cstate="print"/>
          <a:srcRect/>
          <a:stretch>
            <a:fillRect/>
          </a:stretch>
        </p:blipFill>
        <p:spPr bwMode="auto">
          <a:xfrm>
            <a:off x="-10316" y="82793"/>
            <a:ext cx="874973" cy="790757"/>
          </a:xfrm>
          <a:prstGeom prst="rect">
            <a:avLst/>
          </a:prstGeom>
          <a:noFill/>
          <a:ln w="9525">
            <a:noFill/>
            <a:miter lim="800000"/>
            <a:headEnd/>
            <a:tailEnd/>
          </a:ln>
        </p:spPr>
      </p:pic>
      <p:pic>
        <p:nvPicPr>
          <p:cNvPr id="8" name="Picture 7"/>
          <p:cNvPicPr>
            <a:picLocks noChangeAspect="1"/>
          </p:cNvPicPr>
          <p:nvPr/>
        </p:nvPicPr>
        <p:blipFill>
          <a:blip r:embed="rId3"/>
          <a:stretch>
            <a:fillRect/>
          </a:stretch>
        </p:blipFill>
        <p:spPr>
          <a:xfrm>
            <a:off x="7856561" y="1037401"/>
            <a:ext cx="4251278" cy="5119569"/>
          </a:xfrm>
          <a:prstGeom prst="rect">
            <a:avLst/>
          </a:prstGeom>
        </p:spPr>
      </p:pic>
      <p:cxnSp>
        <p:nvCxnSpPr>
          <p:cNvPr id="9" name="Straight Connector 8"/>
          <p:cNvCxnSpPr/>
          <p:nvPr/>
        </p:nvCxnSpPr>
        <p:spPr>
          <a:xfrm flipV="1">
            <a:off x="0" y="891877"/>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74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4"/>
          <p:cNvSpPr txBox="1">
            <a:spLocks noGrp="1"/>
          </p:cNvSpPr>
          <p:nvPr>
            <p:ph type="title"/>
          </p:nvPr>
        </p:nvSpPr>
        <p:spPr>
          <a:xfrm>
            <a:off x="1801415" y="-11270"/>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dirty="0">
                <a:solidFill>
                  <a:srgbClr val="FF0000"/>
                </a:solidFill>
                <a:latin typeface="Times New Roman" panose="02020603050405020304" pitchFamily="18" charset="0"/>
                <a:ea typeface="Arial"/>
                <a:cs typeface="Times New Roman" panose="02020603050405020304" pitchFamily="18" charset="0"/>
                <a:sym typeface="Arial"/>
              </a:rPr>
              <a:t>Syllabus</a:t>
            </a:r>
            <a:endParaRPr dirty="0">
              <a:latin typeface="Times New Roman" panose="02020603050405020304" pitchFamily="18" charset="0"/>
              <a:cs typeface="Times New Roman" panose="02020603050405020304" pitchFamily="18" charset="0"/>
            </a:endParaRPr>
          </a:p>
        </p:txBody>
      </p:sp>
      <p:sp>
        <p:nvSpPr>
          <p:cNvPr id="146" name="Google Shape;146;p4"/>
          <p:cNvSpPr txBox="1">
            <a:spLocks noGrp="1"/>
          </p:cNvSpPr>
          <p:nvPr>
            <p:ph type="body" idx="1"/>
          </p:nvPr>
        </p:nvSpPr>
        <p:spPr>
          <a:xfrm>
            <a:off x="762000" y="945991"/>
            <a:ext cx="10172555" cy="5123022"/>
          </a:xfrm>
          <a:prstGeom prst="rect">
            <a:avLst/>
          </a:prstGeom>
          <a:noFill/>
          <a:ln>
            <a:noFill/>
          </a:ln>
        </p:spPr>
        <p:txBody>
          <a:bodyPr spcFirstLastPara="1" wrap="square" lIns="91425" tIns="45700" rIns="91425" bIns="45700" anchor="t" anchorCtr="0">
            <a:normAutofit/>
          </a:bodyPr>
          <a:lstStyle/>
          <a:p>
            <a:pPr marL="0" indent="0" algn="just">
              <a:buClr>
                <a:srgbClr val="FF0000"/>
              </a:buClr>
              <a:buSzPts val="2400"/>
              <a:buNone/>
            </a:pPr>
            <a:r>
              <a:rPr lang="en-US" sz="2400" b="1" dirty="0">
                <a:solidFill>
                  <a:srgbClr val="FF0000"/>
                </a:solidFill>
                <a:latin typeface="Times New Roman" panose="02020603050405020304" pitchFamily="18" charset="0"/>
                <a:ea typeface="Times New Roman"/>
                <a:cs typeface="Times New Roman" panose="02020603050405020304" pitchFamily="18" charset="0"/>
                <a:sym typeface="Times New Roman"/>
              </a:rPr>
              <a:t>Unit 1: </a:t>
            </a:r>
            <a:r>
              <a:rPr lang="en-GB" sz="2400" b="1" dirty="0">
                <a:solidFill>
                  <a:srgbClr val="FF0000"/>
                </a:solidFill>
                <a:latin typeface="Times New Roman" panose="02020603050405020304" pitchFamily="18" charset="0"/>
                <a:ea typeface="Times New Roman"/>
                <a:cs typeface="Times New Roman" panose="02020603050405020304" pitchFamily="18" charset="0"/>
              </a:rPr>
              <a:t>Pentium Architecture: </a:t>
            </a:r>
            <a:endParaRPr lang="en-IN" sz="2400" b="1" dirty="0">
              <a:solidFill>
                <a:srgbClr val="FF0000"/>
              </a:solidFill>
              <a:latin typeface="Times New Roman" panose="02020603050405020304" pitchFamily="18" charset="0"/>
              <a:ea typeface="Times New Roman"/>
              <a:cs typeface="Times New Roman" panose="02020603050405020304" pitchFamily="18" charset="0"/>
            </a:endParaRPr>
          </a:p>
          <a:p>
            <a:pPr marL="0" lvl="0" indent="0" algn="just" rtl="0">
              <a:lnSpc>
                <a:spcPct val="90000"/>
              </a:lnSpc>
              <a:spcBef>
                <a:spcPts val="1000"/>
              </a:spcBef>
              <a:spcAft>
                <a:spcPts val="0"/>
              </a:spcAft>
              <a:buClr>
                <a:srgbClr val="FF0000"/>
              </a:buClr>
              <a:buSzPts val="2400"/>
              <a:buNone/>
            </a:pPr>
            <a:endParaRPr lang="en-US" sz="24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90000"/>
              </a:lnSpc>
              <a:spcBef>
                <a:spcPts val="1000"/>
              </a:spcBef>
              <a:spcAft>
                <a:spcPts val="0"/>
              </a:spcAft>
              <a:buClr>
                <a:srgbClr val="FF0000"/>
              </a:buClr>
              <a:buSzPts val="2400"/>
              <a:buNone/>
            </a:pPr>
            <a:endParaRPr dirty="0">
              <a:latin typeface="Times New Roman" panose="02020603050405020304" pitchFamily="18" charset="0"/>
              <a:cs typeface="Times New Roman" panose="02020603050405020304" pitchFamily="18" charset="0"/>
            </a:endParaRPr>
          </a:p>
        </p:txBody>
      </p:sp>
      <p:sp>
        <p:nvSpPr>
          <p:cNvPr id="147" name="Google Shape;147;p4"/>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F4D895B-B92D-4D50-BA41-8726087C5557}" type="datetime1">
              <a:rPr lang="en-US" sz="1050" b="1" smtClean="0">
                <a:solidFill>
                  <a:srgbClr val="000000"/>
                </a:solidFill>
                <a:latin typeface="Times New Roman" panose="02020603050405020304" pitchFamily="18" charset="0"/>
                <a:cs typeface="Times New Roman" panose="02020603050405020304" pitchFamily="18" charset="0"/>
                <a:sym typeface="Times New Roman"/>
              </a:rPr>
              <a:t>9/10/2023</a:t>
            </a:fld>
            <a:endParaRPr sz="1050" b="1">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48" name="Google Shape;14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latin typeface="Times New Roman" panose="02020603050405020304" pitchFamily="18" charset="0"/>
                <a:cs typeface="Times New Roman" panose="02020603050405020304" pitchFamily="18" charset="0"/>
              </a:rPr>
              <a:t>Unit 1            Microprocessor and Microcontroller_CET2004B         2023-24     S3  </a:t>
            </a:r>
            <a:endParaRPr>
              <a:latin typeface="Times New Roman" panose="02020603050405020304" pitchFamily="18" charset="0"/>
              <a:cs typeface="Times New Roman" panose="02020603050405020304" pitchFamily="18" charset="0"/>
            </a:endParaRPr>
          </a:p>
        </p:txBody>
      </p:sp>
      <p:sp>
        <p:nvSpPr>
          <p:cNvPr id="149" name="Google Shape;149;p4"/>
          <p:cNvSpPr/>
          <p:nvPr/>
        </p:nvSpPr>
        <p:spPr>
          <a:xfrm>
            <a:off x="134143" y="40857"/>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0" name="Google Shape;150;p4"/>
          <p:cNvCxnSpPr/>
          <p:nvPr/>
        </p:nvCxnSpPr>
        <p:spPr>
          <a:xfrm rot="10800000" flipH="1">
            <a:off x="0" y="868360"/>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51" name="Google Shape;151;p4"/>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cxnSp>
        <p:nvCxnSpPr>
          <p:cNvPr id="152" name="Google Shape;152;p4"/>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53" name="Google Shape;153;p4"/>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54" name="Google Shape;15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5</a:t>
            </a:fld>
            <a:endParaRPr>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24772395"/>
              </p:ext>
            </p:extLst>
          </p:nvPr>
        </p:nvGraphicFramePr>
        <p:xfrm>
          <a:off x="967580" y="1706880"/>
          <a:ext cx="10998058" cy="1525461"/>
        </p:xfrm>
        <a:graphic>
          <a:graphicData uri="http://schemas.openxmlformats.org/drawingml/2006/table">
            <a:tbl>
              <a:tblPr firstRow="1" firstCol="1" bandRow="1">
                <a:tableStyleId>{579F5039-4D17-48DC-BD20-591D85D52A92}</a:tableStyleId>
              </a:tblPr>
              <a:tblGrid>
                <a:gridCol w="10998058">
                  <a:extLst>
                    <a:ext uri="{9D8B030D-6E8A-4147-A177-3AD203B41FA5}">
                      <a16:colId xmlns:a16="http://schemas.microsoft.com/office/drawing/2014/main" val="560984793"/>
                    </a:ext>
                  </a:extLst>
                </a:gridCol>
              </a:tblGrid>
              <a:tr h="1486539">
                <a:tc>
                  <a:txBody>
                    <a:bodyPr/>
                    <a:lstStyle/>
                    <a:p>
                      <a:pPr algn="just">
                        <a:lnSpc>
                          <a:spcPct val="106000"/>
                        </a:lnSpc>
                        <a:spcAft>
                          <a:spcPts val="0"/>
                        </a:spcAft>
                      </a:pPr>
                      <a:r>
                        <a:rPr lang="en-GB" sz="2400" b="1"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Pentium features, Pentium superscalar architecture - Pipelining, Branch prediction, and Instruction and Data caches. The Floating-Point Unit: features, pipeline stages &amp; data types. Pentium programmer's model, register set, System registers, addressing modes and Instruction set.</a:t>
                      </a:r>
                      <a:endParaRPr lang="en-IN" sz="2400" b="1"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endParaRPr>
                    </a:p>
                  </a:txBody>
                  <a:tcPr marL="68580" marR="68580" marT="0" marB="0" anchor="ctr"/>
                </a:tc>
                <a:extLst>
                  <a:ext uri="{0D108BD9-81ED-4DB2-BD59-A6C34878D82A}">
                    <a16:rowId xmlns:a16="http://schemas.microsoft.com/office/drawing/2014/main" val="1027845569"/>
                  </a:ext>
                </a:extLst>
              </a:tr>
            </a:tbl>
          </a:graphicData>
        </a:graphic>
      </p:graphicFrame>
      <p:sp>
        <p:nvSpPr>
          <p:cNvPr id="2" name="Rectangle 1"/>
          <p:cNvSpPr/>
          <p:nvPr/>
        </p:nvSpPr>
        <p:spPr>
          <a:xfrm>
            <a:off x="944560" y="3817931"/>
            <a:ext cx="10952018" cy="1938992"/>
          </a:xfrm>
          <a:prstGeom prst="rect">
            <a:avLst/>
          </a:prstGeom>
        </p:spPr>
        <p:txBody>
          <a:bodyPr wrap="square">
            <a:spAutoFit/>
          </a:bodyPr>
          <a:lstStyle/>
          <a:p>
            <a:pPr marL="0" indent="0" algn="just">
              <a:buClr>
                <a:srgbClr val="FF0000"/>
              </a:buClr>
              <a:buSzPts val="2200"/>
              <a:buNone/>
            </a:pPr>
            <a:r>
              <a:rPr lang="en-GB" sz="2400" b="1" dirty="0">
                <a:solidFill>
                  <a:srgbClr val="FF0000"/>
                </a:solidFill>
                <a:latin typeface="Times New Roman" panose="02020603050405020304" pitchFamily="18" charset="0"/>
                <a:ea typeface="Times New Roman"/>
                <a:cs typeface="Times New Roman" panose="02020603050405020304" pitchFamily="18" charset="0"/>
                <a:sym typeface="Times New Roman"/>
              </a:rPr>
              <a:t>Unit 2: :</a:t>
            </a:r>
            <a:r>
              <a:rPr lang="en-GB" sz="2400" b="1" dirty="0">
                <a:solidFill>
                  <a:srgbClr val="FF0000"/>
                </a:solidFill>
                <a:latin typeface="Times New Roman" panose="02020603050405020304" pitchFamily="18" charset="0"/>
                <a:ea typeface="Times New Roman"/>
                <a:cs typeface="Times New Roman" panose="02020603050405020304" pitchFamily="18" charset="0"/>
                <a:sym typeface="Calibri"/>
              </a:rPr>
              <a:t>Pentium Operating Modes: </a:t>
            </a:r>
          </a:p>
          <a:p>
            <a:r>
              <a:rPr lang="en-GB" sz="2400" b="1" dirty="0">
                <a:solidFill>
                  <a:schemeClr val="dk1"/>
                </a:solidFill>
                <a:latin typeface="Times New Roman" panose="02020603050405020304" pitchFamily="18" charset="0"/>
                <a:ea typeface="Calibri"/>
                <a:cs typeface="Times New Roman" panose="02020603050405020304" pitchFamily="18" charset="0"/>
              </a:rPr>
              <a:t>Pentium Modes of Operation, Pentium Real address mode: Memory organization, Memory segments, segment registers, logical to physical address generation</a:t>
            </a:r>
          </a:p>
          <a:p>
            <a:r>
              <a:rPr lang="en-GB" sz="2400" b="1" dirty="0">
                <a:solidFill>
                  <a:schemeClr val="dk1"/>
                </a:solidFill>
                <a:latin typeface="Times New Roman" panose="02020603050405020304" pitchFamily="18" charset="0"/>
                <a:ea typeface="Calibri"/>
                <a:cs typeface="Times New Roman" panose="02020603050405020304" pitchFamily="18" charset="0"/>
              </a:rPr>
              <a:t>Protected mode: Segmentation unit support registers, related instructions, segment Memory descriptors, logical to linear address translations.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29212803-A737-45EF-9367-65B835AFB989}" type="datetime1">
              <a:rPr lang="en-US" smtClean="0"/>
              <a:t>9/10/2023</a:t>
            </a:fld>
            <a:endParaRPr lang="en-US"/>
          </a:p>
        </p:txBody>
      </p:sp>
      <p:sp>
        <p:nvSpPr>
          <p:cNvPr id="5" name="Footer Placeholder 4"/>
          <p:cNvSpPr>
            <a:spLocks noGrp="1"/>
          </p:cNvSpPr>
          <p:nvPr>
            <p:ph type="ftr" sz="quarter" idx="11"/>
          </p:nvPr>
        </p:nvSpPr>
        <p:spPr>
          <a:xfrm>
            <a:off x="2757274" y="6381844"/>
            <a:ext cx="6437811" cy="365125"/>
          </a:xfrm>
        </p:spPr>
        <p:txBody>
          <a:bodyPr/>
          <a:lstStyle/>
          <a:p>
            <a:pPr>
              <a:defRPr/>
            </a:pPr>
            <a:r>
              <a:rPr lang="en-GB"/>
              <a:t>Unit 1            Microprocessor and Microcontroller_CET2004B         2023-24     S3  </a:t>
            </a:r>
            <a:endParaRPr lang="en-US" dirty="0"/>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50</a:t>
            </a:fld>
            <a:endParaRPr lang="en-US"/>
          </a:p>
        </p:txBody>
      </p:sp>
      <p:pic>
        <p:nvPicPr>
          <p:cNvPr id="8" name="Picture 6"/>
          <p:cNvPicPr>
            <a:picLocks noChangeAspect="1"/>
          </p:cNvPicPr>
          <p:nvPr/>
        </p:nvPicPr>
        <p:blipFill>
          <a:blip r:embed="rId2" cstate="print"/>
          <a:srcRect/>
          <a:stretch>
            <a:fillRect/>
          </a:stretch>
        </p:blipFill>
        <p:spPr bwMode="auto">
          <a:xfrm>
            <a:off x="74169" y="25727"/>
            <a:ext cx="754251" cy="681654"/>
          </a:xfrm>
          <a:prstGeom prst="rect">
            <a:avLst/>
          </a:prstGeom>
          <a:noFill/>
          <a:ln w="9525">
            <a:noFill/>
            <a:miter lim="800000"/>
            <a:headEnd/>
            <a:tailEnd/>
          </a:ln>
        </p:spPr>
      </p:pic>
      <p:sp>
        <p:nvSpPr>
          <p:cNvPr id="3" name="Content Placeholder 2"/>
          <p:cNvSpPr>
            <a:spLocks noGrp="1"/>
          </p:cNvSpPr>
          <p:nvPr>
            <p:ph idx="1"/>
          </p:nvPr>
        </p:nvSpPr>
        <p:spPr>
          <a:xfrm>
            <a:off x="519467" y="707381"/>
            <a:ext cx="4475614" cy="5739482"/>
          </a:xfrm>
        </p:spPr>
        <p:txBody>
          <a:bodyPr>
            <a:normAutofit lnSpcReduction="10000"/>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When a branch instruction is fetched, branch target buffer (BTB) </a:t>
            </a:r>
            <a:r>
              <a:rPr lang="en-US" sz="2400" b="1" dirty="0">
                <a:solidFill>
                  <a:srgbClr val="C00000"/>
                </a:solidFill>
                <a:latin typeface="Times New Roman" panose="02020603050405020304" pitchFamily="18" charset="0"/>
                <a:cs typeface="Times New Roman" panose="02020603050405020304" pitchFamily="18" charset="0"/>
              </a:rPr>
              <a:t>predicts</a:t>
            </a:r>
            <a:r>
              <a:rPr lang="en-US" sz="2400" dirty="0">
                <a:latin typeface="Times New Roman" panose="02020603050405020304" pitchFamily="18" charset="0"/>
                <a:cs typeface="Times New Roman" panose="02020603050405020304" pitchFamily="18" charset="0"/>
              </a:rPr>
              <a:t> whether the branch will be </a:t>
            </a:r>
            <a:r>
              <a:rPr lang="en-US" sz="2400" b="1" dirty="0">
                <a:latin typeface="Times New Roman" panose="02020603050405020304" pitchFamily="18" charset="0"/>
                <a:cs typeface="Times New Roman" panose="02020603050405020304" pitchFamily="18" charset="0"/>
              </a:rPr>
              <a:t>taken or not.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If predicted </a:t>
            </a:r>
            <a:r>
              <a:rPr lang="en-US" sz="2400" b="1" dirty="0">
                <a:solidFill>
                  <a:srgbClr val="C00000"/>
                </a:solidFill>
                <a:latin typeface="Times New Roman" panose="02020603050405020304" pitchFamily="18" charset="0"/>
                <a:cs typeface="Times New Roman" panose="02020603050405020304" pitchFamily="18" charset="0"/>
              </a:rPr>
              <a:t>not taken</a:t>
            </a:r>
            <a:r>
              <a:rPr lang="en-US" sz="2400" dirty="0">
                <a:latin typeface="Times New Roman" panose="02020603050405020304" pitchFamily="18" charset="0"/>
                <a:cs typeface="Times New Roman" panose="02020603050405020304" pitchFamily="18" charset="0"/>
              </a:rPr>
              <a:t>, pre-fetch requests continue linearly.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On a predicted taken branch the other pre-fetch buffer is enabled and begins to pre-fetch as though the branch was taken.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If a branch is discovered </a:t>
            </a:r>
            <a:r>
              <a:rPr lang="en-US" sz="2400" b="1" dirty="0" err="1">
                <a:solidFill>
                  <a:srgbClr val="C00000"/>
                </a:solidFill>
                <a:latin typeface="Times New Roman" panose="02020603050405020304" pitchFamily="18" charset="0"/>
                <a:cs typeface="Times New Roman" panose="02020603050405020304" pitchFamily="18" charset="0"/>
              </a:rPr>
              <a:t>mis</a:t>
            </a:r>
            <a:r>
              <a:rPr lang="en-US" sz="2400" b="1" dirty="0">
                <a:solidFill>
                  <a:srgbClr val="C00000"/>
                </a:solidFill>
                <a:latin typeface="Times New Roman" panose="02020603050405020304" pitchFamily="18" charset="0"/>
                <a:cs typeface="Times New Roman" panose="02020603050405020304" pitchFamily="18" charset="0"/>
              </a:rPr>
              <a:t>-predicted, </a:t>
            </a:r>
            <a:r>
              <a:rPr lang="en-US" sz="2400" dirty="0">
                <a:latin typeface="Times New Roman" panose="02020603050405020304" pitchFamily="18" charset="0"/>
                <a:cs typeface="Times New Roman" panose="02020603050405020304" pitchFamily="18" charset="0"/>
              </a:rPr>
              <a:t>the instruction </a:t>
            </a:r>
            <a:r>
              <a:rPr lang="en-US" sz="2400" b="1" dirty="0">
                <a:solidFill>
                  <a:srgbClr val="2501BF"/>
                </a:solidFill>
                <a:latin typeface="Times New Roman" panose="02020603050405020304" pitchFamily="18" charset="0"/>
                <a:cs typeface="Times New Roman" panose="02020603050405020304" pitchFamily="18" charset="0"/>
              </a:rPr>
              <a:t>pipelines are </a:t>
            </a:r>
            <a:r>
              <a:rPr lang="en-US" sz="2400" b="1" dirty="0">
                <a:solidFill>
                  <a:srgbClr val="C00000"/>
                </a:solidFill>
                <a:latin typeface="Times New Roman" panose="02020603050405020304" pitchFamily="18" charset="0"/>
                <a:cs typeface="Times New Roman" panose="02020603050405020304" pitchFamily="18" charset="0"/>
              </a:rPr>
              <a:t>flushed</a:t>
            </a:r>
            <a:r>
              <a:rPr lang="en-US" sz="2400" b="1" dirty="0">
                <a:solidFill>
                  <a:srgbClr val="2501BF"/>
                </a:solidFill>
                <a:latin typeface="Times New Roman" panose="02020603050405020304" pitchFamily="18" charset="0"/>
                <a:cs typeface="Times New Roman" panose="02020603050405020304" pitchFamily="18" charset="0"/>
              </a:rPr>
              <a:t> and prefetching activity starts over</a:t>
            </a:r>
            <a:r>
              <a:rPr lang="en-US" b="1" dirty="0">
                <a:solidFill>
                  <a:srgbClr val="2501BF"/>
                </a:solidFill>
                <a:latin typeface="Times New Roman" panose="02020603050405020304" pitchFamily="18" charset="0"/>
                <a:cs typeface="Times New Roman" panose="02020603050405020304" pitchFamily="18" charset="0"/>
              </a:rPr>
              <a:t>.</a:t>
            </a:r>
          </a:p>
        </p:txBody>
      </p:sp>
      <p:sp>
        <p:nvSpPr>
          <p:cNvPr id="7" name="Rectangle 6"/>
          <p:cNvSpPr/>
          <p:nvPr/>
        </p:nvSpPr>
        <p:spPr>
          <a:xfrm>
            <a:off x="5172567" y="770965"/>
            <a:ext cx="7019433" cy="5478423"/>
          </a:xfrm>
          <a:prstGeom prst="rect">
            <a:avLst/>
          </a:prstGeom>
        </p:spPr>
        <p:txBody>
          <a:bodyPr wrap="square">
            <a:spAutoFit/>
          </a:bodyPr>
          <a:lstStyle/>
          <a:p>
            <a:pPr fontAlgn="auto">
              <a:spcBef>
                <a:spcPts val="0"/>
              </a:spcBef>
              <a:spcAft>
                <a:spcPts val="0"/>
              </a:spcAft>
              <a:defRPr/>
            </a:pPr>
            <a:r>
              <a:rPr lang="en-US" b="1" dirty="0">
                <a:solidFill>
                  <a:srgbClr val="FF0000"/>
                </a:solidFill>
                <a:latin typeface="Times New Roman" panose="02020603050405020304" pitchFamily="18" charset="0"/>
                <a:cs typeface="Times New Roman" panose="02020603050405020304" pitchFamily="18" charset="0"/>
              </a:rPr>
              <a:t>Example code:</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Branching instruction: </a:t>
            </a:r>
            <a:r>
              <a:rPr lang="en-US" sz="2000" b="1" dirty="0">
                <a:solidFill>
                  <a:srgbClr val="C00000"/>
                </a:solidFill>
                <a:latin typeface="Times New Roman" panose="02020603050405020304" pitchFamily="18" charset="0"/>
                <a:cs typeface="Times New Roman" panose="02020603050405020304" pitchFamily="18" charset="0"/>
              </a:rPr>
              <a:t>JNZ</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Execution sequence: I0, I1, I2  and I3</a:t>
            </a:r>
          </a:p>
          <a:p>
            <a:pPr fontAlgn="auto">
              <a:spcBef>
                <a:spcPts val="0"/>
              </a:spcBef>
              <a:spcAft>
                <a:spcPts val="0"/>
              </a:spcAft>
              <a:defRPr/>
            </a:pPr>
            <a:r>
              <a:rPr lang="en-US" b="1" dirty="0">
                <a:solidFill>
                  <a:srgbClr val="FF0000"/>
                </a:solidFill>
                <a:latin typeface="Times New Roman" panose="02020603050405020304" pitchFamily="18" charset="0"/>
                <a:cs typeface="Times New Roman" panose="02020603050405020304" pitchFamily="18" charset="0"/>
              </a:rPr>
              <a:t>Decision at I3: </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If </a:t>
            </a:r>
            <a:r>
              <a:rPr lang="en-US" b="1" dirty="0">
                <a:solidFill>
                  <a:srgbClr val="2501BF"/>
                </a:solidFill>
                <a:latin typeface="Times New Roman" panose="02020603050405020304" pitchFamily="18" charset="0"/>
                <a:cs typeface="Times New Roman" panose="02020603050405020304" pitchFamily="18" charset="0"/>
              </a:rPr>
              <a:t>condition is </a:t>
            </a:r>
            <a:r>
              <a:rPr lang="en-US" sz="2000" b="1" dirty="0">
                <a:solidFill>
                  <a:srgbClr val="C00000"/>
                </a:solidFill>
                <a:latin typeface="Times New Roman" panose="02020603050405020304" pitchFamily="18" charset="0"/>
                <a:cs typeface="Times New Roman" panose="02020603050405020304" pitchFamily="18" charset="0"/>
              </a:rPr>
              <a:t>true</a:t>
            </a:r>
            <a:r>
              <a:rPr lang="en-US" b="1" dirty="0">
                <a:solidFill>
                  <a:srgbClr val="2501BF"/>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(i.e. ZF = 0) then after </a:t>
            </a:r>
            <a:r>
              <a:rPr lang="en-US" b="1" dirty="0">
                <a:solidFill>
                  <a:srgbClr val="002060"/>
                </a:solidFill>
                <a:latin typeface="Times New Roman" panose="02020603050405020304" pitchFamily="18" charset="0"/>
                <a:cs typeface="Times New Roman" panose="02020603050405020304" pitchFamily="18" charset="0"/>
              </a:rPr>
              <a:t>I3</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I1 and I2 will be </a:t>
            </a:r>
            <a:r>
              <a:rPr lang="en-US" sz="1600" dirty="0">
                <a:latin typeface="Times New Roman" panose="02020603050405020304" pitchFamily="18" charset="0"/>
                <a:cs typeface="Times New Roman" panose="02020603050405020304" pitchFamily="18" charset="0"/>
              </a:rPr>
              <a:t>executed. </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So pipeline must have instructions </a:t>
            </a:r>
            <a:r>
              <a:rPr lang="en-US" dirty="0" err="1">
                <a:latin typeface="Times New Roman" panose="02020603050405020304" pitchFamily="18" charset="0"/>
                <a:cs typeface="Times New Roman" panose="02020603050405020304" pitchFamily="18" charset="0"/>
              </a:rPr>
              <a:t>prefetched</a:t>
            </a:r>
            <a:r>
              <a:rPr lang="en-US" dirty="0">
                <a:latin typeface="Times New Roman" panose="02020603050405020304" pitchFamily="18" charset="0"/>
                <a:cs typeface="Times New Roman" panose="02020603050405020304" pitchFamily="18" charset="0"/>
              </a:rPr>
              <a:t> as </a:t>
            </a:r>
            <a:r>
              <a:rPr lang="en-US" b="1" dirty="0">
                <a:solidFill>
                  <a:srgbClr val="002060"/>
                </a:solidFill>
                <a:latin typeface="Times New Roman" panose="02020603050405020304" pitchFamily="18" charset="0"/>
                <a:cs typeface="Times New Roman" panose="02020603050405020304" pitchFamily="18" charset="0"/>
              </a:rPr>
              <a:t>I0 I1 I2 I3 </a:t>
            </a:r>
            <a:r>
              <a:rPr lang="en-US" b="1" dirty="0">
                <a:latin typeface="Times New Roman" panose="02020603050405020304" pitchFamily="18" charset="0"/>
                <a:cs typeface="Times New Roman" panose="02020603050405020304" pitchFamily="18" charset="0"/>
              </a:rPr>
              <a:t>I1 I2 I3 </a:t>
            </a:r>
            <a:r>
              <a:rPr lang="en-US" b="1" dirty="0">
                <a:solidFill>
                  <a:srgbClr val="002060"/>
                </a:solidFill>
                <a:latin typeface="Times New Roman" panose="02020603050405020304" pitchFamily="18" charset="0"/>
                <a:cs typeface="Times New Roman" panose="02020603050405020304" pitchFamily="18" charset="0"/>
              </a:rPr>
              <a:t>I1 I2 I3 </a:t>
            </a:r>
            <a:r>
              <a:rPr lang="en-US" dirty="0">
                <a:latin typeface="Times New Roman" panose="02020603050405020304" pitchFamily="18" charset="0"/>
                <a:cs typeface="Times New Roman" panose="02020603050405020304" pitchFamily="18" charset="0"/>
              </a:rPr>
              <a:t>and so on </a:t>
            </a:r>
            <a:r>
              <a:rPr lang="en-US" b="1" dirty="0">
                <a:solidFill>
                  <a:srgbClr val="C00000"/>
                </a:solidFill>
                <a:latin typeface="Times New Roman" panose="02020603050405020304" pitchFamily="18" charset="0"/>
                <a:cs typeface="Times New Roman" panose="02020603050405020304" pitchFamily="18" charset="0"/>
              </a:rPr>
              <a:t>instead of</a:t>
            </a:r>
            <a:r>
              <a:rPr lang="en-US" dirty="0">
                <a:latin typeface="Times New Roman" panose="02020603050405020304" pitchFamily="18" charset="0"/>
                <a:cs typeface="Times New Roman" panose="02020603050405020304" pitchFamily="18" charset="0"/>
              </a:rPr>
              <a:t> I0 I1 I2 I3 I4, I5 and I6</a:t>
            </a:r>
          </a:p>
          <a:p>
            <a:pPr fontAlgn="auto">
              <a:spcBef>
                <a:spcPts val="0"/>
              </a:spcBef>
              <a:spcAft>
                <a:spcPts val="0"/>
              </a:spcAft>
              <a:defRPr/>
            </a:pPr>
            <a:endParaRPr lang="en-US" dirty="0">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If </a:t>
            </a:r>
            <a:r>
              <a:rPr lang="en-US" b="1" dirty="0">
                <a:solidFill>
                  <a:srgbClr val="2501BF"/>
                </a:solidFill>
                <a:latin typeface="Times New Roman" panose="02020603050405020304" pitchFamily="18" charset="0"/>
                <a:cs typeface="Times New Roman" panose="02020603050405020304" pitchFamily="18" charset="0"/>
              </a:rPr>
              <a:t>condition is </a:t>
            </a:r>
            <a:r>
              <a:rPr lang="en-US" sz="2000" b="1" dirty="0">
                <a:solidFill>
                  <a:srgbClr val="C00000"/>
                </a:solidFill>
                <a:latin typeface="Times New Roman" panose="02020603050405020304" pitchFamily="18" charset="0"/>
                <a:cs typeface="Times New Roman" panose="02020603050405020304" pitchFamily="18" charset="0"/>
              </a:rPr>
              <a:t>false</a:t>
            </a:r>
            <a:r>
              <a:rPr lang="en-US" b="1" dirty="0">
                <a:solidFill>
                  <a:srgbClr val="2501BF"/>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(i.e. ZF = 1) then after I3; </a:t>
            </a:r>
            <a:r>
              <a:rPr lang="en-US" sz="2400" b="1" dirty="0">
                <a:latin typeface="Times New Roman" panose="02020603050405020304" pitchFamily="18" charset="0"/>
                <a:cs typeface="Times New Roman" panose="02020603050405020304" pitchFamily="18" charset="0"/>
              </a:rPr>
              <a:t>I4, I5 and I6</a:t>
            </a:r>
            <a:r>
              <a:rPr lang="en-US" dirty="0">
                <a:latin typeface="Times New Roman" panose="02020603050405020304" pitchFamily="18" charset="0"/>
                <a:cs typeface="Times New Roman" panose="02020603050405020304" pitchFamily="18" charset="0"/>
              </a:rPr>
              <a:t> will be executed. </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So pipeline must have instructions </a:t>
            </a:r>
            <a:r>
              <a:rPr lang="en-US" dirty="0" err="1">
                <a:latin typeface="Times New Roman" panose="02020603050405020304" pitchFamily="18" charset="0"/>
                <a:cs typeface="Times New Roman" panose="02020603050405020304" pitchFamily="18" charset="0"/>
              </a:rPr>
              <a:t>prefetched</a:t>
            </a:r>
            <a:r>
              <a:rPr lang="en-US" dirty="0">
                <a:latin typeface="Times New Roman" panose="02020603050405020304" pitchFamily="18" charset="0"/>
                <a:cs typeface="Times New Roman" panose="02020603050405020304" pitchFamily="18" charset="0"/>
              </a:rPr>
              <a:t> as </a:t>
            </a:r>
            <a:r>
              <a:rPr lang="en-US" b="1" dirty="0">
                <a:solidFill>
                  <a:srgbClr val="002060"/>
                </a:solidFill>
                <a:latin typeface="Times New Roman" panose="02020603050405020304" pitchFamily="18" charset="0"/>
                <a:cs typeface="Times New Roman" panose="02020603050405020304" pitchFamily="18" charset="0"/>
              </a:rPr>
              <a:t>I0 I1 I2 I3 I4, I5 and I6</a:t>
            </a:r>
          </a:p>
          <a:p>
            <a:pPr fontAlgn="auto">
              <a:spcBef>
                <a:spcPts val="0"/>
              </a:spcBef>
              <a:spcAft>
                <a:spcPts val="0"/>
              </a:spcAft>
              <a:defRPr/>
            </a:pPr>
            <a:endParaRPr lang="en-US" b="1" dirty="0">
              <a:solidFill>
                <a:srgbClr val="002060"/>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600" dirty="0">
                <a:solidFill>
                  <a:srgbClr val="002060"/>
                </a:solidFill>
                <a:latin typeface="Times New Roman" panose="02020603050405020304" pitchFamily="18" charset="0"/>
                <a:cs typeface="Times New Roman" panose="02020603050405020304" pitchFamily="18" charset="0"/>
              </a:rPr>
              <a:t>          I0     MOV SI, </a:t>
            </a:r>
            <a:r>
              <a:rPr lang="en-US" sz="1600" dirty="0" err="1">
                <a:solidFill>
                  <a:srgbClr val="002060"/>
                </a:solidFill>
                <a:latin typeface="Times New Roman" panose="02020603050405020304" pitchFamily="18" charset="0"/>
                <a:cs typeface="Times New Roman" panose="02020603050405020304" pitchFamily="18" charset="0"/>
              </a:rPr>
              <a:t>addr</a:t>
            </a:r>
            <a:endParaRPr lang="en-US" sz="1600" dirty="0">
              <a:solidFill>
                <a:srgbClr val="002060"/>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600" dirty="0" err="1">
                <a:solidFill>
                  <a:srgbClr val="002060"/>
                </a:solidFill>
                <a:latin typeface="Times New Roman" panose="02020603050405020304" pitchFamily="18" charset="0"/>
                <a:cs typeface="Times New Roman" panose="02020603050405020304" pitchFamily="18" charset="0"/>
              </a:rPr>
              <a:t>Bk</a:t>
            </a:r>
            <a:r>
              <a:rPr lang="en-US" sz="1600" dirty="0">
                <a:solidFill>
                  <a:srgbClr val="002060"/>
                </a:solidFill>
                <a:latin typeface="Times New Roman" panose="02020603050405020304" pitchFamily="18" charset="0"/>
                <a:cs typeface="Times New Roman" panose="02020603050405020304" pitchFamily="18" charset="0"/>
              </a:rPr>
              <a:t>  :  I1     INC SI</a:t>
            </a:r>
          </a:p>
          <a:p>
            <a:pPr fontAlgn="auto">
              <a:spcBef>
                <a:spcPts val="0"/>
              </a:spcBef>
              <a:spcAft>
                <a:spcPts val="0"/>
              </a:spcAft>
              <a:defRPr/>
            </a:pPr>
            <a:r>
              <a:rPr lang="en-US" sz="1600" dirty="0">
                <a:solidFill>
                  <a:srgbClr val="002060"/>
                </a:solidFill>
                <a:latin typeface="Times New Roman" panose="02020603050405020304" pitchFamily="18" charset="0"/>
                <a:cs typeface="Times New Roman" panose="02020603050405020304" pitchFamily="18" charset="0"/>
              </a:rPr>
              <a:t>          I2     DEC CX    </a:t>
            </a:r>
          </a:p>
          <a:p>
            <a:pPr fontAlgn="auto">
              <a:spcBef>
                <a:spcPts val="0"/>
              </a:spcBef>
              <a:spcAft>
                <a:spcPts val="0"/>
              </a:spcAft>
              <a:defRPr/>
            </a:pPr>
            <a:r>
              <a:rPr lang="en-US" sz="1600" dirty="0">
                <a:solidFill>
                  <a:srgbClr val="002060"/>
                </a:solidFill>
                <a:latin typeface="Times New Roman" panose="02020603050405020304" pitchFamily="18" charset="0"/>
                <a:cs typeface="Times New Roman" panose="02020603050405020304" pitchFamily="18" charset="0"/>
              </a:rPr>
              <a:t>          </a:t>
            </a:r>
            <a:r>
              <a:rPr lang="en-US" sz="2800" b="1" dirty="0">
                <a:solidFill>
                  <a:srgbClr val="C00000"/>
                </a:solidFill>
                <a:latin typeface="Times New Roman" panose="02020603050405020304" pitchFamily="18" charset="0"/>
                <a:cs typeface="Times New Roman" panose="02020603050405020304" pitchFamily="18" charset="0"/>
              </a:rPr>
              <a:t>I3  JNZ   BK</a:t>
            </a:r>
          </a:p>
          <a:p>
            <a:pPr fontAlgn="auto">
              <a:spcBef>
                <a:spcPts val="0"/>
              </a:spcBef>
              <a:spcAft>
                <a:spcPts val="0"/>
              </a:spcAft>
              <a:defRPr/>
            </a:pPr>
            <a:r>
              <a:rPr lang="en-US" sz="1600" dirty="0">
                <a:solidFill>
                  <a:srgbClr val="002060"/>
                </a:solidFill>
                <a:latin typeface="Times New Roman" panose="02020603050405020304" pitchFamily="18" charset="0"/>
                <a:cs typeface="Times New Roman" panose="02020603050405020304" pitchFamily="18" charset="0"/>
              </a:rPr>
              <a:t>          I4     ADD  AX,BX</a:t>
            </a:r>
          </a:p>
          <a:p>
            <a:pPr fontAlgn="auto">
              <a:spcBef>
                <a:spcPts val="0"/>
              </a:spcBef>
              <a:spcAft>
                <a:spcPts val="0"/>
              </a:spcAft>
              <a:defRPr/>
            </a:pPr>
            <a:r>
              <a:rPr lang="en-US" sz="1600" dirty="0">
                <a:solidFill>
                  <a:srgbClr val="002060"/>
                </a:solidFill>
                <a:latin typeface="Times New Roman" panose="02020603050405020304" pitchFamily="18" charset="0"/>
                <a:cs typeface="Times New Roman" panose="02020603050405020304" pitchFamily="18" charset="0"/>
              </a:rPr>
              <a:t>          I5     INC  AX</a:t>
            </a:r>
          </a:p>
          <a:p>
            <a:pPr fontAlgn="auto">
              <a:spcBef>
                <a:spcPts val="0"/>
              </a:spcBef>
              <a:spcAft>
                <a:spcPts val="0"/>
              </a:spcAft>
              <a:defRPr/>
            </a:pPr>
            <a:r>
              <a:rPr lang="en-US" sz="1600" dirty="0">
                <a:solidFill>
                  <a:srgbClr val="002060"/>
                </a:solidFill>
                <a:latin typeface="Times New Roman" panose="02020603050405020304" pitchFamily="18" charset="0"/>
                <a:cs typeface="Times New Roman" panose="02020603050405020304" pitchFamily="18" charset="0"/>
              </a:rPr>
              <a:t>          I6     MOV  [SI] , AX </a:t>
            </a:r>
            <a:endParaRPr lang="en-US" sz="16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500155" y="0"/>
            <a:ext cx="9034818" cy="584775"/>
          </a:xfrm>
          <a:prstGeom prst="rect">
            <a:avLst/>
          </a:prstGeom>
          <a:noFill/>
        </p:spPr>
        <p:txBody>
          <a:bodyPr wrap="square" rtlCol="0">
            <a:spAutoFit/>
          </a:bodyPr>
          <a:lstStyle/>
          <a:p>
            <a:pPr marL="0" indent="0">
              <a:buNone/>
            </a:pPr>
            <a:r>
              <a:rPr lang="en-US" sz="3200" b="1" dirty="0">
                <a:solidFill>
                  <a:srgbClr val="C00000"/>
                </a:solidFill>
              </a:rPr>
              <a:t>Role of Pre-fetch Buffer in Branch Prediction</a:t>
            </a:r>
          </a:p>
        </p:txBody>
      </p:sp>
      <p:sp>
        <p:nvSpPr>
          <p:cNvPr id="10" name="Rectangle 9"/>
          <p:cNvSpPr/>
          <p:nvPr/>
        </p:nvSpPr>
        <p:spPr>
          <a:xfrm>
            <a:off x="5117910" y="689719"/>
            <a:ext cx="7074090" cy="5603739"/>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5370" y="628164"/>
            <a:ext cx="4334367" cy="56652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flipV="1">
            <a:off x="0" y="770965"/>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4" name="Straight Connector 13"/>
          <p:cNvCxnSpPr/>
          <p:nvPr/>
        </p:nvCxnSpPr>
        <p:spPr>
          <a:xfrm>
            <a:off x="715371" y="25727"/>
            <a:ext cx="58534" cy="680882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356350"/>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95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292" y="181137"/>
            <a:ext cx="9566054" cy="674757"/>
          </a:xfrm>
        </p:spPr>
        <p:txBody>
          <a:bodyPr>
            <a:noAutofit/>
          </a:bodyPr>
          <a:lstStyle/>
          <a:p>
            <a:r>
              <a:rPr lang="en-US" sz="6000" b="1" dirty="0">
                <a:solidFill>
                  <a:srgbClr val="C00000"/>
                </a:solidFill>
                <a:latin typeface="Times New Roman" panose="02020603050405020304" pitchFamily="18" charset="0"/>
                <a:cs typeface="Times New Roman" panose="02020603050405020304" pitchFamily="18" charset="0"/>
              </a:rPr>
              <a:t>Control Unit</a:t>
            </a:r>
          </a:p>
        </p:txBody>
      </p:sp>
      <p:sp>
        <p:nvSpPr>
          <p:cNvPr id="4" name="Date Placeholder 3"/>
          <p:cNvSpPr>
            <a:spLocks noGrp="1"/>
          </p:cNvSpPr>
          <p:nvPr>
            <p:ph type="dt" sz="half" idx="10"/>
          </p:nvPr>
        </p:nvSpPr>
        <p:spPr/>
        <p:txBody>
          <a:bodyPr/>
          <a:lstStyle/>
          <a:p>
            <a:pPr>
              <a:defRPr/>
            </a:pPr>
            <a:fld id="{662DA51D-260F-4627-8483-2574B020C953}"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51</a:t>
            </a:fld>
            <a:endParaRPr lang="en-US"/>
          </a:p>
        </p:txBody>
      </p:sp>
      <p:pic>
        <p:nvPicPr>
          <p:cNvPr id="8" name="Picture 6"/>
          <p:cNvPicPr>
            <a:picLocks noChangeAspect="1"/>
          </p:cNvPicPr>
          <p:nvPr/>
        </p:nvPicPr>
        <p:blipFill>
          <a:blip r:embed="rId2" cstate="print"/>
          <a:srcRect/>
          <a:stretch>
            <a:fillRect/>
          </a:stretch>
        </p:blipFill>
        <p:spPr bwMode="auto">
          <a:xfrm>
            <a:off x="75912" y="47269"/>
            <a:ext cx="712281" cy="801817"/>
          </a:xfrm>
          <a:prstGeom prst="rect">
            <a:avLst/>
          </a:prstGeom>
          <a:noFill/>
          <a:ln w="9525">
            <a:noFill/>
            <a:miter lim="800000"/>
            <a:headEnd/>
            <a:tailEnd/>
          </a:ln>
        </p:spPr>
      </p:pic>
      <p:sp>
        <p:nvSpPr>
          <p:cNvPr id="3" name="Content Placeholder 2"/>
          <p:cNvSpPr>
            <a:spLocks noGrp="1"/>
          </p:cNvSpPr>
          <p:nvPr>
            <p:ph idx="1"/>
          </p:nvPr>
        </p:nvSpPr>
        <p:spPr>
          <a:xfrm>
            <a:off x="243248" y="953398"/>
            <a:ext cx="5732060" cy="5107018"/>
          </a:xfrm>
        </p:spPr>
        <p:txBody>
          <a:bodyPr>
            <a:noAutofit/>
          </a:bodyPr>
          <a:lstStyle/>
          <a:p>
            <a:pPr lvl="1" algn="just">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It </a:t>
            </a:r>
            <a:r>
              <a:rPr lang="en-US" sz="3000" b="1" dirty="0">
                <a:solidFill>
                  <a:srgbClr val="0070C0"/>
                </a:solidFill>
                <a:latin typeface="Times New Roman" panose="02020603050405020304" pitchFamily="18" charset="0"/>
                <a:cs typeface="Times New Roman" panose="02020603050405020304" pitchFamily="18" charset="0"/>
              </a:rPr>
              <a:t>interprets</a:t>
            </a:r>
            <a:r>
              <a:rPr lang="en-US" sz="3000" dirty="0">
                <a:latin typeface="Times New Roman" panose="02020603050405020304" pitchFamily="18" charset="0"/>
                <a:cs typeface="Times New Roman" panose="02020603050405020304" pitchFamily="18" charset="0"/>
              </a:rPr>
              <a:t> the </a:t>
            </a:r>
            <a:r>
              <a:rPr lang="en-US" sz="3000" b="1" dirty="0">
                <a:solidFill>
                  <a:schemeClr val="accent6">
                    <a:lumMod val="50000"/>
                  </a:schemeClr>
                </a:solidFill>
                <a:latin typeface="Times New Roman" panose="02020603050405020304" pitchFamily="18" charset="0"/>
                <a:cs typeface="Times New Roman" panose="02020603050405020304" pitchFamily="18" charset="0"/>
              </a:rPr>
              <a:t>instruction word </a:t>
            </a:r>
            <a:r>
              <a:rPr lang="en-US" sz="3000" b="1" dirty="0">
                <a:solidFill>
                  <a:srgbClr val="C00000"/>
                </a:solidFill>
                <a:latin typeface="Times New Roman" panose="02020603050405020304" pitchFamily="18" charset="0"/>
                <a:cs typeface="Times New Roman" panose="02020603050405020304" pitchFamily="18" charset="0"/>
              </a:rPr>
              <a:t>and</a:t>
            </a:r>
            <a:r>
              <a:rPr lang="en-US" sz="3000" b="1" dirty="0">
                <a:solidFill>
                  <a:schemeClr val="accent6">
                    <a:lumMod val="50000"/>
                  </a:schemeClr>
                </a:solidFill>
                <a:latin typeface="Times New Roman" panose="02020603050405020304" pitchFamily="18" charset="0"/>
                <a:cs typeface="Times New Roman" panose="02020603050405020304" pitchFamily="18" charset="0"/>
              </a:rPr>
              <a:t> </a:t>
            </a:r>
            <a:r>
              <a:rPr lang="en-US" sz="3000" b="1" dirty="0">
                <a:solidFill>
                  <a:srgbClr val="002060"/>
                </a:solidFill>
                <a:latin typeface="Times New Roman" panose="02020603050405020304" pitchFamily="18" charset="0"/>
                <a:cs typeface="Times New Roman" panose="02020603050405020304" pitchFamily="18" charset="0"/>
              </a:rPr>
              <a:t>microcode</a:t>
            </a:r>
            <a:r>
              <a:rPr lang="en-US" sz="3000" b="1" dirty="0">
                <a:solidFill>
                  <a:schemeClr val="accent6">
                    <a:lumMod val="50000"/>
                  </a:schemeClr>
                </a:solidFill>
                <a:latin typeface="Times New Roman" panose="02020603050405020304" pitchFamily="18" charset="0"/>
                <a:cs typeface="Times New Roman" panose="02020603050405020304" pitchFamily="18" charset="0"/>
              </a:rPr>
              <a:t> </a:t>
            </a:r>
            <a:r>
              <a:rPr lang="en-US" sz="3000" dirty="0">
                <a:latin typeface="Times New Roman" panose="02020603050405020304" pitchFamily="18" charset="0"/>
                <a:cs typeface="Times New Roman" panose="02020603050405020304" pitchFamily="18" charset="0"/>
              </a:rPr>
              <a:t>entry point fed to it by </a:t>
            </a:r>
            <a:r>
              <a:rPr lang="en-US" sz="3000" b="1" dirty="0">
                <a:latin typeface="Times New Roman" panose="02020603050405020304" pitchFamily="18" charset="0"/>
                <a:cs typeface="Times New Roman" panose="02020603050405020304" pitchFamily="18" charset="0"/>
              </a:rPr>
              <a:t>Instruction Decode Unit. </a:t>
            </a:r>
          </a:p>
          <a:p>
            <a:pPr lvl="1" algn="just">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It handles </a:t>
            </a:r>
            <a:r>
              <a:rPr lang="en-US" sz="3000" b="1" dirty="0">
                <a:solidFill>
                  <a:schemeClr val="accent6">
                    <a:lumMod val="50000"/>
                  </a:schemeClr>
                </a:solidFill>
                <a:latin typeface="Times New Roman" panose="02020603050405020304" pitchFamily="18" charset="0"/>
                <a:cs typeface="Times New Roman" panose="02020603050405020304" pitchFamily="18" charset="0"/>
              </a:rPr>
              <a:t>Exceptions, Breakpoints </a:t>
            </a:r>
            <a:r>
              <a:rPr lang="en-US" sz="3000" b="1" dirty="0">
                <a:solidFill>
                  <a:srgbClr val="0070C0"/>
                </a:solidFill>
                <a:latin typeface="Times New Roman" panose="02020603050405020304" pitchFamily="18" charset="0"/>
                <a:cs typeface="Times New Roman" panose="02020603050405020304" pitchFamily="18" charset="0"/>
              </a:rPr>
              <a:t>and</a:t>
            </a:r>
            <a:r>
              <a:rPr lang="en-US" sz="3000" b="1" dirty="0">
                <a:solidFill>
                  <a:schemeClr val="accent6">
                    <a:lumMod val="50000"/>
                  </a:schemeClr>
                </a:solidFill>
                <a:latin typeface="Times New Roman" panose="02020603050405020304" pitchFamily="18" charset="0"/>
                <a:cs typeface="Times New Roman" panose="02020603050405020304" pitchFamily="18" charset="0"/>
              </a:rPr>
              <a:t> Interrupts</a:t>
            </a:r>
            <a:r>
              <a:rPr lang="en-US" sz="3000" dirty="0">
                <a:latin typeface="Times New Roman" panose="02020603050405020304" pitchFamily="18" charset="0"/>
                <a:cs typeface="Times New Roman" panose="02020603050405020304" pitchFamily="18" charset="0"/>
              </a:rPr>
              <a:t>. </a:t>
            </a:r>
          </a:p>
          <a:p>
            <a:pPr lvl="1" algn="just">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It </a:t>
            </a:r>
            <a:r>
              <a:rPr lang="en-US" sz="3000" dirty="0">
                <a:solidFill>
                  <a:srgbClr val="C00000"/>
                </a:solidFill>
                <a:latin typeface="Times New Roman" panose="02020603050405020304" pitchFamily="18" charset="0"/>
                <a:cs typeface="Times New Roman" panose="02020603050405020304" pitchFamily="18" charset="0"/>
              </a:rPr>
              <a:t>controls</a:t>
            </a:r>
            <a:r>
              <a:rPr lang="en-US" sz="3000" dirty="0">
                <a:latin typeface="Times New Roman" panose="02020603050405020304" pitchFamily="18" charset="0"/>
                <a:cs typeface="Times New Roman" panose="02020603050405020304" pitchFamily="18" charset="0"/>
              </a:rPr>
              <a:t> the </a:t>
            </a:r>
            <a:r>
              <a:rPr lang="en-US" sz="3000" b="1" dirty="0">
                <a:solidFill>
                  <a:srgbClr val="002060"/>
                </a:solidFill>
                <a:latin typeface="Times New Roman" panose="02020603050405020304" pitchFamily="18" charset="0"/>
                <a:cs typeface="Times New Roman" panose="02020603050405020304" pitchFamily="18" charset="0"/>
              </a:rPr>
              <a:t>integer pipelines </a:t>
            </a:r>
            <a:r>
              <a:rPr lang="en-US" sz="3000" dirty="0">
                <a:latin typeface="Times New Roman" panose="02020603050405020304" pitchFamily="18" charset="0"/>
                <a:cs typeface="Times New Roman" panose="02020603050405020304" pitchFamily="18" charset="0"/>
              </a:rPr>
              <a:t>and</a:t>
            </a:r>
            <a:r>
              <a:rPr lang="en-US" sz="3000" b="1" dirty="0">
                <a:solidFill>
                  <a:srgbClr val="002060"/>
                </a:solidFill>
                <a:latin typeface="Times New Roman" panose="02020603050405020304" pitchFamily="18" charset="0"/>
                <a:cs typeface="Times New Roman" panose="02020603050405020304" pitchFamily="18" charset="0"/>
              </a:rPr>
              <a:t> floating point sequences</a:t>
            </a:r>
            <a:r>
              <a:rPr lang="en-US" sz="3000" dirty="0">
                <a:latin typeface="Times New Roman" panose="02020603050405020304" pitchFamily="18" charset="0"/>
                <a:cs typeface="Times New Roman" panose="02020603050405020304" pitchFamily="18" charset="0"/>
              </a:rPr>
              <a:t>. </a:t>
            </a:r>
          </a:p>
          <a:p>
            <a:pPr lvl="1" algn="just">
              <a:buFont typeface="Wingdings" panose="05000000000000000000" pitchFamily="2" charset="2"/>
              <a:buChar char="Ø"/>
            </a:pPr>
            <a:r>
              <a:rPr lang="en-US" sz="3000" b="1" dirty="0">
                <a:latin typeface="Times New Roman" panose="02020603050405020304" pitchFamily="18" charset="0"/>
                <a:cs typeface="Times New Roman" panose="02020603050405020304" pitchFamily="18" charset="0"/>
              </a:rPr>
              <a:t>Microcode ROM:  </a:t>
            </a:r>
            <a:r>
              <a:rPr lang="en-US" sz="3000" b="1" dirty="0">
                <a:solidFill>
                  <a:srgbClr val="002060"/>
                </a:solidFill>
                <a:latin typeface="Times New Roman" panose="02020603050405020304" pitchFamily="18" charset="0"/>
                <a:cs typeface="Times New Roman" panose="02020603050405020304" pitchFamily="18" charset="0"/>
              </a:rPr>
              <a:t>Stores </a:t>
            </a:r>
            <a:r>
              <a:rPr lang="en-US" sz="3000" b="1" dirty="0">
                <a:solidFill>
                  <a:srgbClr val="C00000"/>
                </a:solidFill>
                <a:latin typeface="Times New Roman" panose="02020603050405020304" pitchFamily="18" charset="0"/>
                <a:cs typeface="Times New Roman" panose="02020603050405020304" pitchFamily="18" charset="0"/>
              </a:rPr>
              <a:t>microcode</a:t>
            </a:r>
            <a:r>
              <a:rPr lang="en-US" sz="3000" b="1" dirty="0">
                <a:solidFill>
                  <a:srgbClr val="002060"/>
                </a:solidFill>
                <a:latin typeface="Times New Roman" panose="02020603050405020304" pitchFamily="18" charset="0"/>
                <a:cs typeface="Times New Roman" panose="02020603050405020304" pitchFamily="18" charset="0"/>
              </a:rPr>
              <a:t> sequences. </a:t>
            </a:r>
          </a:p>
          <a:p>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6400800" y="1065183"/>
            <a:ext cx="5305425" cy="5107018"/>
          </a:xfrm>
          <a:prstGeom prst="rect">
            <a:avLst/>
          </a:prstGeom>
        </p:spPr>
      </p:pic>
      <p:cxnSp>
        <p:nvCxnSpPr>
          <p:cNvPr id="9" name="Straight Connector 8"/>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93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715370" y="1027906"/>
            <a:ext cx="10515600" cy="4351338"/>
          </a:xfrm>
        </p:spPr>
        <p:txBody>
          <a:bodyPr/>
          <a:lstStyle/>
          <a:p>
            <a:pPr marL="0" indent="0">
              <a:buNone/>
            </a:pPr>
            <a:r>
              <a:rPr lang="en-US" dirty="0"/>
              <a:t>  </a:t>
            </a:r>
          </a:p>
        </p:txBody>
      </p:sp>
      <p:sp>
        <p:nvSpPr>
          <p:cNvPr id="4" name="Date Placeholder 3"/>
          <p:cNvSpPr>
            <a:spLocks noGrp="1"/>
          </p:cNvSpPr>
          <p:nvPr>
            <p:ph type="dt" sz="half" idx="10"/>
          </p:nvPr>
        </p:nvSpPr>
        <p:spPr/>
        <p:txBody>
          <a:bodyPr/>
          <a:lstStyle/>
          <a:p>
            <a:pPr>
              <a:defRPr/>
            </a:pPr>
            <a:fld id="{5DAAA697-62B5-464D-B7C6-8F891B9A19D3}" type="datetime1">
              <a:rPr lang="en-US" smtClean="0"/>
              <a:t>9/10/2023</a:t>
            </a:fld>
            <a:endParaRPr lang="en-US"/>
          </a:p>
        </p:txBody>
      </p:sp>
      <p:sp>
        <p:nvSpPr>
          <p:cNvPr id="5" name="Footer Placeholder 4"/>
          <p:cNvSpPr>
            <a:spLocks noGrp="1"/>
          </p:cNvSpPr>
          <p:nvPr>
            <p:ph type="ftr" sz="quarter" idx="11"/>
          </p:nvPr>
        </p:nvSpPr>
        <p:spPr>
          <a:xfrm>
            <a:off x="2625633" y="6356350"/>
            <a:ext cx="6648995" cy="365125"/>
          </a:xfrm>
        </p:spPr>
        <p:txBody>
          <a:bodyPr/>
          <a:lstStyle/>
          <a:p>
            <a:pPr>
              <a:defRPr/>
            </a:pPr>
            <a:r>
              <a:rPr lang="en-GB"/>
              <a:t>Unit 1            Microprocessor and Microcontroller_CET2004B         2023-24     S3  </a:t>
            </a:r>
            <a:endParaRPr lang="en-US" dirty="0"/>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52</a:t>
            </a:fld>
            <a:endParaRPr lang="en-US"/>
          </a:p>
        </p:txBody>
      </p:sp>
      <p:sp>
        <p:nvSpPr>
          <p:cNvPr id="7" name="Rounded Rectangle 6"/>
          <p:cNvSpPr/>
          <p:nvPr/>
        </p:nvSpPr>
        <p:spPr>
          <a:xfrm>
            <a:off x="944561" y="1951630"/>
            <a:ext cx="10772822" cy="3155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FF00"/>
                </a:solidFill>
                <a:latin typeface="Times New Roman" panose="02020603050405020304" pitchFamily="18" charset="0"/>
                <a:cs typeface="Times New Roman" panose="02020603050405020304" pitchFamily="18" charset="0"/>
              </a:rPr>
              <a:t>Pentium Superscalar Architecture with details of </a:t>
            </a:r>
            <a:r>
              <a:rPr lang="en-US" sz="6000" b="1" dirty="0">
                <a:solidFill>
                  <a:srgbClr val="C00000"/>
                </a:solidFill>
                <a:latin typeface="Times New Roman" panose="02020603050405020304" pitchFamily="18" charset="0"/>
                <a:cs typeface="Times New Roman" panose="02020603050405020304" pitchFamily="18" charset="0"/>
              </a:rPr>
              <a:t>pipeline stages</a:t>
            </a:r>
          </a:p>
        </p:txBody>
      </p:sp>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874080" y="5510492"/>
            <a:ext cx="4152099" cy="307777"/>
          </a:xfrm>
          <a:prstGeom prst="rect">
            <a:avLst/>
          </a:prstGeom>
        </p:spPr>
        <p:txBody>
          <a:bodyPr wrap="none">
            <a:spAutoFit/>
          </a:bodyPr>
          <a:lstStyle/>
          <a:p>
            <a:r>
              <a:rPr lang="en-IN" dirty="0"/>
              <a:t>https://www.youtube.com/watch?v=x2yo2aDMHfA</a:t>
            </a:r>
          </a:p>
        </p:txBody>
      </p:sp>
    </p:spTree>
    <p:extLst>
      <p:ext uri="{BB962C8B-B14F-4D97-AF65-F5344CB8AC3E}">
        <p14:creationId xmlns:p14="http://schemas.microsoft.com/office/powerpoint/2010/main" val="487811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614"/>
            <a:ext cx="10515600" cy="713292"/>
          </a:xfrm>
        </p:spPr>
        <p:txBody>
          <a:bodyPr>
            <a:noAutofit/>
          </a:bodyPr>
          <a:lstStyle/>
          <a:p>
            <a:pPr algn="ctr"/>
            <a:r>
              <a:rPr lang="en-US" sz="5400" dirty="0">
                <a:solidFill>
                  <a:srgbClr val="FF0000"/>
                </a:solidFill>
                <a:latin typeface="Times New Roman" panose="02020603050405020304" pitchFamily="18" charset="0"/>
                <a:cs typeface="Times New Roman" panose="02020603050405020304" pitchFamily="18" charset="0"/>
              </a:rPr>
              <a:t>Pentium </a:t>
            </a:r>
            <a:r>
              <a:rPr lang="en-US" sz="5400" b="1" dirty="0">
                <a:solidFill>
                  <a:srgbClr val="FF0000"/>
                </a:solidFill>
                <a:latin typeface="Times New Roman" panose="02020603050405020304" pitchFamily="18" charset="0"/>
                <a:cs typeface="Times New Roman" panose="02020603050405020304" pitchFamily="18" charset="0"/>
              </a:rPr>
              <a:t>Super-Scalar</a:t>
            </a:r>
            <a:r>
              <a:rPr lang="en-US" sz="5400" dirty="0">
                <a:solidFill>
                  <a:srgbClr val="FF0000"/>
                </a:solidFill>
                <a:latin typeface="Times New Roman" panose="02020603050405020304" pitchFamily="18" charset="0"/>
                <a:cs typeface="Times New Roman" panose="02020603050405020304" pitchFamily="18" charset="0"/>
              </a:rPr>
              <a:t> architecture</a:t>
            </a:r>
          </a:p>
        </p:txBody>
      </p:sp>
      <p:sp>
        <p:nvSpPr>
          <p:cNvPr id="3" name="Content Placeholder 2"/>
          <p:cNvSpPr>
            <a:spLocks noGrp="1"/>
          </p:cNvSpPr>
          <p:nvPr>
            <p:ph idx="1"/>
          </p:nvPr>
        </p:nvSpPr>
        <p:spPr>
          <a:xfrm>
            <a:off x="657337" y="892404"/>
            <a:ext cx="10877326" cy="5152977"/>
          </a:xfrm>
        </p:spPr>
        <p:txBody>
          <a:bodyPr>
            <a:noAutofit/>
          </a:bodyPr>
          <a:lstStyle/>
          <a:p>
            <a:pPr algn="just"/>
            <a:r>
              <a:rPr lang="en-US" sz="3200" dirty="0">
                <a:latin typeface="Times New Roman" panose="02020603050405020304" pitchFamily="18" charset="0"/>
                <a:cs typeface="Times New Roman" panose="02020603050405020304" pitchFamily="18" charset="0"/>
              </a:rPr>
              <a:t>Pentium is capable of executing </a:t>
            </a:r>
            <a:r>
              <a:rPr lang="en-US" sz="3200" b="1" dirty="0">
                <a:solidFill>
                  <a:srgbClr val="002060"/>
                </a:solidFill>
                <a:latin typeface="Times New Roman" panose="02020603050405020304" pitchFamily="18" charset="0"/>
                <a:cs typeface="Times New Roman" panose="02020603050405020304" pitchFamily="18" charset="0"/>
              </a:rPr>
              <a:t>2 Integer </a:t>
            </a:r>
            <a:r>
              <a:rPr lang="en-US" sz="3200" dirty="0">
                <a:latin typeface="Times New Roman" panose="02020603050405020304" pitchFamily="18" charset="0"/>
                <a:cs typeface="Times New Roman" panose="02020603050405020304" pitchFamily="18" charset="0"/>
              </a:rPr>
              <a:t>or </a:t>
            </a:r>
            <a:r>
              <a:rPr lang="en-US" sz="3200" b="1" dirty="0">
                <a:latin typeface="Times New Roman" panose="02020603050405020304" pitchFamily="18" charset="0"/>
                <a:cs typeface="Times New Roman" panose="02020603050405020304" pitchFamily="18" charset="0"/>
              </a:rPr>
              <a:t>2 Floating Point </a:t>
            </a:r>
            <a:r>
              <a:rPr lang="en-US" sz="3200" dirty="0">
                <a:solidFill>
                  <a:srgbClr val="FF0000"/>
                </a:solidFill>
                <a:latin typeface="Times New Roman" panose="02020603050405020304" pitchFamily="18" charset="0"/>
                <a:cs typeface="Times New Roman" panose="02020603050405020304" pitchFamily="18" charset="0"/>
              </a:rPr>
              <a:t>instructions simultaneously</a:t>
            </a:r>
            <a:r>
              <a:rPr lang="en-US" sz="3200" dirty="0">
                <a:latin typeface="Times New Roman" panose="02020603050405020304" pitchFamily="18" charset="0"/>
                <a:cs typeface="Times New Roman" panose="02020603050405020304" pitchFamily="18" charset="0"/>
              </a:rPr>
              <a:t>.</a:t>
            </a:r>
          </a:p>
          <a:p>
            <a:pPr algn="just"/>
            <a:r>
              <a:rPr lang="en-US" sz="3200" dirty="0">
                <a:latin typeface="Times New Roman" panose="02020603050405020304" pitchFamily="18" charset="0"/>
                <a:cs typeface="Times New Roman" panose="02020603050405020304" pitchFamily="18" charset="0"/>
              </a:rPr>
              <a:t>This parallel execution is done through two instruction pipelines, the </a:t>
            </a:r>
            <a:r>
              <a:rPr lang="en-US" sz="3200" b="1" dirty="0">
                <a:solidFill>
                  <a:srgbClr val="C00000"/>
                </a:solidFill>
                <a:latin typeface="Times New Roman" panose="02020603050405020304" pitchFamily="18" charset="0"/>
                <a:cs typeface="Times New Roman" panose="02020603050405020304" pitchFamily="18" charset="0"/>
              </a:rPr>
              <a:t>“u” pipe </a:t>
            </a:r>
            <a:r>
              <a:rPr lang="en-US" sz="3200" b="1" dirty="0">
                <a:solidFill>
                  <a:srgbClr val="002060"/>
                </a:solidFill>
                <a:latin typeface="Times New Roman" panose="02020603050405020304" pitchFamily="18" charset="0"/>
                <a:cs typeface="Times New Roman" panose="02020603050405020304" pitchFamily="18" charset="0"/>
              </a:rPr>
              <a:t>and</a:t>
            </a:r>
            <a:r>
              <a:rPr lang="en-US" sz="3200" b="1" dirty="0">
                <a:solidFill>
                  <a:srgbClr val="C00000"/>
                </a:solidFill>
                <a:latin typeface="Times New Roman" panose="02020603050405020304" pitchFamily="18" charset="0"/>
                <a:cs typeface="Times New Roman" panose="02020603050405020304" pitchFamily="18" charset="0"/>
              </a:rPr>
              <a:t> the “v” pipe.</a:t>
            </a:r>
          </a:p>
          <a:p>
            <a:pPr algn="just"/>
            <a:r>
              <a:rPr lang="en-US" sz="3600" b="1" dirty="0">
                <a:solidFill>
                  <a:srgbClr val="7030A0"/>
                </a:solidFill>
                <a:latin typeface="Times New Roman" panose="02020603050405020304" pitchFamily="18" charset="0"/>
                <a:cs typeface="Times New Roman" panose="02020603050405020304" pitchFamily="18" charset="0"/>
              </a:rPr>
              <a:t>The </a:t>
            </a:r>
            <a:r>
              <a:rPr lang="en-US" sz="3600" b="1" dirty="0">
                <a:solidFill>
                  <a:srgbClr val="002060"/>
                </a:solidFill>
                <a:latin typeface="Times New Roman" panose="02020603050405020304" pitchFamily="18" charset="0"/>
                <a:cs typeface="Times New Roman" panose="02020603050405020304" pitchFamily="18" charset="0"/>
              </a:rPr>
              <a:t>u-pipe</a:t>
            </a:r>
            <a:r>
              <a:rPr lang="en-US" sz="3600" b="1" dirty="0">
                <a:solidFill>
                  <a:srgbClr val="7030A0"/>
                </a:solidFill>
                <a:latin typeface="Times New Roman" panose="02020603050405020304" pitchFamily="18" charset="0"/>
                <a:cs typeface="Times New Roman" panose="02020603050405020304" pitchFamily="18" charset="0"/>
              </a:rPr>
              <a:t> can execute </a:t>
            </a:r>
            <a:r>
              <a:rPr lang="en-US" sz="3600" b="1" dirty="0">
                <a:solidFill>
                  <a:srgbClr val="C00000"/>
                </a:solidFill>
                <a:latin typeface="Times New Roman" panose="02020603050405020304" pitchFamily="18" charset="0"/>
                <a:cs typeface="Times New Roman" panose="02020603050405020304" pitchFamily="18" charset="0"/>
              </a:rPr>
              <a:t>all integer </a:t>
            </a:r>
            <a:r>
              <a:rPr lang="en-US" sz="3600" b="1" dirty="0">
                <a:latin typeface="Times New Roman" panose="02020603050405020304" pitchFamily="18" charset="0"/>
                <a:cs typeface="Times New Roman" panose="02020603050405020304" pitchFamily="18" charset="0"/>
              </a:rPr>
              <a:t>and</a:t>
            </a:r>
            <a:r>
              <a:rPr lang="en-US" sz="3600" b="1" dirty="0">
                <a:solidFill>
                  <a:srgbClr val="002060"/>
                </a:solidFill>
                <a:latin typeface="Times New Roman" panose="02020603050405020304" pitchFamily="18" charset="0"/>
                <a:cs typeface="Times New Roman" panose="02020603050405020304" pitchFamily="18" charset="0"/>
              </a:rPr>
              <a:t> floating-point instructions</a:t>
            </a:r>
            <a:r>
              <a:rPr lang="en-US" sz="3600" b="1" dirty="0">
                <a:solidFill>
                  <a:srgbClr val="7030A0"/>
                </a:solidFill>
                <a:latin typeface="Times New Roman" panose="02020603050405020304" pitchFamily="18" charset="0"/>
                <a:cs typeface="Times New Roman" panose="02020603050405020304" pitchFamily="18" charset="0"/>
              </a:rPr>
              <a:t>. </a:t>
            </a:r>
            <a:endParaRPr lang="en-US" sz="3200" b="1" dirty="0">
              <a:solidFill>
                <a:srgbClr val="7030A0"/>
              </a:solidFill>
              <a:latin typeface="Times New Roman" panose="02020603050405020304" pitchFamily="18" charset="0"/>
              <a:cs typeface="Times New Roman" panose="02020603050405020304" pitchFamily="18" charset="0"/>
            </a:endParaRPr>
          </a:p>
          <a:p>
            <a:pPr algn="just"/>
            <a:r>
              <a:rPr lang="en-US" sz="3200" b="1" dirty="0">
                <a:solidFill>
                  <a:srgbClr val="00B050"/>
                </a:solidFill>
                <a:latin typeface="Times New Roman" panose="02020603050405020304" pitchFamily="18" charset="0"/>
                <a:cs typeface="Times New Roman" panose="02020603050405020304" pitchFamily="18" charset="0"/>
              </a:rPr>
              <a:t>The </a:t>
            </a:r>
            <a:r>
              <a:rPr lang="en-US" sz="3200" b="1" dirty="0">
                <a:solidFill>
                  <a:srgbClr val="002060"/>
                </a:solidFill>
                <a:latin typeface="Times New Roman" panose="02020603050405020304" pitchFamily="18" charset="0"/>
                <a:cs typeface="Times New Roman" panose="02020603050405020304" pitchFamily="18" charset="0"/>
              </a:rPr>
              <a:t>v-pipe</a:t>
            </a:r>
            <a:r>
              <a:rPr lang="en-US" sz="3200" b="1" dirty="0">
                <a:solidFill>
                  <a:srgbClr val="00B050"/>
                </a:solidFill>
                <a:latin typeface="Times New Roman" panose="02020603050405020304" pitchFamily="18" charset="0"/>
                <a:cs typeface="Times New Roman" panose="02020603050405020304" pitchFamily="18" charset="0"/>
              </a:rPr>
              <a:t> can execute </a:t>
            </a:r>
            <a:r>
              <a:rPr lang="en-US" sz="3200" b="1" dirty="0">
                <a:solidFill>
                  <a:srgbClr val="002060"/>
                </a:solidFill>
                <a:latin typeface="Times New Roman" panose="02020603050405020304" pitchFamily="18" charset="0"/>
                <a:cs typeface="Times New Roman" panose="02020603050405020304" pitchFamily="18" charset="0"/>
              </a:rPr>
              <a:t>simple </a:t>
            </a:r>
            <a:r>
              <a:rPr lang="en-US" sz="3600" b="1" dirty="0">
                <a:solidFill>
                  <a:srgbClr val="002060"/>
                </a:solidFill>
                <a:latin typeface="Times New Roman" panose="02020603050405020304" pitchFamily="18" charset="0"/>
                <a:cs typeface="Times New Roman" panose="02020603050405020304" pitchFamily="18" charset="0"/>
              </a:rPr>
              <a:t>integer instructions </a:t>
            </a:r>
            <a:r>
              <a:rPr lang="en-US" sz="3200" b="1" dirty="0">
                <a:solidFill>
                  <a:srgbClr val="002060"/>
                </a:solidFill>
                <a:latin typeface="Times New Roman" panose="02020603050405020304" pitchFamily="18" charset="0"/>
                <a:cs typeface="Times New Roman" panose="02020603050405020304" pitchFamily="18" charset="0"/>
              </a:rPr>
              <a:t>and the </a:t>
            </a:r>
            <a:r>
              <a:rPr lang="en-US" sz="3600" b="1" dirty="0">
                <a:solidFill>
                  <a:srgbClr val="C00000"/>
                </a:solidFill>
                <a:latin typeface="Times New Roman" panose="02020603050405020304" pitchFamily="18" charset="0"/>
                <a:cs typeface="Times New Roman" panose="02020603050405020304" pitchFamily="18" charset="0"/>
              </a:rPr>
              <a:t>FXCH</a:t>
            </a:r>
            <a:r>
              <a:rPr lang="en-US" sz="3600" b="1" dirty="0">
                <a:solidFill>
                  <a:schemeClr val="accent6">
                    <a:lumMod val="50000"/>
                  </a:schemeClr>
                </a:solidFill>
                <a:latin typeface="Times New Roman" panose="02020603050405020304" pitchFamily="18" charset="0"/>
                <a:cs typeface="Times New Roman" panose="02020603050405020304" pitchFamily="18" charset="0"/>
              </a:rPr>
              <a:t> floating-point instruction.</a:t>
            </a:r>
          </a:p>
          <a:p>
            <a:pPr algn="just"/>
            <a:r>
              <a:rPr lang="en-US" sz="3200" dirty="0">
                <a:latin typeface="Times New Roman" panose="02020603050405020304" pitchFamily="18" charset="0"/>
                <a:cs typeface="Times New Roman" panose="02020603050405020304" pitchFamily="18" charset="0"/>
              </a:rPr>
              <a:t>Processors capable of </a:t>
            </a:r>
            <a:r>
              <a:rPr lang="en-US" sz="3200" b="1" dirty="0">
                <a:latin typeface="Times New Roman" panose="02020603050405020304" pitchFamily="18" charset="0"/>
                <a:cs typeface="Times New Roman" panose="02020603050405020304" pitchFamily="18" charset="0"/>
              </a:rPr>
              <a:t>parallel instruction execution </a:t>
            </a:r>
            <a:r>
              <a:rPr lang="en-US" sz="3200" dirty="0">
                <a:latin typeface="Times New Roman" panose="02020603050405020304" pitchFamily="18" charset="0"/>
                <a:cs typeface="Times New Roman" panose="02020603050405020304" pitchFamily="18" charset="0"/>
              </a:rPr>
              <a:t>of </a:t>
            </a:r>
            <a:r>
              <a:rPr lang="en-US" sz="3200" b="1" dirty="0">
                <a:solidFill>
                  <a:schemeClr val="accent4">
                    <a:lumMod val="50000"/>
                  </a:schemeClr>
                </a:solidFill>
                <a:latin typeface="Times New Roman" panose="02020603050405020304" pitchFamily="18" charset="0"/>
                <a:cs typeface="Times New Roman" panose="02020603050405020304" pitchFamily="18" charset="0"/>
              </a:rPr>
              <a:t>multiple instructions </a:t>
            </a:r>
            <a:r>
              <a:rPr lang="en-US" sz="3200" dirty="0">
                <a:latin typeface="Times New Roman" panose="02020603050405020304" pitchFamily="18" charset="0"/>
                <a:cs typeface="Times New Roman" panose="02020603050405020304" pitchFamily="18" charset="0"/>
              </a:rPr>
              <a:t>are known as </a:t>
            </a:r>
            <a:r>
              <a:rPr lang="en-US" sz="3200" b="1" dirty="0">
                <a:solidFill>
                  <a:srgbClr val="FF0000"/>
                </a:solidFill>
                <a:latin typeface="Times New Roman" panose="02020603050405020304" pitchFamily="18" charset="0"/>
                <a:cs typeface="Times New Roman" panose="02020603050405020304" pitchFamily="18" charset="0"/>
              </a:rPr>
              <a:t>Superscalar machines</a:t>
            </a:r>
            <a:r>
              <a:rPr lang="en-US" sz="3200" b="1"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pPr>
              <a:defRPr/>
            </a:pPr>
            <a:fld id="{46D90E28-38A2-4B20-A2E2-F2ECF263DF29}" type="datetime1">
              <a:rPr lang="en-US" smtClean="0"/>
              <a:t>9/10/2023</a:t>
            </a:fld>
            <a:endParaRPr lang="en-US"/>
          </a:p>
        </p:txBody>
      </p:sp>
      <p:sp>
        <p:nvSpPr>
          <p:cNvPr id="8" name="Footer Placeholder 7"/>
          <p:cNvSpPr>
            <a:spLocks noGrp="1"/>
          </p:cNvSpPr>
          <p:nvPr>
            <p:ph type="ftr" sz="quarter" idx="11"/>
          </p:nvPr>
        </p:nvSpPr>
        <p:spPr>
          <a:xfrm>
            <a:off x="2563091" y="6356350"/>
            <a:ext cx="7952509" cy="365125"/>
          </a:xfrm>
        </p:spPr>
        <p:txBody>
          <a:bodyPr/>
          <a:lstStyle/>
          <a:p>
            <a:pPr>
              <a:defRPr/>
            </a:pPr>
            <a:r>
              <a:rPr lang="en-GB"/>
              <a:t>Unit 1            Microprocessor and Microcontroller_CET2004B         2023-24     S3  </a:t>
            </a:r>
            <a:endParaRPr lang="en-US" dirty="0"/>
          </a:p>
        </p:txBody>
      </p:sp>
      <p:sp>
        <p:nvSpPr>
          <p:cNvPr id="9" name="Slide Number Placeholder 8"/>
          <p:cNvSpPr>
            <a:spLocks noGrp="1"/>
          </p:cNvSpPr>
          <p:nvPr>
            <p:ph type="sldNum" sz="quarter" idx="12"/>
          </p:nvPr>
        </p:nvSpPr>
        <p:spPr/>
        <p:txBody>
          <a:bodyPr/>
          <a:lstStyle/>
          <a:p>
            <a:pPr>
              <a:defRPr/>
            </a:pPr>
            <a:fld id="{86E3E4F9-1BBA-46FB-A770-05CF0AA7799E}" type="slidenum">
              <a:rPr lang="en-US" smtClean="0"/>
              <a:pPr>
                <a:defRPr/>
              </a:pPr>
              <a:t>53</a:t>
            </a:fld>
            <a:endParaRPr lang="en-US"/>
          </a:p>
        </p:txBody>
      </p:sp>
      <p:sp>
        <p:nvSpPr>
          <p:cNvPr id="10" name="object 5"/>
          <p:cNvSpPr>
            <a:spLocks noChangeArrowheads="1"/>
          </p:cNvSpPr>
          <p:nvPr/>
        </p:nvSpPr>
        <p:spPr bwMode="auto">
          <a:xfrm>
            <a:off x="119855" y="101329"/>
            <a:ext cx="654050" cy="86412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4400"/>
          </a:p>
        </p:txBody>
      </p:sp>
      <p:cxnSp>
        <p:nvCxnSpPr>
          <p:cNvPr id="11" name="Straight Connector 10"/>
          <p:cNvCxnSpPr/>
          <p:nvPr/>
        </p:nvCxnSpPr>
        <p:spPr>
          <a:xfrm flipV="1">
            <a:off x="-10316" y="1011785"/>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95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773905" y="941695"/>
            <a:ext cx="5765440" cy="5230506"/>
          </a:xfrm>
        </p:spPr>
        <p:txBody>
          <a:bodyPr>
            <a:noAutofit/>
          </a:bodyPr>
          <a:lstStyle/>
          <a:p>
            <a:pPr algn="just"/>
            <a:r>
              <a:rPr lang="en-US" sz="3300" b="1" dirty="0">
                <a:solidFill>
                  <a:srgbClr val="C00000"/>
                </a:solidFill>
                <a:latin typeface="Times New Roman" panose="02020603050405020304" pitchFamily="18" charset="0"/>
                <a:cs typeface="Times New Roman" panose="02020603050405020304" pitchFamily="18" charset="0"/>
              </a:rPr>
              <a:t>U pipeline</a:t>
            </a:r>
            <a:r>
              <a:rPr lang="en-US" sz="3300" dirty="0">
                <a:latin typeface="Times New Roman" panose="02020603050405020304" pitchFamily="18" charset="0"/>
                <a:cs typeface="Times New Roman" panose="02020603050405020304" pitchFamily="18" charset="0"/>
              </a:rPr>
              <a:t>: Capable of handling  </a:t>
            </a:r>
            <a:r>
              <a:rPr lang="en-US" sz="3300" b="1" dirty="0">
                <a:solidFill>
                  <a:schemeClr val="accent4">
                    <a:lumMod val="50000"/>
                  </a:schemeClr>
                </a:solidFill>
                <a:latin typeface="Times New Roman" panose="02020603050405020304" pitchFamily="18" charset="0"/>
                <a:cs typeface="Times New Roman" panose="02020603050405020304" pitchFamily="18" charset="0"/>
              </a:rPr>
              <a:t>full instruction set</a:t>
            </a:r>
            <a:r>
              <a:rPr lang="en-US" sz="3300" dirty="0">
                <a:latin typeface="Times New Roman" panose="02020603050405020304" pitchFamily="18" charset="0"/>
                <a:cs typeface="Times New Roman" panose="02020603050405020304" pitchFamily="18" charset="0"/>
              </a:rPr>
              <a:t>. </a:t>
            </a:r>
            <a:r>
              <a:rPr lang="en-US" sz="3300" b="1" dirty="0">
                <a:latin typeface="Times New Roman" panose="02020603050405020304" pitchFamily="18" charset="0"/>
                <a:cs typeface="Times New Roman" panose="02020603050405020304" pitchFamily="18" charset="0"/>
              </a:rPr>
              <a:t>The </a:t>
            </a:r>
            <a:r>
              <a:rPr lang="en-US" sz="3300" b="1" dirty="0">
                <a:solidFill>
                  <a:srgbClr val="C00000"/>
                </a:solidFill>
                <a:latin typeface="Times New Roman" panose="02020603050405020304" pitchFamily="18" charset="0"/>
                <a:cs typeface="Times New Roman" panose="02020603050405020304" pitchFamily="18" charset="0"/>
              </a:rPr>
              <a:t>u-pipe</a:t>
            </a:r>
            <a:r>
              <a:rPr lang="en-US" sz="3300" b="1" dirty="0">
                <a:latin typeface="Times New Roman" panose="02020603050405020304" pitchFamily="18" charset="0"/>
                <a:cs typeface="Times New Roman" panose="02020603050405020304" pitchFamily="18" charset="0"/>
              </a:rPr>
              <a:t> can execute </a:t>
            </a:r>
            <a:r>
              <a:rPr lang="en-US" sz="3300" b="1" dirty="0">
                <a:solidFill>
                  <a:srgbClr val="002060"/>
                </a:solidFill>
                <a:latin typeface="Times New Roman" panose="02020603050405020304" pitchFamily="18" charset="0"/>
                <a:cs typeface="Times New Roman" panose="02020603050405020304" pitchFamily="18" charset="0"/>
              </a:rPr>
              <a:t>all integer and floating-point instructions</a:t>
            </a:r>
            <a:r>
              <a:rPr lang="en-US" sz="3300" b="1" dirty="0">
                <a:latin typeface="Times New Roman" panose="02020603050405020304" pitchFamily="18" charset="0"/>
                <a:cs typeface="Times New Roman" panose="02020603050405020304" pitchFamily="18" charset="0"/>
              </a:rPr>
              <a:t>. </a:t>
            </a:r>
          </a:p>
          <a:p>
            <a:pPr algn="just"/>
            <a:r>
              <a:rPr lang="en-US" sz="3300" b="1" dirty="0">
                <a:solidFill>
                  <a:srgbClr val="C00000"/>
                </a:solidFill>
                <a:latin typeface="Times New Roman" panose="02020603050405020304" pitchFamily="18" charset="0"/>
                <a:cs typeface="Times New Roman" panose="02020603050405020304" pitchFamily="18" charset="0"/>
              </a:rPr>
              <a:t>V pipeline</a:t>
            </a:r>
            <a:r>
              <a:rPr lang="en-US" sz="3300" dirty="0">
                <a:latin typeface="Times New Roman" panose="02020603050405020304" pitchFamily="18" charset="0"/>
                <a:cs typeface="Times New Roman" panose="02020603050405020304" pitchFamily="18" charset="0"/>
              </a:rPr>
              <a:t>	:Only </a:t>
            </a:r>
            <a:r>
              <a:rPr lang="en-US" sz="3300" b="1" dirty="0">
                <a:solidFill>
                  <a:srgbClr val="002060"/>
                </a:solidFill>
                <a:latin typeface="Times New Roman" panose="02020603050405020304" pitchFamily="18" charset="0"/>
                <a:cs typeface="Times New Roman" panose="02020603050405020304" pitchFamily="18" charset="0"/>
              </a:rPr>
              <a:t>simple instructions</a:t>
            </a:r>
            <a:r>
              <a:rPr lang="en-US" sz="3300" dirty="0">
                <a:latin typeface="Times New Roman" panose="02020603050405020304" pitchFamily="18" charset="0"/>
                <a:cs typeface="Times New Roman" panose="02020603050405020304" pitchFamily="18" charset="0"/>
              </a:rPr>
              <a:t>. </a:t>
            </a:r>
            <a:r>
              <a:rPr lang="en-US" sz="3300" b="1" dirty="0">
                <a:latin typeface="Times New Roman" panose="02020603050405020304" pitchFamily="18" charset="0"/>
                <a:cs typeface="Times New Roman" panose="02020603050405020304" pitchFamily="18" charset="0"/>
              </a:rPr>
              <a:t>The v-pipe can execute </a:t>
            </a:r>
            <a:r>
              <a:rPr lang="en-US" sz="3300" b="1" dirty="0">
                <a:solidFill>
                  <a:srgbClr val="0070C0"/>
                </a:solidFill>
                <a:latin typeface="Times New Roman" panose="02020603050405020304" pitchFamily="18" charset="0"/>
                <a:cs typeface="Times New Roman" panose="02020603050405020304" pitchFamily="18" charset="0"/>
              </a:rPr>
              <a:t>simple integer instructions</a:t>
            </a:r>
            <a:r>
              <a:rPr lang="en-US" sz="3300" b="1" dirty="0">
                <a:latin typeface="Times New Roman" panose="02020603050405020304" pitchFamily="18" charset="0"/>
                <a:cs typeface="Times New Roman" panose="02020603050405020304" pitchFamily="18" charset="0"/>
              </a:rPr>
              <a:t> and the </a:t>
            </a:r>
            <a:r>
              <a:rPr lang="en-US" sz="3300" b="1" dirty="0">
                <a:solidFill>
                  <a:srgbClr val="C00000"/>
                </a:solidFill>
                <a:latin typeface="Times New Roman" panose="02020603050405020304" pitchFamily="18" charset="0"/>
                <a:cs typeface="Times New Roman" panose="02020603050405020304" pitchFamily="18" charset="0"/>
              </a:rPr>
              <a:t>FXCH</a:t>
            </a:r>
            <a:r>
              <a:rPr lang="en-US" sz="3300" b="1" dirty="0">
                <a:latin typeface="Times New Roman" panose="02020603050405020304" pitchFamily="18" charset="0"/>
                <a:cs typeface="Times New Roman" panose="02020603050405020304" pitchFamily="18" charset="0"/>
              </a:rPr>
              <a:t> </a:t>
            </a:r>
            <a:r>
              <a:rPr lang="en-US" sz="3300" dirty="0">
                <a:latin typeface="Times New Roman" panose="02020603050405020304" pitchFamily="18" charset="0"/>
                <a:cs typeface="Times New Roman" panose="02020603050405020304" pitchFamily="18" charset="0"/>
              </a:rPr>
              <a:t>floating-point instruction</a:t>
            </a:r>
            <a:r>
              <a:rPr lang="en-US" sz="3300" b="1" dirty="0">
                <a:latin typeface="Times New Roman" panose="02020603050405020304" pitchFamily="18" charset="0"/>
                <a:cs typeface="Times New Roman" panose="02020603050405020304" pitchFamily="18" charset="0"/>
              </a:rPr>
              <a:t>.</a:t>
            </a:r>
            <a:endParaRPr lang="en-US" sz="3300" dirty="0">
              <a:latin typeface="Times New Roman" panose="02020603050405020304" pitchFamily="18" charset="0"/>
              <a:cs typeface="Times New Roman" panose="02020603050405020304" pitchFamily="18" charset="0"/>
            </a:endParaRPr>
          </a:p>
        </p:txBody>
      </p:sp>
      <p:pic>
        <p:nvPicPr>
          <p:cNvPr id="4" name="Picture 6"/>
          <p:cNvPicPr>
            <a:picLocks noChangeAspect="1"/>
          </p:cNvPicPr>
          <p:nvPr/>
        </p:nvPicPr>
        <p:blipFill>
          <a:blip r:embed="rId2" cstate="print"/>
          <a:srcRect/>
          <a:stretch>
            <a:fillRect/>
          </a:stretch>
        </p:blipFill>
        <p:spPr bwMode="auto">
          <a:xfrm>
            <a:off x="146051" y="117566"/>
            <a:ext cx="692150" cy="796834"/>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E24135FF-173A-4162-97DE-E13E19601A1E}"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54</a:t>
            </a:fld>
            <a:endParaRPr lang="en-US"/>
          </a:p>
        </p:txBody>
      </p:sp>
      <p:sp>
        <p:nvSpPr>
          <p:cNvPr id="7" name="Footer Placeholder 6"/>
          <p:cNvSpPr>
            <a:spLocks noGrp="1"/>
          </p:cNvSpPr>
          <p:nvPr>
            <p:ph type="ftr" sz="quarter" idx="11"/>
          </p:nvPr>
        </p:nvSpPr>
        <p:spPr/>
        <p:txBody>
          <a:bodyPr/>
          <a:lstStyle/>
          <a:p>
            <a:pPr>
              <a:defRPr/>
            </a:pPr>
            <a:r>
              <a:rPr lang="en-GB"/>
              <a:t>Unit 1            Microprocessor and Microcontroller_CET2004B         2023-24     S3  </a:t>
            </a:r>
            <a:endParaRPr lang="en-US" dirty="0"/>
          </a:p>
        </p:txBody>
      </p:sp>
      <p:sp>
        <p:nvSpPr>
          <p:cNvPr id="8" name="Content Placeholder 2"/>
          <p:cNvSpPr txBox="1">
            <a:spLocks/>
          </p:cNvSpPr>
          <p:nvPr/>
        </p:nvSpPr>
        <p:spPr>
          <a:xfrm>
            <a:off x="6779170" y="968991"/>
            <a:ext cx="5304027" cy="52032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Arial" panose="020B0604020202020204" pitchFamily="34" charset="0"/>
              <a:buNone/>
            </a:pPr>
            <a:r>
              <a:rPr lang="en-US" sz="4000" b="1" dirty="0">
                <a:latin typeface="Times New Roman" panose="02020603050405020304" pitchFamily="18" charset="0"/>
                <a:cs typeface="Times New Roman" panose="02020603050405020304" pitchFamily="18" charset="0"/>
              </a:rPr>
              <a:t>Simple Instructions </a:t>
            </a:r>
          </a:p>
          <a:p>
            <a:pPr fontAlgn="auto">
              <a:spcAft>
                <a:spcPts val="0"/>
              </a:spcAf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are </a:t>
            </a:r>
            <a:r>
              <a:rPr lang="en-US" b="1" dirty="0">
                <a:latin typeface="Times New Roman" panose="02020603050405020304" pitchFamily="18" charset="0"/>
                <a:cs typeface="Times New Roman" panose="02020603050405020304" pitchFamily="18" charset="0"/>
              </a:rPr>
              <a:t>hardwired</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do not need microcode</a:t>
            </a:r>
            <a:r>
              <a:rPr lang="en-US" dirty="0">
                <a:latin typeface="Times New Roman" panose="02020603050405020304" pitchFamily="18" charset="0"/>
                <a:cs typeface="Times New Roman" panose="02020603050405020304" pitchFamily="18" charset="0"/>
              </a:rPr>
              <a:t>, execute in </a:t>
            </a:r>
            <a:r>
              <a:rPr lang="en-US" b="1" dirty="0">
                <a:solidFill>
                  <a:srgbClr val="C00000"/>
                </a:solidFill>
                <a:latin typeface="Times New Roman" panose="02020603050405020304" pitchFamily="18" charset="0"/>
                <a:cs typeface="Times New Roman" panose="02020603050405020304" pitchFamily="18" charset="0"/>
              </a:rPr>
              <a:t>one clock cycle</a:t>
            </a:r>
            <a:r>
              <a:rPr lang="en-US" dirty="0">
                <a:latin typeface="Times New Roman" panose="02020603050405020304" pitchFamily="18" charset="0"/>
                <a:cs typeface="Times New Roman" panose="02020603050405020304" pitchFamily="18" charset="0"/>
              </a:rPr>
              <a:t> ( Few are listed below)</a:t>
            </a:r>
          </a:p>
          <a:p>
            <a:pPr fontAlgn="auto">
              <a:spcAft>
                <a:spcPts val="0"/>
              </a:spcAft>
            </a:pPr>
            <a:r>
              <a:rPr lang="en-US" dirty="0">
                <a:latin typeface="Times New Roman" panose="02020603050405020304" pitchFamily="18" charset="0"/>
                <a:cs typeface="Times New Roman" panose="02020603050405020304" pitchFamily="18" charset="0"/>
              </a:rPr>
              <a:t> </a:t>
            </a:r>
            <a:r>
              <a:rPr lang="en-US" dirty="0" err="1">
                <a:solidFill>
                  <a:srgbClr val="C00000"/>
                </a:solidFill>
                <a:latin typeface="Times New Roman" panose="02020603050405020304" pitchFamily="18" charset="0"/>
                <a:cs typeface="Times New Roman" panose="02020603050405020304" pitchFamily="18" charset="0"/>
              </a:rPr>
              <a:t>mov</a:t>
            </a:r>
            <a:r>
              <a:rPr lang="en-US" dirty="0">
                <a:solidFill>
                  <a:srgbClr val="C00000"/>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mem</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imm</a:t>
            </a:r>
            <a:endParaRPr lang="en-US" dirty="0">
              <a:latin typeface="Times New Roman" panose="02020603050405020304" pitchFamily="18" charset="0"/>
              <a:cs typeface="Times New Roman" panose="02020603050405020304" pitchFamily="18" charset="0"/>
            </a:endParaRPr>
          </a:p>
          <a:p>
            <a:pPr fontAlgn="auto">
              <a:spcAft>
                <a:spcPts val="0"/>
              </a:spcAft>
            </a:pPr>
            <a:r>
              <a:rPr lang="en-US" dirty="0">
                <a:latin typeface="Times New Roman" panose="02020603050405020304" pitchFamily="18" charset="0"/>
                <a:cs typeface="Times New Roman" panose="02020603050405020304" pitchFamily="18" charset="0"/>
              </a:rPr>
              <a:t> </a:t>
            </a:r>
            <a:r>
              <a:rPr lang="en-US" dirty="0" err="1">
                <a:solidFill>
                  <a:srgbClr val="C00000"/>
                </a:solidFill>
                <a:latin typeface="Times New Roman" panose="02020603050405020304" pitchFamily="18" charset="0"/>
                <a:cs typeface="Times New Roman" panose="02020603050405020304" pitchFamily="18" charset="0"/>
              </a:rPr>
              <a:t>mov</a:t>
            </a:r>
            <a:r>
              <a:rPr lang="en-US" dirty="0">
                <a:solidFill>
                  <a:srgbClr val="C00000"/>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imm</a:t>
            </a:r>
            <a:endParaRPr lang="en-US" dirty="0">
              <a:latin typeface="Times New Roman" panose="02020603050405020304" pitchFamily="18" charset="0"/>
              <a:cs typeface="Times New Roman" panose="02020603050405020304" pitchFamily="18" charset="0"/>
            </a:endParaRPr>
          </a:p>
          <a:p>
            <a:pPr fontAlgn="auto">
              <a:spcAft>
                <a:spcPts val="0"/>
              </a:spcAft>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mem</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imm</a:t>
            </a:r>
            <a:endParaRPr lang="en-US" dirty="0">
              <a:latin typeface="Times New Roman" panose="02020603050405020304" pitchFamily="18" charset="0"/>
              <a:cs typeface="Times New Roman" panose="02020603050405020304" pitchFamily="18" charset="0"/>
            </a:endParaRPr>
          </a:p>
          <a:p>
            <a:pPr fontAlgn="auto">
              <a:spcAft>
                <a:spcPts val="0"/>
              </a:spcAft>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imm</a:t>
            </a:r>
            <a:endParaRPr lang="en-US" dirty="0">
              <a:latin typeface="Times New Roman" panose="02020603050405020304" pitchFamily="18" charset="0"/>
              <a:cs typeface="Times New Roman" panose="02020603050405020304" pitchFamily="18" charset="0"/>
            </a:endParaRPr>
          </a:p>
          <a:p>
            <a:pPr fontAlgn="auto">
              <a:spcAft>
                <a:spcPts val="0"/>
              </a:spcAft>
            </a:pP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inc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mem</a:t>
            </a:r>
            <a:endParaRPr lang="en-US" dirty="0">
              <a:latin typeface="Times New Roman" panose="02020603050405020304" pitchFamily="18" charset="0"/>
              <a:cs typeface="Times New Roman" panose="02020603050405020304" pitchFamily="18" charset="0"/>
            </a:endParaRPr>
          </a:p>
          <a:p>
            <a:pPr fontAlgn="auto">
              <a:spcAft>
                <a:spcPts val="0"/>
              </a:spcAft>
            </a:pPr>
            <a:r>
              <a:rPr lang="en-US" dirty="0">
                <a:latin typeface="Times New Roman" panose="02020603050405020304" pitchFamily="18" charset="0"/>
                <a:cs typeface="Times New Roman" panose="02020603050405020304" pitchFamily="18" charset="0"/>
              </a:rPr>
              <a:t> </a:t>
            </a:r>
            <a:r>
              <a:rPr lang="en-US" b="1" dirty="0" err="1">
                <a:solidFill>
                  <a:srgbClr val="C00000"/>
                </a:solidFill>
                <a:latin typeface="Times New Roman" panose="02020603050405020304" pitchFamily="18" charset="0"/>
                <a:cs typeface="Times New Roman" panose="02020603050405020304" pitchFamily="18" charset="0"/>
              </a:rPr>
              <a:t>dec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mem</a:t>
            </a:r>
            <a:endParaRPr lang="en-US" dirty="0">
              <a:latin typeface="Times New Roman" panose="02020603050405020304" pitchFamily="18" charset="0"/>
              <a:cs typeface="Times New Roman" panose="02020603050405020304" pitchFamily="18" charset="0"/>
            </a:endParaRPr>
          </a:p>
          <a:p>
            <a:pPr fontAlgn="auto">
              <a:spcAft>
                <a:spcPts val="0"/>
              </a:spcAft>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769326" y="116621"/>
            <a:ext cx="6046845" cy="830997"/>
          </a:xfrm>
          <a:prstGeom prst="rect">
            <a:avLst/>
          </a:prstGeom>
          <a:noFill/>
        </p:spPr>
        <p:txBody>
          <a:bodyPr wrap="square" rtlCol="0">
            <a:spAutoFit/>
          </a:bodyPr>
          <a:lstStyle/>
          <a:p>
            <a:r>
              <a:rPr lang="en-US" sz="4800" b="1" dirty="0">
                <a:solidFill>
                  <a:srgbClr val="2501BF"/>
                </a:solidFill>
                <a:latin typeface="Times New Roman" panose="02020603050405020304" pitchFamily="18" charset="0"/>
                <a:cs typeface="Times New Roman" panose="02020603050405020304" pitchFamily="18" charset="0"/>
              </a:rPr>
              <a:t>U and V Pipelines</a:t>
            </a:r>
          </a:p>
        </p:txBody>
      </p:sp>
      <p:cxnSp>
        <p:nvCxnSpPr>
          <p:cNvPr id="9" name="Straight Connector 8"/>
          <p:cNvCxnSpPr/>
          <p:nvPr/>
        </p:nvCxnSpPr>
        <p:spPr>
          <a:xfrm>
            <a:off x="6779170" y="914400"/>
            <a:ext cx="0" cy="556992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3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3070" y="27321"/>
            <a:ext cx="4868528" cy="923348"/>
          </a:xfrm>
        </p:spPr>
        <p:txBody>
          <a:bodyPr>
            <a:noAutofit/>
          </a:bodyPr>
          <a:lstStyle/>
          <a:p>
            <a:pPr algn="ctr"/>
            <a:r>
              <a:rPr lang="en-US" sz="7200" dirty="0">
                <a:solidFill>
                  <a:srgbClr val="C00000"/>
                </a:solidFill>
                <a:latin typeface="Times New Roman" panose="02020603050405020304" pitchFamily="18" charset="0"/>
                <a:cs typeface="Times New Roman" panose="02020603050405020304" pitchFamily="18" charset="0"/>
              </a:rPr>
              <a:t>Pipelining</a:t>
            </a:r>
            <a:endParaRPr lang="en-IN" sz="72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4560" y="1123251"/>
            <a:ext cx="4597021" cy="5048949"/>
          </a:xfrm>
        </p:spPr>
        <p:txBody>
          <a:bodyPr>
            <a:noAutofit/>
          </a:bodyPr>
          <a:lstStyle/>
          <a:p>
            <a:pPr marL="0" indent="0">
              <a:buNone/>
            </a:pPr>
            <a:r>
              <a:rPr lang="en-US" sz="4000" dirty="0">
                <a:latin typeface="Times New Roman" panose="02020603050405020304" pitchFamily="18" charset="0"/>
                <a:cs typeface="Times New Roman" panose="02020603050405020304" pitchFamily="18" charset="0"/>
              </a:rPr>
              <a:t>Pentium Processor Integer Pipeline with </a:t>
            </a:r>
            <a:r>
              <a:rPr lang="en-US" sz="4000" dirty="0">
                <a:solidFill>
                  <a:srgbClr val="FF0000"/>
                </a:solidFill>
                <a:latin typeface="Times New Roman" panose="02020603050405020304" pitchFamily="18" charset="0"/>
                <a:cs typeface="Times New Roman" panose="02020603050405020304" pitchFamily="18" charset="0"/>
              </a:rPr>
              <a:t>5 Stages. </a:t>
            </a:r>
          </a:p>
          <a:p>
            <a:pPr marL="0" indent="0" algn="just">
              <a:lnSpc>
                <a:spcPct val="100000"/>
              </a:lnSpc>
              <a:spcBef>
                <a:spcPts val="0"/>
              </a:spcBef>
              <a:buFont typeface="+mj-lt"/>
              <a:buAutoNum type="arabicPeriod"/>
            </a:pPr>
            <a:r>
              <a:rPr lang="en-US" sz="4000" b="1" dirty="0">
                <a:solidFill>
                  <a:srgbClr val="92D050"/>
                </a:solidFill>
                <a:latin typeface="Times New Roman" panose="02020603050405020304" pitchFamily="18" charset="0"/>
                <a:cs typeface="Times New Roman" panose="02020603050405020304" pitchFamily="18" charset="0"/>
              </a:rPr>
              <a:t>Pre fetch (PF): </a:t>
            </a:r>
          </a:p>
          <a:p>
            <a:pPr marL="0" indent="0" algn="just">
              <a:lnSpc>
                <a:spcPct val="100000"/>
              </a:lnSpc>
              <a:spcBef>
                <a:spcPts val="0"/>
              </a:spcBef>
              <a:buFont typeface="+mj-lt"/>
              <a:buAutoNum type="arabicPeriod"/>
            </a:pPr>
            <a:r>
              <a:rPr lang="en-US" sz="4000" b="1" dirty="0">
                <a:solidFill>
                  <a:srgbClr val="0070C0"/>
                </a:solidFill>
                <a:latin typeface="Times New Roman" panose="02020603050405020304" pitchFamily="18" charset="0"/>
                <a:cs typeface="Times New Roman" panose="02020603050405020304" pitchFamily="18" charset="0"/>
              </a:rPr>
              <a:t>Decode1:</a:t>
            </a:r>
            <a:r>
              <a:rPr lang="en-US" sz="4000" dirty="0">
                <a:latin typeface="Times New Roman" panose="02020603050405020304" pitchFamily="18" charset="0"/>
                <a:cs typeface="Times New Roman" panose="02020603050405020304" pitchFamily="18" charset="0"/>
              </a:rPr>
              <a:t> </a:t>
            </a:r>
          </a:p>
          <a:p>
            <a:pPr marL="0" indent="0" algn="just">
              <a:lnSpc>
                <a:spcPct val="100000"/>
              </a:lnSpc>
              <a:spcBef>
                <a:spcPts val="0"/>
              </a:spcBef>
              <a:buFont typeface="+mj-lt"/>
              <a:buAutoNum type="arabicPeriod"/>
            </a:pPr>
            <a:r>
              <a:rPr lang="en-US" sz="4000" b="1" dirty="0">
                <a:solidFill>
                  <a:schemeClr val="accent6">
                    <a:lumMod val="75000"/>
                  </a:schemeClr>
                </a:solidFill>
                <a:latin typeface="Times New Roman" panose="02020603050405020304" pitchFamily="18" charset="0"/>
                <a:cs typeface="Times New Roman" panose="02020603050405020304" pitchFamily="18" charset="0"/>
              </a:rPr>
              <a:t>Decode2: </a:t>
            </a:r>
          </a:p>
          <a:p>
            <a:pPr marL="0" indent="0" algn="just">
              <a:lnSpc>
                <a:spcPct val="100000"/>
              </a:lnSpc>
              <a:spcBef>
                <a:spcPts val="0"/>
              </a:spcBef>
              <a:buFont typeface="+mj-lt"/>
              <a:buAutoNum type="arabicPeriod"/>
            </a:pPr>
            <a:r>
              <a:rPr lang="en-US" sz="4000" b="1" dirty="0">
                <a:solidFill>
                  <a:schemeClr val="accent4"/>
                </a:solidFill>
                <a:latin typeface="Times New Roman" panose="02020603050405020304" pitchFamily="18" charset="0"/>
                <a:cs typeface="Times New Roman" panose="02020603050405020304" pitchFamily="18" charset="0"/>
              </a:rPr>
              <a:t>Execute (EX): </a:t>
            </a:r>
          </a:p>
          <a:p>
            <a:pPr marL="0" indent="0" algn="just">
              <a:lnSpc>
                <a:spcPct val="100000"/>
              </a:lnSpc>
              <a:spcBef>
                <a:spcPts val="0"/>
              </a:spcBef>
              <a:buFont typeface="+mj-lt"/>
              <a:buAutoNum type="arabicPeriod"/>
            </a:pPr>
            <a:r>
              <a:rPr lang="en-US" sz="4000" b="1" dirty="0">
                <a:solidFill>
                  <a:srgbClr val="00B050"/>
                </a:solidFill>
                <a:latin typeface="Times New Roman" panose="02020603050405020304" pitchFamily="18" charset="0"/>
                <a:cs typeface="Times New Roman" panose="02020603050405020304" pitchFamily="18" charset="0"/>
              </a:rPr>
              <a:t>Write Back (WB)</a:t>
            </a:r>
            <a:r>
              <a:rPr lang="en-US" sz="3200" b="1" dirty="0">
                <a:solidFill>
                  <a:srgbClr val="00B050"/>
                </a:solidFill>
                <a:latin typeface="Times New Roman" panose="02020603050405020304" pitchFamily="18" charset="0"/>
                <a:cs typeface="Times New Roman" panose="02020603050405020304" pitchFamily="18" charset="0"/>
              </a:rPr>
              <a:t>:</a:t>
            </a:r>
            <a:endParaRPr lang="en-IN" sz="3200" b="1" dirty="0">
              <a:solidFill>
                <a:srgbClr val="00B050"/>
              </a:solidFill>
              <a:latin typeface="Times New Roman" panose="02020603050405020304" pitchFamily="18" charset="0"/>
              <a:cs typeface="Times New Roman" panose="02020603050405020304" pitchFamily="18" charset="0"/>
            </a:endParaRPr>
          </a:p>
        </p:txBody>
      </p:sp>
      <p:pic>
        <p:nvPicPr>
          <p:cNvPr id="4" name="Picture 6"/>
          <p:cNvPicPr>
            <a:picLocks noChangeAspect="1"/>
          </p:cNvPicPr>
          <p:nvPr/>
        </p:nvPicPr>
        <p:blipFill>
          <a:blip r:embed="rId2" cstate="print"/>
          <a:srcRect/>
          <a:stretch>
            <a:fillRect/>
          </a:stretch>
        </p:blipFill>
        <p:spPr bwMode="auto">
          <a:xfrm>
            <a:off x="-10316" y="129180"/>
            <a:ext cx="798509" cy="83773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3D6C1EE9-D06E-4A30-ACC2-3B3D05EE742C}" type="datetime1">
              <a:rPr lang="en-US" smtClean="0"/>
              <a:t>9/10/2023</a:t>
            </a:fld>
            <a:endParaRPr lang="en-US"/>
          </a:p>
        </p:txBody>
      </p:sp>
      <p:sp>
        <p:nvSpPr>
          <p:cNvPr id="10" name="Footer Placeholder 9"/>
          <p:cNvSpPr>
            <a:spLocks noGrp="1"/>
          </p:cNvSpPr>
          <p:nvPr>
            <p:ph type="ftr" sz="quarter" idx="11"/>
          </p:nvPr>
        </p:nvSpPr>
        <p:spPr/>
        <p:txBody>
          <a:bodyPr/>
          <a:lstStyle/>
          <a:p>
            <a:pPr>
              <a:defRPr/>
            </a:pPr>
            <a:r>
              <a:rPr lang="en-GB"/>
              <a:t>Unit 1            Microprocessor and Microcontroller_CET2004B         2023-24     S3  </a:t>
            </a:r>
            <a:endParaRPr lang="en-US" dirty="0"/>
          </a:p>
        </p:txBody>
      </p:sp>
      <p:sp>
        <p:nvSpPr>
          <p:cNvPr id="11" name="Slide Number Placeholder 10"/>
          <p:cNvSpPr>
            <a:spLocks noGrp="1"/>
          </p:cNvSpPr>
          <p:nvPr>
            <p:ph type="sldNum" sz="quarter" idx="12"/>
          </p:nvPr>
        </p:nvSpPr>
        <p:spPr/>
        <p:txBody>
          <a:bodyPr/>
          <a:lstStyle/>
          <a:p>
            <a:pPr>
              <a:defRPr/>
            </a:pPr>
            <a:fld id="{86E3E4F9-1BBA-46FB-A770-05CF0AA7799E}" type="slidenum">
              <a:rPr lang="en-US" smtClean="0"/>
              <a:pPr>
                <a:defRPr/>
              </a:pPr>
              <a:t>55</a:t>
            </a:fld>
            <a:endParaRPr lang="en-US"/>
          </a:p>
        </p:txBody>
      </p:sp>
      <p:cxnSp>
        <p:nvCxnSpPr>
          <p:cNvPr id="13" name="Straight Connector 12"/>
          <p:cNvCxnSpPr/>
          <p:nvPr/>
        </p:nvCxnSpPr>
        <p:spPr>
          <a:xfrm flipV="1">
            <a:off x="-46759" y="99670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5" name="Straight Connector 14"/>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857875" y="1070452"/>
            <a:ext cx="5495925" cy="5101749"/>
          </a:xfrm>
          <a:prstGeom prst="rect">
            <a:avLst/>
          </a:prstGeom>
        </p:spPr>
      </p:pic>
    </p:spTree>
    <p:extLst>
      <p:ext uri="{BB962C8B-B14F-4D97-AF65-F5344CB8AC3E}">
        <p14:creationId xmlns:p14="http://schemas.microsoft.com/office/powerpoint/2010/main" val="68466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2414" y="13064"/>
            <a:ext cx="8577426" cy="1042558"/>
          </a:xfrm>
        </p:spPr>
        <p:txBody>
          <a:bodyPr>
            <a:noAutofit/>
          </a:bodyPr>
          <a:lstStyle/>
          <a:p>
            <a:pPr algn="ctr"/>
            <a:r>
              <a:rPr lang="en-US" sz="4800" dirty="0">
                <a:solidFill>
                  <a:srgbClr val="FF0000"/>
                </a:solidFill>
                <a:latin typeface="Times New Roman" panose="02020603050405020304" pitchFamily="18" charset="0"/>
                <a:cs typeface="Times New Roman" panose="02020603050405020304" pitchFamily="18" charset="0"/>
              </a:rPr>
              <a:t>Pipelining stages Details</a:t>
            </a:r>
            <a:endParaRPr lang="en-IN" sz="4800" dirty="0">
              <a:solidFill>
                <a:srgbClr val="FF0000"/>
              </a:solidFill>
              <a:latin typeface="Times New Roman" panose="02020603050405020304" pitchFamily="18" charset="0"/>
              <a:cs typeface="Times New Roman" panose="02020603050405020304" pitchFamily="18" charset="0"/>
            </a:endParaRPr>
          </a:p>
        </p:txBody>
      </p:sp>
      <p:pic>
        <p:nvPicPr>
          <p:cNvPr id="4" name="Picture 6"/>
          <p:cNvPicPr>
            <a:picLocks noChangeAspect="1"/>
          </p:cNvPicPr>
          <p:nvPr/>
        </p:nvPicPr>
        <p:blipFill>
          <a:blip r:embed="rId2" cstate="print"/>
          <a:srcRect/>
          <a:stretch>
            <a:fillRect/>
          </a:stretch>
        </p:blipFill>
        <p:spPr bwMode="auto">
          <a:xfrm>
            <a:off x="0" y="129180"/>
            <a:ext cx="788193" cy="83773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7A4E4B95-B6AD-4ED2-A39F-C3C7C63FCDD6}" type="datetime1">
              <a:rPr lang="en-US" smtClean="0"/>
              <a:t>9/10/2023</a:t>
            </a:fld>
            <a:endParaRPr lang="en-US"/>
          </a:p>
        </p:txBody>
      </p:sp>
      <p:sp>
        <p:nvSpPr>
          <p:cNvPr id="10" name="Footer Placeholder 9"/>
          <p:cNvSpPr>
            <a:spLocks noGrp="1"/>
          </p:cNvSpPr>
          <p:nvPr>
            <p:ph type="ftr" sz="quarter" idx="11"/>
          </p:nvPr>
        </p:nvSpPr>
        <p:spPr/>
        <p:txBody>
          <a:bodyPr/>
          <a:lstStyle/>
          <a:p>
            <a:pPr>
              <a:defRPr/>
            </a:pPr>
            <a:r>
              <a:rPr lang="en-GB"/>
              <a:t>Unit 1            Microprocessor and Microcontroller_CET2004B         2023-24     S3  </a:t>
            </a:r>
            <a:endParaRPr lang="en-US"/>
          </a:p>
        </p:txBody>
      </p:sp>
      <p:sp>
        <p:nvSpPr>
          <p:cNvPr id="11" name="Slide Number Placeholder 10"/>
          <p:cNvSpPr>
            <a:spLocks noGrp="1"/>
          </p:cNvSpPr>
          <p:nvPr>
            <p:ph type="sldNum" sz="quarter" idx="12"/>
          </p:nvPr>
        </p:nvSpPr>
        <p:spPr/>
        <p:txBody>
          <a:bodyPr/>
          <a:lstStyle/>
          <a:p>
            <a:pPr>
              <a:defRPr/>
            </a:pPr>
            <a:fld id="{86E3E4F9-1BBA-46FB-A770-05CF0AA7799E}" type="slidenum">
              <a:rPr lang="en-US" smtClean="0"/>
              <a:pPr>
                <a:defRPr/>
              </a:pPr>
              <a:t>56</a:t>
            </a:fld>
            <a:endParaRPr lang="en-US"/>
          </a:p>
        </p:txBody>
      </p:sp>
      <p:cxnSp>
        <p:nvCxnSpPr>
          <p:cNvPr id="13" name="Straight Connector 12"/>
          <p:cNvCxnSpPr/>
          <p:nvPr/>
        </p:nvCxnSpPr>
        <p:spPr>
          <a:xfrm flipV="1">
            <a:off x="-10316" y="1027913"/>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5" name="Straight Connector 14"/>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7492621" y="1147695"/>
            <a:ext cx="4097643" cy="4734919"/>
          </a:xfrm>
          <a:prstGeom prst="rect">
            <a:avLst/>
          </a:prstGeom>
        </p:spPr>
      </p:pic>
      <p:sp>
        <p:nvSpPr>
          <p:cNvPr id="7" name="Content Placeholder 6"/>
          <p:cNvSpPr>
            <a:spLocks noGrp="1"/>
          </p:cNvSpPr>
          <p:nvPr>
            <p:ph idx="1"/>
          </p:nvPr>
        </p:nvSpPr>
        <p:spPr>
          <a:xfrm>
            <a:off x="1114649" y="1116620"/>
            <a:ext cx="6182337" cy="5055581"/>
          </a:xfrm>
        </p:spPr>
        <p:txBody>
          <a:bodyPr>
            <a:noAutofit/>
          </a:bodyPr>
          <a:lstStyle/>
          <a:p>
            <a:pPr marL="0" indent="0">
              <a:buNone/>
            </a:pPr>
            <a:endParaRPr lang="en-US" sz="4400" dirty="0">
              <a:latin typeface="Times New Roman" panose="02020603050405020304" pitchFamily="18" charset="0"/>
              <a:cs typeface="Times New Roman" panose="02020603050405020304" pitchFamily="18" charset="0"/>
            </a:endParaRPr>
          </a:p>
          <a:p>
            <a:pPr marL="0" indent="0">
              <a:buNone/>
            </a:pPr>
            <a:r>
              <a:rPr lang="en-US" sz="3600" dirty="0">
                <a:latin typeface="Times New Roman" panose="02020603050405020304" pitchFamily="18" charset="0"/>
                <a:cs typeface="Times New Roman" panose="02020603050405020304" pitchFamily="18" charset="0"/>
              </a:rPr>
              <a:t> </a:t>
            </a:r>
            <a:endParaRPr lang="en-US" sz="3600" dirty="0">
              <a:solidFill>
                <a:srgbClr val="FF0000"/>
              </a:solidFill>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4800" b="1" dirty="0">
                <a:solidFill>
                  <a:srgbClr val="FF0000"/>
                </a:solidFill>
                <a:latin typeface="Times New Roman" panose="02020603050405020304" pitchFamily="18" charset="0"/>
                <a:cs typeface="Times New Roman" panose="02020603050405020304" pitchFamily="18" charset="0"/>
              </a:rPr>
              <a:t>Pre fetch (PF)</a:t>
            </a:r>
            <a:endParaRPr lang="en-US" sz="44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4400" dirty="0">
                <a:latin typeface="Times New Roman" panose="02020603050405020304" pitchFamily="18" charset="0"/>
                <a:cs typeface="Times New Roman" panose="02020603050405020304" pitchFamily="18" charset="0"/>
              </a:rPr>
              <a:t>Instructions are pre fetched from the </a:t>
            </a:r>
            <a:r>
              <a:rPr lang="en-US" sz="4400" b="1" dirty="0">
                <a:solidFill>
                  <a:srgbClr val="C00000"/>
                </a:solidFill>
                <a:latin typeface="Times New Roman" panose="02020603050405020304" pitchFamily="18" charset="0"/>
                <a:cs typeface="Times New Roman" panose="02020603050405020304" pitchFamily="18" charset="0"/>
              </a:rPr>
              <a:t>on-chip instruction cache </a:t>
            </a:r>
            <a:r>
              <a:rPr lang="en-US" sz="4400" dirty="0">
                <a:latin typeface="Times New Roman" panose="02020603050405020304" pitchFamily="18" charset="0"/>
                <a:cs typeface="Times New Roman" panose="02020603050405020304" pitchFamily="18" charset="0"/>
              </a:rPr>
              <a:t>or </a:t>
            </a:r>
            <a:r>
              <a:rPr lang="en-US" sz="4400" b="1" dirty="0">
                <a:solidFill>
                  <a:srgbClr val="002060"/>
                </a:solidFill>
                <a:latin typeface="Times New Roman" panose="02020603050405020304" pitchFamily="18" charset="0"/>
                <a:cs typeface="Times New Roman" panose="02020603050405020304" pitchFamily="18" charset="0"/>
              </a:rPr>
              <a:t>memory.  ADD AL,BL</a:t>
            </a:r>
          </a:p>
          <a:p>
            <a:pPr marL="0" indent="0" algn="just">
              <a:lnSpc>
                <a:spcPct val="100000"/>
              </a:lnSpc>
              <a:spcBef>
                <a:spcPts val="0"/>
              </a:spcBef>
              <a:buFont typeface="+mj-lt"/>
              <a:buAutoNum type="arabicPeriod"/>
            </a:pPr>
            <a:endParaRPr lang="en-US" sz="44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endParaRPr lang="en-US" sz="3200" dirty="0">
              <a:latin typeface="Times New Roman" panose="02020603050405020304" pitchFamily="18" charset="0"/>
              <a:cs typeface="Times New Roman" panose="02020603050405020304" pitchFamily="18" charset="0"/>
            </a:endParaRPr>
          </a:p>
        </p:txBody>
      </p:sp>
      <p:sp>
        <p:nvSpPr>
          <p:cNvPr id="17" name="Oval 16"/>
          <p:cNvSpPr/>
          <p:nvPr/>
        </p:nvSpPr>
        <p:spPr>
          <a:xfrm>
            <a:off x="1114648" y="1116620"/>
            <a:ext cx="2923951" cy="10806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latin typeface="Times New Roman" panose="02020603050405020304" pitchFamily="18" charset="0"/>
                <a:cs typeface="Times New Roman" panose="02020603050405020304" pitchFamily="18" charset="0"/>
              </a:rPr>
              <a:t>Stage 1</a:t>
            </a:r>
          </a:p>
        </p:txBody>
      </p:sp>
    </p:spTree>
    <p:extLst>
      <p:ext uri="{BB962C8B-B14F-4D97-AF65-F5344CB8AC3E}">
        <p14:creationId xmlns:p14="http://schemas.microsoft.com/office/powerpoint/2010/main" val="274083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9854" y="111670"/>
            <a:ext cx="10702843" cy="693780"/>
          </a:xfrm>
          <a:prstGeom prst="rect">
            <a:avLst/>
          </a:prstGeom>
        </p:spPr>
        <p:txBody>
          <a:bodyPr vert="horz" wrap="square" lIns="0" tIns="16510" rIns="0" bIns="0" rtlCol="0">
            <a:spAutoFit/>
          </a:bodyPr>
          <a:lstStyle/>
          <a:p>
            <a:pPr marL="12700">
              <a:lnSpc>
                <a:spcPct val="100000"/>
              </a:lnSpc>
              <a:spcBef>
                <a:spcPts val="130"/>
              </a:spcBef>
            </a:pPr>
            <a:r>
              <a:rPr lang="en-US" spc="25" dirty="0">
                <a:solidFill>
                  <a:srgbClr val="2501BF"/>
                </a:solidFill>
                <a:latin typeface="Times New Roman"/>
                <a:cs typeface="Times New Roman"/>
              </a:rPr>
              <a:t>Details of Prefetch </a:t>
            </a:r>
            <a:r>
              <a:rPr spc="25" dirty="0">
                <a:solidFill>
                  <a:srgbClr val="2501BF"/>
                </a:solidFill>
                <a:latin typeface="Times New Roman"/>
                <a:cs typeface="Times New Roman"/>
              </a:rPr>
              <a:t>Pipeli</a:t>
            </a:r>
            <a:r>
              <a:rPr lang="en-US" spc="25" dirty="0">
                <a:solidFill>
                  <a:srgbClr val="2501BF"/>
                </a:solidFill>
                <a:latin typeface="Times New Roman"/>
                <a:cs typeface="Times New Roman"/>
              </a:rPr>
              <a:t>ne</a:t>
            </a:r>
            <a:r>
              <a:rPr spc="25" dirty="0">
                <a:solidFill>
                  <a:srgbClr val="2501BF"/>
                </a:solidFill>
                <a:latin typeface="Times New Roman"/>
                <a:cs typeface="Times New Roman"/>
              </a:rPr>
              <a:t> </a:t>
            </a:r>
            <a:r>
              <a:rPr spc="15" dirty="0">
                <a:solidFill>
                  <a:srgbClr val="2501BF"/>
                </a:solidFill>
                <a:latin typeface="Times New Roman"/>
                <a:cs typeface="Times New Roman"/>
              </a:rPr>
              <a:t>stages </a:t>
            </a:r>
            <a:r>
              <a:rPr spc="25" dirty="0">
                <a:solidFill>
                  <a:srgbClr val="2501BF"/>
                </a:solidFill>
                <a:latin typeface="Times New Roman"/>
                <a:cs typeface="Times New Roman"/>
              </a:rPr>
              <a:t>of</a:t>
            </a:r>
            <a:r>
              <a:rPr spc="-215" dirty="0">
                <a:solidFill>
                  <a:srgbClr val="2501BF"/>
                </a:solidFill>
                <a:latin typeface="Times New Roman"/>
                <a:cs typeface="Times New Roman"/>
              </a:rPr>
              <a:t> </a:t>
            </a:r>
            <a:r>
              <a:rPr spc="35" dirty="0">
                <a:solidFill>
                  <a:srgbClr val="2501BF"/>
                </a:solidFill>
                <a:latin typeface="Times New Roman"/>
                <a:cs typeface="Times New Roman"/>
              </a:rPr>
              <a:t>Pentium</a:t>
            </a:r>
            <a:endParaRPr dirty="0">
              <a:solidFill>
                <a:srgbClr val="2501BF"/>
              </a:solidFill>
              <a:latin typeface="Times New Roman"/>
              <a:cs typeface="Times New Roman"/>
            </a:endParaRPr>
          </a:p>
        </p:txBody>
      </p:sp>
      <p:sp>
        <p:nvSpPr>
          <p:cNvPr id="3" name="object 3"/>
          <p:cNvSpPr txBox="1"/>
          <p:nvPr/>
        </p:nvSpPr>
        <p:spPr>
          <a:xfrm>
            <a:off x="998509" y="1087187"/>
            <a:ext cx="10679685" cy="5100435"/>
          </a:xfrm>
          <a:prstGeom prst="rect">
            <a:avLst/>
          </a:prstGeom>
        </p:spPr>
        <p:txBody>
          <a:bodyPr vert="horz" wrap="square" lIns="0" tIns="49530" rIns="0" bIns="0" rtlCol="0">
            <a:spAutoFit/>
          </a:bodyPr>
          <a:lstStyle/>
          <a:p>
            <a:pPr marL="12700" marR="6350" algn="just">
              <a:lnSpc>
                <a:spcPct val="92100"/>
              </a:lnSpc>
              <a:spcBef>
                <a:spcPts val="390"/>
              </a:spcBef>
              <a:tabLst>
                <a:tab pos="2223770" algn="l"/>
              </a:tabLst>
            </a:pPr>
            <a:r>
              <a:rPr sz="3200" spc="20" dirty="0">
                <a:latin typeface="Times New Roman" panose="02020603050405020304" pitchFamily="18" charset="0"/>
                <a:cs typeface="Times New Roman" panose="02020603050405020304" pitchFamily="18" charset="0"/>
              </a:rPr>
              <a:t>The </a:t>
            </a:r>
            <a:r>
              <a:rPr sz="3200" dirty="0">
                <a:latin typeface="Times New Roman" panose="02020603050405020304" pitchFamily="18" charset="0"/>
                <a:cs typeface="Times New Roman" panose="02020603050405020304" pitchFamily="18" charset="0"/>
              </a:rPr>
              <a:t>first </a:t>
            </a:r>
            <a:r>
              <a:rPr sz="3200" spc="-10" dirty="0">
                <a:latin typeface="Times New Roman" panose="02020603050405020304" pitchFamily="18" charset="0"/>
                <a:cs typeface="Times New Roman" panose="02020603050405020304" pitchFamily="18" charset="0"/>
              </a:rPr>
              <a:t>stage </a:t>
            </a:r>
            <a:r>
              <a:rPr sz="3200" spc="25" dirty="0">
                <a:latin typeface="Times New Roman" panose="02020603050405020304" pitchFamily="18" charset="0"/>
                <a:cs typeface="Times New Roman" panose="02020603050405020304" pitchFamily="18" charset="0"/>
              </a:rPr>
              <a:t>of </a:t>
            </a:r>
            <a:r>
              <a:rPr sz="3200" spc="10" dirty="0">
                <a:latin typeface="Times New Roman" panose="02020603050405020304" pitchFamily="18" charset="0"/>
                <a:cs typeface="Times New Roman" panose="02020603050405020304" pitchFamily="18" charset="0"/>
              </a:rPr>
              <a:t>the </a:t>
            </a:r>
            <a:r>
              <a:rPr sz="3200" spc="15" dirty="0">
                <a:latin typeface="Times New Roman" panose="02020603050405020304" pitchFamily="18" charset="0"/>
                <a:cs typeface="Times New Roman" panose="02020603050405020304" pitchFamily="18" charset="0"/>
              </a:rPr>
              <a:t>pipeline </a:t>
            </a:r>
            <a:r>
              <a:rPr sz="3200" spc="-15" dirty="0">
                <a:latin typeface="Times New Roman" panose="02020603050405020304" pitchFamily="18" charset="0"/>
                <a:cs typeface="Times New Roman" panose="02020603050405020304" pitchFamily="18" charset="0"/>
              </a:rPr>
              <a:t>is </a:t>
            </a:r>
            <a:r>
              <a:rPr sz="3200" spc="10" dirty="0">
                <a:latin typeface="Times New Roman" panose="02020603050405020304" pitchFamily="18" charset="0"/>
                <a:cs typeface="Times New Roman" panose="02020603050405020304" pitchFamily="18" charset="0"/>
              </a:rPr>
              <a:t>the </a:t>
            </a:r>
            <a:r>
              <a:rPr sz="3200" spc="-5" dirty="0">
                <a:solidFill>
                  <a:srgbClr val="FF0000"/>
                </a:solidFill>
                <a:latin typeface="Times New Roman" panose="02020603050405020304" pitchFamily="18" charset="0"/>
                <a:cs typeface="Times New Roman" panose="02020603050405020304" pitchFamily="18" charset="0"/>
              </a:rPr>
              <a:t>Prefetch </a:t>
            </a:r>
            <a:r>
              <a:rPr sz="3200" spc="20" dirty="0">
                <a:solidFill>
                  <a:srgbClr val="FF0000"/>
                </a:solidFill>
                <a:latin typeface="Times New Roman" panose="02020603050405020304" pitchFamily="18" charset="0"/>
                <a:cs typeface="Times New Roman" panose="02020603050405020304" pitchFamily="18" charset="0"/>
              </a:rPr>
              <a:t>(PF) </a:t>
            </a:r>
            <a:r>
              <a:rPr sz="3200" spc="5" dirty="0">
                <a:solidFill>
                  <a:srgbClr val="FF0000"/>
                </a:solidFill>
                <a:latin typeface="Times New Roman" panose="02020603050405020304" pitchFamily="18" charset="0"/>
                <a:cs typeface="Times New Roman" panose="02020603050405020304" pitchFamily="18" charset="0"/>
              </a:rPr>
              <a:t>stage </a:t>
            </a:r>
            <a:r>
              <a:rPr sz="3200" spc="25" dirty="0">
                <a:latin typeface="Times New Roman" panose="02020603050405020304" pitchFamily="18" charset="0"/>
                <a:cs typeface="Times New Roman" panose="02020603050405020304" pitchFamily="18" charset="0"/>
              </a:rPr>
              <a:t>in  </a:t>
            </a:r>
            <a:r>
              <a:rPr sz="3200" spc="5" dirty="0">
                <a:latin typeface="Times New Roman" panose="02020603050405020304" pitchFamily="18" charset="0"/>
                <a:cs typeface="Times New Roman" panose="02020603050405020304" pitchFamily="18" charset="0"/>
              </a:rPr>
              <a:t>which</a:t>
            </a:r>
            <a:r>
              <a:rPr lang="en-US" sz="3200" spc="5" dirty="0">
                <a:latin typeface="Times New Roman" panose="02020603050405020304" pitchFamily="18" charset="0"/>
                <a:cs typeface="Times New Roman" panose="02020603050405020304" pitchFamily="18" charset="0"/>
              </a:rPr>
              <a:t> </a:t>
            </a:r>
            <a:r>
              <a:rPr sz="3200" spc="15" dirty="0">
                <a:latin typeface="Times New Roman" panose="02020603050405020304" pitchFamily="18" charset="0"/>
                <a:cs typeface="Times New Roman" panose="02020603050405020304" pitchFamily="18" charset="0"/>
              </a:rPr>
              <a:t>instructions are </a:t>
            </a:r>
            <a:r>
              <a:rPr sz="3200" spc="-5" dirty="0">
                <a:latin typeface="Times New Roman" panose="02020603050405020304" pitchFamily="18" charset="0"/>
                <a:cs typeface="Times New Roman" panose="02020603050405020304" pitchFamily="18" charset="0"/>
              </a:rPr>
              <a:t>prefetched </a:t>
            </a:r>
            <a:r>
              <a:rPr sz="3200" spc="15" dirty="0">
                <a:latin typeface="Times New Roman" panose="02020603050405020304" pitchFamily="18" charset="0"/>
                <a:cs typeface="Times New Roman" panose="02020603050405020304" pitchFamily="18" charset="0"/>
              </a:rPr>
              <a:t>from the </a:t>
            </a:r>
            <a:r>
              <a:rPr sz="3200" spc="30" dirty="0">
                <a:latin typeface="Times New Roman" panose="02020603050405020304" pitchFamily="18" charset="0"/>
                <a:cs typeface="Times New Roman" panose="02020603050405020304" pitchFamily="18" charset="0"/>
              </a:rPr>
              <a:t>on-chip  </a:t>
            </a:r>
            <a:r>
              <a:rPr sz="3200" spc="-10" dirty="0">
                <a:latin typeface="Times New Roman" panose="02020603050405020304" pitchFamily="18" charset="0"/>
                <a:cs typeface="Times New Roman" panose="02020603050405020304" pitchFamily="18" charset="0"/>
              </a:rPr>
              <a:t>instruction </a:t>
            </a:r>
            <a:r>
              <a:rPr sz="3200" spc="15" dirty="0">
                <a:latin typeface="Times New Roman" panose="02020603050405020304" pitchFamily="18" charset="0"/>
                <a:cs typeface="Times New Roman" panose="02020603050405020304" pitchFamily="18" charset="0"/>
              </a:rPr>
              <a:t>cache </a:t>
            </a:r>
            <a:r>
              <a:rPr sz="3200" spc="25" dirty="0">
                <a:latin typeface="Times New Roman" panose="02020603050405020304" pitchFamily="18" charset="0"/>
                <a:cs typeface="Times New Roman" panose="02020603050405020304" pitchFamily="18" charset="0"/>
              </a:rPr>
              <a:t>or</a:t>
            </a:r>
            <a:r>
              <a:rPr sz="3200" spc="-345"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memory.</a:t>
            </a:r>
          </a:p>
          <a:p>
            <a:pPr marL="469265" marR="5080" indent="-457200" algn="just">
              <a:lnSpc>
                <a:spcPct val="91000"/>
              </a:lnSpc>
              <a:spcBef>
                <a:spcPts val="1050"/>
              </a:spcBef>
              <a:buFont typeface="Wingdings" panose="05000000000000000000" pitchFamily="2" charset="2"/>
              <a:buChar char="Ø"/>
              <a:tabLst>
                <a:tab pos="241300" algn="l"/>
              </a:tabLst>
            </a:pPr>
            <a:r>
              <a:rPr sz="3200" spc="10" dirty="0">
                <a:latin typeface="Times New Roman" panose="02020603050405020304" pitchFamily="18" charset="0"/>
                <a:cs typeface="Times New Roman" panose="02020603050405020304" pitchFamily="18" charset="0"/>
              </a:rPr>
              <a:t>Because</a:t>
            </a:r>
            <a:r>
              <a:rPr sz="3200" spc="640"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the  </a:t>
            </a:r>
            <a:r>
              <a:rPr sz="3200" spc="5" dirty="0">
                <a:latin typeface="Times New Roman" panose="02020603050405020304" pitchFamily="18" charset="0"/>
                <a:cs typeface="Times New Roman" panose="02020603050405020304" pitchFamily="18" charset="0"/>
              </a:rPr>
              <a:t>Pentium </a:t>
            </a:r>
            <a:r>
              <a:rPr sz="3200" spc="10" dirty="0">
                <a:latin typeface="Times New Roman" panose="02020603050405020304" pitchFamily="18" charset="0"/>
                <a:cs typeface="Times New Roman" panose="02020603050405020304" pitchFamily="18" charset="0"/>
              </a:rPr>
              <a:t>processor  </a:t>
            </a:r>
            <a:r>
              <a:rPr sz="3200" spc="30" dirty="0">
                <a:latin typeface="Times New Roman" panose="02020603050405020304" pitchFamily="18" charset="0"/>
                <a:cs typeface="Times New Roman" panose="02020603050405020304" pitchFamily="18" charset="0"/>
              </a:rPr>
              <a:t>has </a:t>
            </a:r>
            <a:r>
              <a:rPr sz="3200" b="1" spc="5" dirty="0">
                <a:latin typeface="Times New Roman" panose="02020603050405020304" pitchFamily="18" charset="0"/>
                <a:cs typeface="Times New Roman" panose="02020603050405020304" pitchFamily="18" charset="0"/>
              </a:rPr>
              <a:t>separate </a:t>
            </a:r>
            <a:r>
              <a:rPr sz="3200" b="1" spc="20" dirty="0">
                <a:latin typeface="Times New Roman" panose="02020603050405020304" pitchFamily="18" charset="0"/>
                <a:cs typeface="Times New Roman" panose="02020603050405020304" pitchFamily="18" charset="0"/>
              </a:rPr>
              <a:t>caches </a:t>
            </a:r>
            <a:r>
              <a:rPr sz="3200" spc="-15" dirty="0">
                <a:latin typeface="Times New Roman" panose="02020603050405020304" pitchFamily="18" charset="0"/>
                <a:cs typeface="Times New Roman" panose="02020603050405020304" pitchFamily="18" charset="0"/>
              </a:rPr>
              <a:t>for  </a:t>
            </a:r>
            <a:r>
              <a:rPr sz="3200" spc="5" dirty="0">
                <a:latin typeface="Times New Roman" panose="02020603050405020304" pitchFamily="18" charset="0"/>
                <a:cs typeface="Times New Roman" panose="02020603050405020304" pitchFamily="18" charset="0"/>
              </a:rPr>
              <a:t>instructions </a:t>
            </a:r>
            <a:r>
              <a:rPr sz="3200" spc="55" dirty="0">
                <a:latin typeface="Times New Roman" panose="02020603050405020304" pitchFamily="18" charset="0"/>
                <a:cs typeface="Times New Roman" panose="02020603050405020304" pitchFamily="18" charset="0"/>
              </a:rPr>
              <a:t>and </a:t>
            </a:r>
            <a:r>
              <a:rPr sz="3200" dirty="0">
                <a:latin typeface="Times New Roman" panose="02020603050405020304" pitchFamily="18" charset="0"/>
                <a:cs typeface="Times New Roman" panose="02020603050405020304" pitchFamily="18" charset="0"/>
              </a:rPr>
              <a:t>data, </a:t>
            </a:r>
            <a:r>
              <a:rPr sz="3200" spc="-5" dirty="0">
                <a:latin typeface="Times New Roman" panose="02020603050405020304" pitchFamily="18" charset="0"/>
                <a:cs typeface="Times New Roman" panose="02020603050405020304" pitchFamily="18" charset="0"/>
              </a:rPr>
              <a:t>prefetches do </a:t>
            </a:r>
            <a:r>
              <a:rPr sz="3200" spc="10" dirty="0">
                <a:latin typeface="Times New Roman" panose="02020603050405020304" pitchFamily="18" charset="0"/>
                <a:cs typeface="Times New Roman" panose="02020603050405020304" pitchFamily="18" charset="0"/>
              </a:rPr>
              <a:t>not </a:t>
            </a:r>
            <a:r>
              <a:rPr sz="3200" spc="15" dirty="0">
                <a:latin typeface="Times New Roman" panose="02020603050405020304" pitchFamily="18" charset="0"/>
                <a:cs typeface="Times New Roman" panose="02020603050405020304" pitchFamily="18" charset="0"/>
              </a:rPr>
              <a:t>conflict </a:t>
            </a:r>
            <a:r>
              <a:rPr sz="3200" spc="20" dirty="0">
                <a:latin typeface="Times New Roman" panose="02020603050405020304" pitchFamily="18" charset="0"/>
                <a:cs typeface="Times New Roman" panose="02020603050405020304" pitchFamily="18" charset="0"/>
              </a:rPr>
              <a:t>with </a:t>
            </a:r>
            <a:r>
              <a:rPr sz="3200" spc="-5" dirty="0">
                <a:latin typeface="Times New Roman" panose="02020603050405020304" pitchFamily="18" charset="0"/>
                <a:cs typeface="Times New Roman" panose="02020603050405020304" pitchFamily="18" charset="0"/>
              </a:rPr>
              <a:t>data  </a:t>
            </a:r>
            <a:r>
              <a:rPr sz="3200" spc="-15" dirty="0">
                <a:latin typeface="Times New Roman" panose="02020603050405020304" pitchFamily="18" charset="0"/>
                <a:cs typeface="Times New Roman" panose="02020603050405020304" pitchFamily="18" charset="0"/>
              </a:rPr>
              <a:t>references for </a:t>
            </a:r>
            <a:r>
              <a:rPr sz="3200" spc="5" dirty="0">
                <a:latin typeface="Times New Roman" panose="02020603050405020304" pitchFamily="18" charset="0"/>
                <a:cs typeface="Times New Roman" panose="02020603050405020304" pitchFamily="18" charset="0"/>
              </a:rPr>
              <a:t>access </a:t>
            </a:r>
            <a:r>
              <a:rPr sz="3200" spc="-5" dirty="0">
                <a:latin typeface="Times New Roman" panose="02020603050405020304" pitchFamily="18" charset="0"/>
                <a:cs typeface="Times New Roman" panose="02020603050405020304" pitchFamily="18" charset="0"/>
              </a:rPr>
              <a:t>to </a:t>
            </a:r>
            <a:r>
              <a:rPr sz="3200" spc="-10" dirty="0">
                <a:latin typeface="Times New Roman" panose="02020603050405020304" pitchFamily="18" charset="0"/>
                <a:cs typeface="Times New Roman" panose="02020603050405020304" pitchFamily="18" charset="0"/>
              </a:rPr>
              <a:t>the</a:t>
            </a:r>
            <a:r>
              <a:rPr sz="3200" spc="-135"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cache.</a:t>
            </a:r>
            <a:endParaRPr sz="3200" dirty="0">
              <a:latin typeface="Times New Roman" panose="02020603050405020304" pitchFamily="18" charset="0"/>
              <a:cs typeface="Times New Roman" panose="02020603050405020304" pitchFamily="18" charset="0"/>
            </a:endParaRPr>
          </a:p>
          <a:p>
            <a:pPr marL="469900" marR="7620" indent="-457200" algn="just">
              <a:lnSpc>
                <a:spcPts val="3000"/>
              </a:lnSpc>
              <a:spcBef>
                <a:spcPts val="1110"/>
              </a:spcBef>
              <a:buFont typeface="Wingdings" panose="05000000000000000000" pitchFamily="2" charset="2"/>
              <a:buChar char="Ø"/>
              <a:tabLst>
                <a:tab pos="241300" algn="l"/>
              </a:tabLst>
            </a:pPr>
            <a:r>
              <a:rPr sz="3200" spc="-5" dirty="0">
                <a:latin typeface="Times New Roman" panose="02020603050405020304" pitchFamily="18" charset="0"/>
                <a:cs typeface="Times New Roman" panose="02020603050405020304" pitchFamily="18" charset="0"/>
              </a:rPr>
              <a:t>In </a:t>
            </a:r>
            <a:r>
              <a:rPr sz="3200" spc="10" dirty="0">
                <a:latin typeface="Times New Roman" panose="02020603050405020304" pitchFamily="18" charset="0"/>
                <a:cs typeface="Times New Roman" panose="02020603050405020304" pitchFamily="18" charset="0"/>
              </a:rPr>
              <a:t>the </a:t>
            </a:r>
            <a:r>
              <a:rPr sz="3200" spc="5" dirty="0">
                <a:latin typeface="Times New Roman" panose="02020603050405020304" pitchFamily="18" charset="0"/>
                <a:cs typeface="Times New Roman" panose="02020603050405020304" pitchFamily="18" charset="0"/>
              </a:rPr>
              <a:t>PF </a:t>
            </a:r>
            <a:r>
              <a:rPr sz="3200" spc="-10" dirty="0">
                <a:latin typeface="Times New Roman" panose="02020603050405020304" pitchFamily="18" charset="0"/>
                <a:cs typeface="Times New Roman" panose="02020603050405020304" pitchFamily="18" charset="0"/>
              </a:rPr>
              <a:t>stage</a:t>
            </a:r>
            <a:r>
              <a:rPr sz="3200" spc="-15" dirty="0">
                <a:latin typeface="Times New Roman" panose="02020603050405020304" pitchFamily="18" charset="0"/>
                <a:cs typeface="Times New Roman" panose="02020603050405020304" pitchFamily="18" charset="0"/>
              </a:rPr>
              <a:t>,</a:t>
            </a:r>
            <a:r>
              <a:rPr lang="en-GB" sz="3200" spc="-15" dirty="0">
                <a:latin typeface="Times New Roman" panose="02020603050405020304" pitchFamily="18" charset="0"/>
                <a:cs typeface="Times New Roman" panose="02020603050405020304" pitchFamily="18" charset="0"/>
              </a:rPr>
              <a:t> </a:t>
            </a:r>
            <a:r>
              <a:rPr sz="3200" b="1" spc="-15" dirty="0">
                <a:solidFill>
                  <a:srgbClr val="002060"/>
                </a:solidFill>
                <a:latin typeface="Times New Roman" panose="02020603050405020304" pitchFamily="18" charset="0"/>
                <a:cs typeface="Times New Roman" panose="02020603050405020304" pitchFamily="18" charset="0"/>
              </a:rPr>
              <a:t>two</a:t>
            </a:r>
            <a:r>
              <a:rPr sz="3200" b="1" spc="590" dirty="0">
                <a:solidFill>
                  <a:srgbClr val="002060"/>
                </a:solidFill>
                <a:latin typeface="Times New Roman" panose="02020603050405020304" pitchFamily="18" charset="0"/>
                <a:cs typeface="Times New Roman" panose="02020603050405020304" pitchFamily="18" charset="0"/>
              </a:rPr>
              <a:t> </a:t>
            </a:r>
            <a:r>
              <a:rPr sz="3200" b="1" spc="10" dirty="0">
                <a:solidFill>
                  <a:srgbClr val="002060"/>
                </a:solidFill>
                <a:latin typeface="Times New Roman" panose="02020603050405020304" pitchFamily="18" charset="0"/>
                <a:cs typeface="Times New Roman" panose="02020603050405020304" pitchFamily="18" charset="0"/>
              </a:rPr>
              <a:t>independent pairs </a:t>
            </a:r>
            <a:r>
              <a:rPr sz="3200" spc="25" dirty="0">
                <a:latin typeface="Times New Roman" panose="02020603050405020304" pitchFamily="18" charset="0"/>
                <a:cs typeface="Times New Roman" panose="02020603050405020304" pitchFamily="18" charset="0"/>
              </a:rPr>
              <a:t>of </a:t>
            </a:r>
            <a:r>
              <a:rPr sz="3200" b="1" spc="25" dirty="0">
                <a:latin typeface="Times New Roman" panose="02020603050405020304" pitchFamily="18" charset="0"/>
                <a:cs typeface="Times New Roman" panose="02020603050405020304" pitchFamily="18" charset="0"/>
              </a:rPr>
              <a:t>32-byte </a:t>
            </a:r>
            <a:r>
              <a:rPr sz="3200" b="1" spc="-10" dirty="0">
                <a:latin typeface="Times New Roman" panose="02020603050405020304" pitchFamily="18" charset="0"/>
                <a:cs typeface="Times New Roman" panose="02020603050405020304" pitchFamily="18" charset="0"/>
              </a:rPr>
              <a:t>prefetch  </a:t>
            </a:r>
            <a:r>
              <a:rPr sz="3200" b="1" spc="-35" dirty="0">
                <a:latin typeface="Times New Roman" panose="02020603050405020304" pitchFamily="18" charset="0"/>
                <a:cs typeface="Times New Roman" panose="02020603050405020304" pitchFamily="18" charset="0"/>
              </a:rPr>
              <a:t>buffers </a:t>
            </a:r>
            <a:r>
              <a:rPr sz="3200" spc="-5" dirty="0">
                <a:latin typeface="Times New Roman" panose="02020603050405020304" pitchFamily="18" charset="0"/>
                <a:cs typeface="Times New Roman" panose="02020603050405020304" pitchFamily="18" charset="0"/>
              </a:rPr>
              <a:t>operate </a:t>
            </a:r>
            <a:r>
              <a:rPr sz="3200" spc="-10" dirty="0">
                <a:latin typeface="Times New Roman" panose="02020603050405020304" pitchFamily="18" charset="0"/>
                <a:cs typeface="Times New Roman" panose="02020603050405020304" pitchFamily="18" charset="0"/>
              </a:rPr>
              <a:t>in </a:t>
            </a:r>
            <a:r>
              <a:rPr sz="3200" spc="5" dirty="0">
                <a:latin typeface="Times New Roman" panose="02020603050405020304" pitchFamily="18" charset="0"/>
                <a:cs typeface="Times New Roman" panose="02020603050405020304" pitchFamily="18" charset="0"/>
              </a:rPr>
              <a:t>conjunction </a:t>
            </a:r>
            <a:r>
              <a:rPr sz="3200" spc="-20" dirty="0">
                <a:latin typeface="Times New Roman" panose="02020603050405020304" pitchFamily="18" charset="0"/>
                <a:cs typeface="Times New Roman" panose="02020603050405020304" pitchFamily="18" charset="0"/>
              </a:rPr>
              <a:t>with </a:t>
            </a:r>
            <a:r>
              <a:rPr sz="3200" spc="-10" dirty="0">
                <a:latin typeface="Times New Roman" panose="02020603050405020304" pitchFamily="18" charset="0"/>
                <a:cs typeface="Times New Roman" panose="02020603050405020304" pitchFamily="18" charset="0"/>
              </a:rPr>
              <a:t>the </a:t>
            </a:r>
            <a:r>
              <a:rPr sz="3200" spc="-5" dirty="0">
                <a:latin typeface="Times New Roman" panose="02020603050405020304" pitchFamily="18" charset="0"/>
                <a:cs typeface="Times New Roman" panose="02020603050405020304" pitchFamily="18" charset="0"/>
              </a:rPr>
              <a:t>branch </a:t>
            </a:r>
            <a:r>
              <a:rPr sz="3200" spc="-15" dirty="0">
                <a:latin typeface="Times New Roman" panose="02020603050405020304" pitchFamily="18" charset="0"/>
                <a:cs typeface="Times New Roman" panose="02020603050405020304" pitchFamily="18" charset="0"/>
              </a:rPr>
              <a:t>target</a:t>
            </a:r>
            <a:r>
              <a:rPr sz="3200" spc="-114" dirty="0">
                <a:latin typeface="Times New Roman" panose="02020603050405020304" pitchFamily="18" charset="0"/>
                <a:cs typeface="Times New Roman" panose="02020603050405020304" pitchFamily="18" charset="0"/>
              </a:rPr>
              <a:t> </a:t>
            </a:r>
            <a:r>
              <a:rPr sz="3200" spc="-65" dirty="0">
                <a:latin typeface="Times New Roman" panose="02020603050405020304" pitchFamily="18" charset="0"/>
                <a:cs typeface="Times New Roman" panose="02020603050405020304" pitchFamily="18" charset="0"/>
              </a:rPr>
              <a:t>buffer.</a:t>
            </a:r>
            <a:endParaRPr lang="en-US" sz="3200" spc="-65" dirty="0">
              <a:latin typeface="Times New Roman" panose="02020603050405020304" pitchFamily="18" charset="0"/>
              <a:cs typeface="Times New Roman" panose="02020603050405020304" pitchFamily="18" charset="0"/>
            </a:endParaRPr>
          </a:p>
          <a:p>
            <a:pPr marL="469900" marR="7620" indent="-457200" algn="just">
              <a:lnSpc>
                <a:spcPts val="3000"/>
              </a:lnSpc>
              <a:spcBef>
                <a:spcPts val="1110"/>
              </a:spcBef>
              <a:buFont typeface="Wingdings" panose="05000000000000000000" pitchFamily="2" charset="2"/>
              <a:buChar char="Ø"/>
              <a:tabLst>
                <a:tab pos="241300" algn="l"/>
              </a:tabLst>
            </a:pPr>
            <a:r>
              <a:rPr lang="en-US" sz="3200" spc="-65" dirty="0">
                <a:latin typeface="Times New Roman" panose="02020603050405020304" pitchFamily="18" charset="0"/>
                <a:cs typeface="Times New Roman" panose="02020603050405020304" pitchFamily="18" charset="0"/>
              </a:rPr>
              <a:t>This allows </a:t>
            </a:r>
            <a:r>
              <a:rPr lang="en-US" sz="3200" b="1" spc="-65" dirty="0">
                <a:solidFill>
                  <a:srgbClr val="002060"/>
                </a:solidFill>
                <a:latin typeface="Times New Roman" panose="02020603050405020304" pitchFamily="18" charset="0"/>
                <a:cs typeface="Times New Roman" panose="02020603050405020304" pitchFamily="18" charset="0"/>
              </a:rPr>
              <a:t>one prefetch buffer to prefetch instructions sequentially</a:t>
            </a:r>
            <a:r>
              <a:rPr lang="en-US" sz="3200" spc="-65" dirty="0">
                <a:latin typeface="Times New Roman" panose="02020603050405020304" pitchFamily="18" charset="0"/>
                <a:cs typeface="Times New Roman" panose="02020603050405020304" pitchFamily="18" charset="0"/>
              </a:rPr>
              <a:t>, while the </a:t>
            </a:r>
            <a:r>
              <a:rPr lang="en-US" sz="3200" b="1" spc="-65" dirty="0">
                <a:solidFill>
                  <a:schemeClr val="accent6">
                    <a:lumMod val="50000"/>
                  </a:schemeClr>
                </a:solidFill>
                <a:latin typeface="Times New Roman" panose="02020603050405020304" pitchFamily="18" charset="0"/>
                <a:cs typeface="Times New Roman" panose="02020603050405020304" pitchFamily="18" charset="0"/>
              </a:rPr>
              <a:t>other </a:t>
            </a:r>
            <a:r>
              <a:rPr lang="en-US" sz="3200" b="1" spc="-65" dirty="0" err="1">
                <a:solidFill>
                  <a:schemeClr val="accent6">
                    <a:lumMod val="50000"/>
                  </a:schemeClr>
                </a:solidFill>
                <a:latin typeface="Times New Roman" panose="02020603050405020304" pitchFamily="18" charset="0"/>
                <a:cs typeface="Times New Roman" panose="02020603050405020304" pitchFamily="18" charset="0"/>
              </a:rPr>
              <a:t>prefetches</a:t>
            </a:r>
            <a:r>
              <a:rPr lang="en-US" sz="3200" b="1" spc="-65" dirty="0">
                <a:solidFill>
                  <a:schemeClr val="accent6">
                    <a:lumMod val="50000"/>
                  </a:schemeClr>
                </a:solidFill>
                <a:latin typeface="Times New Roman" panose="02020603050405020304" pitchFamily="18" charset="0"/>
                <a:cs typeface="Times New Roman" panose="02020603050405020304" pitchFamily="18" charset="0"/>
              </a:rPr>
              <a:t> according to the branch target buffer predictions</a:t>
            </a:r>
            <a:endParaRPr sz="32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9" name="object 9"/>
          <p:cNvSpPr/>
          <p:nvPr/>
        </p:nvSpPr>
        <p:spPr>
          <a:xfrm>
            <a:off x="48715" y="-39222"/>
            <a:ext cx="771520" cy="995565"/>
          </a:xfrm>
          <a:prstGeom prst="rect">
            <a:avLst/>
          </a:prstGeom>
          <a:blipFill>
            <a:blip r:embed="rId2" cstate="print"/>
            <a:stretch>
              <a:fillRect/>
            </a:stretch>
          </a:blipFill>
        </p:spPr>
        <p:txBody>
          <a:bodyPr wrap="square" lIns="0" tIns="0" rIns="0" bIns="0" rtlCol="0"/>
          <a:lstStyle/>
          <a:p>
            <a:endParaRPr/>
          </a:p>
        </p:txBody>
      </p:sp>
      <p:sp>
        <p:nvSpPr>
          <p:cNvPr id="10" name="object 10"/>
          <p:cNvSpPr txBox="1">
            <a:spLocks noGrp="1"/>
          </p:cNvSpPr>
          <p:nvPr>
            <p:ph type="ftr" sz="quarter" idx="4294967295"/>
          </p:nvPr>
        </p:nvSpPr>
        <p:spPr>
          <a:xfrm>
            <a:off x="3570611" y="6477901"/>
            <a:ext cx="5535480" cy="179536"/>
          </a:xfrm>
          <a:prstGeom prst="rect">
            <a:avLst/>
          </a:prstGeom>
        </p:spPr>
        <p:txBody>
          <a:bodyPr vert="horz" wrap="square" lIns="0" tIns="0" rIns="0" bIns="0" rtlCol="0">
            <a:spAutoFit/>
          </a:bodyPr>
          <a:lstStyle/>
          <a:p>
            <a:pPr marL="12700">
              <a:lnSpc>
                <a:spcPts val="1430"/>
              </a:lnSpc>
            </a:pPr>
            <a:r>
              <a:rPr lang="en-GB" spc="-10"/>
              <a:t>Unit 1            Microprocessor and Microcontroller_CET2004B         2023-24     S3  </a:t>
            </a:r>
            <a:endParaRPr spc="-10" dirty="0"/>
          </a:p>
        </p:txBody>
      </p:sp>
      <p:sp>
        <p:nvSpPr>
          <p:cNvPr id="11" name="object 11"/>
          <p:cNvSpPr txBox="1">
            <a:spLocks noGrp="1"/>
          </p:cNvSpPr>
          <p:nvPr>
            <p:ph type="dt" sz="half" idx="4294967295"/>
          </p:nvPr>
        </p:nvSpPr>
        <p:spPr>
          <a:xfrm>
            <a:off x="877157" y="6458124"/>
            <a:ext cx="2442845" cy="196215"/>
          </a:xfrm>
          <a:prstGeom prst="rect">
            <a:avLst/>
          </a:prstGeom>
        </p:spPr>
        <p:txBody>
          <a:bodyPr vert="horz" wrap="square" lIns="0" tIns="0" rIns="0" bIns="0" rtlCol="0">
            <a:spAutoFit/>
          </a:bodyPr>
          <a:lstStyle/>
          <a:p>
            <a:pPr marL="12700">
              <a:lnSpc>
                <a:spcPts val="1430"/>
              </a:lnSpc>
            </a:pPr>
            <a:fld id="{6D74C7E1-C63C-459F-8E83-82FE0391C1B9}" type="datetime1">
              <a:rPr lang="en-US" spc="-20" smtClean="0"/>
              <a:t>9/10/2023</a:t>
            </a:fld>
            <a:endParaRPr spc="-20" dirty="0"/>
          </a:p>
        </p:txBody>
      </p:sp>
      <p:sp>
        <p:nvSpPr>
          <p:cNvPr id="12" name="object 12"/>
          <p:cNvSpPr txBox="1">
            <a:spLocks noGrp="1"/>
          </p:cNvSpPr>
          <p:nvPr>
            <p:ph type="sldNum" sz="quarter" idx="4294967295"/>
          </p:nvPr>
        </p:nvSpPr>
        <p:spPr>
          <a:xfrm>
            <a:off x="10990330" y="6458124"/>
            <a:ext cx="307975" cy="196215"/>
          </a:xfrm>
          <a:prstGeom prst="rect">
            <a:avLst/>
          </a:prstGeom>
        </p:spPr>
        <p:txBody>
          <a:bodyPr vert="horz" wrap="square" lIns="0" tIns="0" rIns="0" bIns="0" rtlCol="0">
            <a:spAutoFit/>
          </a:bodyPr>
          <a:lstStyle/>
          <a:p>
            <a:pPr marL="111125">
              <a:lnSpc>
                <a:spcPts val="1430"/>
              </a:lnSpc>
            </a:pPr>
            <a:fld id="{81D60167-4931-47E6-BA6A-407CBD079E47}" type="slidenum">
              <a:rPr dirty="0"/>
              <a:pPr marL="111125">
                <a:lnSpc>
                  <a:spcPts val="1430"/>
                </a:lnSpc>
              </a:pPr>
              <a:t>57</a:t>
            </a:fld>
            <a:endParaRPr dirty="0"/>
          </a:p>
        </p:txBody>
      </p:sp>
      <p:cxnSp>
        <p:nvCxnSpPr>
          <p:cNvPr id="8" name="Straight Connector 7"/>
          <p:cNvCxnSpPr/>
          <p:nvPr/>
        </p:nvCxnSpPr>
        <p:spPr>
          <a:xfrm flipV="1">
            <a:off x="-10316" y="956343"/>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6051" y="6369413"/>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4" name="Straight Connector 13"/>
          <p:cNvCxnSpPr/>
          <p:nvPr/>
        </p:nvCxnSpPr>
        <p:spPr>
          <a:xfrm flipH="1">
            <a:off x="841552" y="3651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316" y="6277338"/>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9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0400" y="19286"/>
            <a:ext cx="5891349" cy="940001"/>
          </a:xfrm>
          <a:prstGeom prst="rect">
            <a:avLst/>
          </a:prstGeom>
        </p:spPr>
        <p:txBody>
          <a:bodyPr vert="horz" wrap="square" lIns="0" tIns="16510" rIns="0" bIns="0" rtlCol="0">
            <a:spAutoFit/>
          </a:bodyPr>
          <a:lstStyle/>
          <a:p>
            <a:pPr marL="12700">
              <a:lnSpc>
                <a:spcPct val="100000"/>
              </a:lnSpc>
              <a:spcBef>
                <a:spcPts val="130"/>
              </a:spcBef>
            </a:pPr>
            <a:r>
              <a:rPr sz="6000" b="1" spc="25" dirty="0">
                <a:solidFill>
                  <a:srgbClr val="2501BF"/>
                </a:solidFill>
                <a:latin typeface="Times New Roman" panose="02020603050405020304" pitchFamily="18" charset="0"/>
                <a:cs typeface="Times New Roman" panose="02020603050405020304" pitchFamily="18" charset="0"/>
              </a:rPr>
              <a:t>Prefetch</a:t>
            </a:r>
            <a:r>
              <a:rPr sz="6000" b="1" spc="-110" dirty="0">
                <a:solidFill>
                  <a:srgbClr val="2501BF"/>
                </a:solidFill>
                <a:latin typeface="Times New Roman" panose="02020603050405020304" pitchFamily="18" charset="0"/>
                <a:cs typeface="Times New Roman" panose="02020603050405020304" pitchFamily="18" charset="0"/>
              </a:rPr>
              <a:t> </a:t>
            </a:r>
            <a:r>
              <a:rPr sz="6000" b="1" spc="15" dirty="0">
                <a:solidFill>
                  <a:srgbClr val="2501BF"/>
                </a:solidFill>
                <a:latin typeface="Times New Roman" panose="02020603050405020304" pitchFamily="18" charset="0"/>
                <a:cs typeface="Times New Roman" panose="02020603050405020304" pitchFamily="18" charset="0"/>
              </a:rPr>
              <a:t>stage</a:t>
            </a:r>
            <a:endParaRPr sz="6000" b="1" dirty="0">
              <a:solidFill>
                <a:srgbClr val="2501BF"/>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836764" y="986739"/>
            <a:ext cx="6596002" cy="4612160"/>
          </a:xfrm>
          <a:prstGeom prst="rect">
            <a:avLst/>
          </a:prstGeom>
        </p:spPr>
        <p:txBody>
          <a:bodyPr vert="horz" wrap="square" lIns="0" tIns="41275" rIns="0" bIns="0" rtlCol="0">
            <a:spAutoFit/>
          </a:bodyPr>
          <a:lstStyle/>
          <a:p>
            <a:pPr marL="457200" indent="-457200" algn="just">
              <a:lnSpc>
                <a:spcPct val="100000"/>
              </a:lnSpc>
              <a:spcBef>
                <a:spcPts val="0"/>
              </a:spcBef>
              <a:buFont typeface="Wingdings" panose="05000000000000000000" pitchFamily="2" charset="2"/>
              <a:buChar char="Ø"/>
              <a:tabLst>
                <a:tab pos="698500" algn="l"/>
                <a:tab pos="699135" algn="l"/>
              </a:tabLst>
            </a:pPr>
            <a:r>
              <a:rPr sz="3300" b="1" spc="-25" dirty="0">
                <a:solidFill>
                  <a:schemeClr val="accent6">
                    <a:lumMod val="50000"/>
                  </a:schemeClr>
                </a:solidFill>
                <a:latin typeface="Times New Roman" panose="02020603050405020304" pitchFamily="18" charset="0"/>
                <a:cs typeface="Times New Roman" panose="02020603050405020304" pitchFamily="18" charset="0"/>
              </a:rPr>
              <a:t>Two </a:t>
            </a:r>
            <a:r>
              <a:rPr sz="3300" b="1" spc="-5" dirty="0">
                <a:solidFill>
                  <a:schemeClr val="accent6">
                    <a:lumMod val="50000"/>
                  </a:schemeClr>
                </a:solidFill>
                <a:latin typeface="Times New Roman" panose="02020603050405020304" pitchFamily="18" charset="0"/>
                <a:cs typeface="Times New Roman" panose="02020603050405020304" pitchFamily="18" charset="0"/>
              </a:rPr>
              <a:t>pre </a:t>
            </a:r>
            <a:r>
              <a:rPr sz="3300" b="1" spc="-25" dirty="0">
                <a:solidFill>
                  <a:schemeClr val="accent6">
                    <a:lumMod val="50000"/>
                  </a:schemeClr>
                </a:solidFill>
                <a:latin typeface="Times New Roman" panose="02020603050405020304" pitchFamily="18" charset="0"/>
                <a:cs typeface="Times New Roman" panose="02020603050405020304" pitchFamily="18" charset="0"/>
              </a:rPr>
              <a:t>fetch </a:t>
            </a:r>
            <a:r>
              <a:rPr sz="3300" b="1" spc="-15" dirty="0">
                <a:solidFill>
                  <a:schemeClr val="accent6">
                    <a:lumMod val="50000"/>
                  </a:schemeClr>
                </a:solidFill>
                <a:latin typeface="Times New Roman" panose="02020603050405020304" pitchFamily="18" charset="0"/>
                <a:cs typeface="Times New Roman" panose="02020603050405020304" pitchFamily="18" charset="0"/>
              </a:rPr>
              <a:t>buffers</a:t>
            </a:r>
            <a:r>
              <a:rPr sz="3300" spc="-15" dirty="0">
                <a:latin typeface="Times New Roman" panose="02020603050405020304" pitchFamily="18" charset="0"/>
                <a:cs typeface="Times New Roman" panose="02020603050405020304" pitchFamily="18" charset="0"/>
              </a:rPr>
              <a:t>, </a:t>
            </a:r>
            <a:r>
              <a:rPr sz="2800" spc="5" dirty="0">
                <a:solidFill>
                  <a:srgbClr val="C00000"/>
                </a:solidFill>
                <a:latin typeface="Times New Roman" panose="02020603050405020304" pitchFamily="18" charset="0"/>
                <a:cs typeface="Times New Roman" panose="02020603050405020304" pitchFamily="18" charset="0"/>
              </a:rPr>
              <a:t>32bytes</a:t>
            </a:r>
            <a:r>
              <a:rPr sz="2800" spc="-45" dirty="0">
                <a:solidFill>
                  <a:srgbClr val="C00000"/>
                </a:solidFill>
                <a:latin typeface="Times New Roman" panose="02020603050405020304" pitchFamily="18" charset="0"/>
                <a:cs typeface="Times New Roman" panose="02020603050405020304" pitchFamily="18" charset="0"/>
              </a:rPr>
              <a:t> </a:t>
            </a:r>
            <a:r>
              <a:rPr sz="2800" spc="-5" dirty="0">
                <a:solidFill>
                  <a:srgbClr val="C00000"/>
                </a:solidFill>
                <a:latin typeface="Times New Roman" panose="02020603050405020304" pitchFamily="18" charset="0"/>
                <a:cs typeface="Times New Roman" panose="02020603050405020304" pitchFamily="18" charset="0"/>
              </a:rPr>
              <a:t>each.</a:t>
            </a:r>
            <a:endParaRPr sz="3300" dirty="0">
              <a:solidFill>
                <a:srgbClr val="C00000"/>
              </a:solidFill>
              <a:latin typeface="Times New Roman" panose="02020603050405020304" pitchFamily="18" charset="0"/>
              <a:cs typeface="Times New Roman" panose="02020603050405020304" pitchFamily="18" charset="0"/>
            </a:endParaRPr>
          </a:p>
          <a:p>
            <a:pPr marL="457200" indent="-457200" algn="just">
              <a:lnSpc>
                <a:spcPct val="100000"/>
              </a:lnSpc>
              <a:spcBef>
                <a:spcPts val="0"/>
              </a:spcBef>
              <a:buFont typeface="Wingdings" panose="05000000000000000000" pitchFamily="2" charset="2"/>
              <a:buChar char="Ø"/>
              <a:tabLst>
                <a:tab pos="698500" algn="l"/>
                <a:tab pos="699135" algn="l"/>
              </a:tabLst>
            </a:pPr>
            <a:r>
              <a:rPr sz="3300" spc="-15" dirty="0">
                <a:latin typeface="Times New Roman" panose="02020603050405020304" pitchFamily="18" charset="0"/>
                <a:cs typeface="Times New Roman" panose="02020603050405020304" pitchFamily="18" charset="0"/>
              </a:rPr>
              <a:t>At </a:t>
            </a:r>
            <a:r>
              <a:rPr sz="3300" spc="10" dirty="0">
                <a:latin typeface="Times New Roman" panose="02020603050405020304" pitchFamily="18" charset="0"/>
                <a:cs typeface="Times New Roman" panose="02020603050405020304" pitchFamily="18" charset="0"/>
              </a:rPr>
              <a:t>a </a:t>
            </a:r>
            <a:r>
              <a:rPr sz="3300" spc="15" dirty="0">
                <a:latin typeface="Times New Roman" panose="02020603050405020304" pitchFamily="18" charset="0"/>
                <a:cs typeface="Times New Roman" panose="02020603050405020304" pitchFamily="18" charset="0"/>
              </a:rPr>
              <a:t>time </a:t>
            </a:r>
            <a:r>
              <a:rPr sz="3300" b="1" spc="-5" dirty="0">
                <a:solidFill>
                  <a:srgbClr val="C00000"/>
                </a:solidFill>
                <a:latin typeface="Times New Roman" panose="02020603050405020304" pitchFamily="18" charset="0"/>
                <a:cs typeface="Times New Roman" panose="02020603050405020304" pitchFamily="18" charset="0"/>
              </a:rPr>
              <a:t>only </a:t>
            </a:r>
            <a:r>
              <a:rPr sz="3300" b="1" dirty="0">
                <a:solidFill>
                  <a:srgbClr val="C00000"/>
                </a:solidFill>
                <a:latin typeface="Times New Roman" panose="02020603050405020304" pitchFamily="18" charset="0"/>
                <a:cs typeface="Times New Roman" panose="02020603050405020304" pitchFamily="18" charset="0"/>
              </a:rPr>
              <a:t>one </a:t>
            </a:r>
            <a:r>
              <a:rPr sz="3300" b="1" spc="-5" dirty="0">
                <a:solidFill>
                  <a:srgbClr val="C00000"/>
                </a:solidFill>
                <a:latin typeface="Times New Roman" panose="02020603050405020304" pitchFamily="18" charset="0"/>
                <a:cs typeface="Times New Roman" panose="02020603050405020304" pitchFamily="18" charset="0"/>
              </a:rPr>
              <a:t>pre </a:t>
            </a:r>
            <a:r>
              <a:rPr sz="3300" b="1" spc="-25" dirty="0">
                <a:solidFill>
                  <a:srgbClr val="C00000"/>
                </a:solidFill>
                <a:latin typeface="Times New Roman" panose="02020603050405020304" pitchFamily="18" charset="0"/>
                <a:cs typeface="Times New Roman" panose="02020603050405020304" pitchFamily="18" charset="0"/>
              </a:rPr>
              <a:t>fetch </a:t>
            </a:r>
            <a:r>
              <a:rPr sz="3300" b="1" spc="-20" dirty="0">
                <a:solidFill>
                  <a:srgbClr val="C00000"/>
                </a:solidFill>
                <a:latin typeface="Times New Roman" panose="02020603050405020304" pitchFamily="18" charset="0"/>
                <a:cs typeface="Times New Roman" panose="02020603050405020304" pitchFamily="18" charset="0"/>
              </a:rPr>
              <a:t>buffer </a:t>
            </a:r>
            <a:r>
              <a:rPr sz="3300" spc="-5" dirty="0">
                <a:latin typeface="Times New Roman" panose="02020603050405020304" pitchFamily="18" charset="0"/>
                <a:cs typeface="Times New Roman" panose="02020603050405020304" pitchFamily="18" charset="0"/>
              </a:rPr>
              <a:t>is </a:t>
            </a:r>
            <a:r>
              <a:rPr sz="3300" spc="-10" dirty="0">
                <a:latin typeface="Times New Roman" panose="02020603050405020304" pitchFamily="18" charset="0"/>
                <a:cs typeface="Times New Roman" panose="02020603050405020304" pitchFamily="18" charset="0"/>
              </a:rPr>
              <a:t>connected </a:t>
            </a:r>
            <a:r>
              <a:rPr sz="3300" spc="10" dirty="0">
                <a:latin typeface="Times New Roman" panose="02020603050405020304" pitchFamily="18" charset="0"/>
                <a:cs typeface="Times New Roman" panose="02020603050405020304" pitchFamily="18" charset="0"/>
              </a:rPr>
              <a:t>to </a:t>
            </a:r>
            <a:r>
              <a:rPr sz="3300" b="1" spc="10" dirty="0">
                <a:latin typeface="Times New Roman" panose="02020603050405020304" pitchFamily="18" charset="0"/>
                <a:cs typeface="Times New Roman" panose="02020603050405020304" pitchFamily="18" charset="0"/>
              </a:rPr>
              <a:t>u </a:t>
            </a:r>
            <a:r>
              <a:rPr sz="3300" b="1" spc="5" dirty="0">
                <a:latin typeface="Times New Roman" panose="02020603050405020304" pitchFamily="18" charset="0"/>
                <a:cs typeface="Times New Roman" panose="02020603050405020304" pitchFamily="18" charset="0"/>
              </a:rPr>
              <a:t>and </a:t>
            </a:r>
            <a:r>
              <a:rPr sz="3300" b="1" spc="10" dirty="0">
                <a:latin typeface="Times New Roman" panose="02020603050405020304" pitchFamily="18" charset="0"/>
                <a:cs typeface="Times New Roman" panose="02020603050405020304" pitchFamily="18" charset="0"/>
              </a:rPr>
              <a:t>v</a:t>
            </a:r>
            <a:r>
              <a:rPr sz="3300" b="1" spc="-55" dirty="0">
                <a:latin typeface="Times New Roman" panose="02020603050405020304" pitchFamily="18" charset="0"/>
                <a:cs typeface="Times New Roman" panose="02020603050405020304" pitchFamily="18" charset="0"/>
              </a:rPr>
              <a:t> </a:t>
            </a:r>
            <a:r>
              <a:rPr sz="3300" b="1" dirty="0">
                <a:latin typeface="Times New Roman" panose="02020603050405020304" pitchFamily="18" charset="0"/>
                <a:cs typeface="Times New Roman" panose="02020603050405020304" pitchFamily="18" charset="0"/>
              </a:rPr>
              <a:t>pipes.</a:t>
            </a:r>
          </a:p>
          <a:p>
            <a:pPr marL="457200" indent="-457200" algn="just">
              <a:lnSpc>
                <a:spcPct val="100000"/>
              </a:lnSpc>
              <a:spcBef>
                <a:spcPts val="0"/>
              </a:spcBef>
              <a:buFont typeface="Wingdings" panose="05000000000000000000" pitchFamily="2" charset="2"/>
              <a:buChar char="Ø"/>
              <a:tabLst>
                <a:tab pos="241300" algn="l"/>
                <a:tab pos="241935" algn="l"/>
              </a:tabLst>
            </a:pPr>
            <a:r>
              <a:rPr sz="3300" b="1" spc="-10" dirty="0">
                <a:latin typeface="Times New Roman" panose="02020603050405020304" pitchFamily="18" charset="0"/>
                <a:cs typeface="Times New Roman" panose="02020603050405020304" pitchFamily="18" charset="0"/>
              </a:rPr>
              <a:t>The </a:t>
            </a:r>
            <a:r>
              <a:rPr sz="3300" b="1" spc="10" dirty="0">
                <a:latin typeface="Times New Roman" panose="02020603050405020304" pitchFamily="18" charset="0"/>
                <a:cs typeface="Times New Roman" panose="02020603050405020304" pitchFamily="18" charset="0"/>
              </a:rPr>
              <a:t>buffer </a:t>
            </a:r>
            <a:r>
              <a:rPr sz="3300" b="1" dirty="0">
                <a:latin typeface="Times New Roman" panose="02020603050405020304" pitchFamily="18" charset="0"/>
                <a:cs typeface="Times New Roman" panose="02020603050405020304" pitchFamily="18" charset="0"/>
              </a:rPr>
              <a:t>connected </a:t>
            </a:r>
            <a:r>
              <a:rPr sz="3300" b="1" spc="-5" dirty="0">
                <a:latin typeface="Times New Roman" panose="02020603050405020304" pitchFamily="18" charset="0"/>
                <a:cs typeface="Times New Roman" panose="02020603050405020304" pitchFamily="18" charset="0"/>
              </a:rPr>
              <a:t>to </a:t>
            </a:r>
            <a:r>
              <a:rPr sz="3300" b="1" spc="-15" dirty="0">
                <a:latin typeface="Times New Roman" panose="02020603050405020304" pitchFamily="18" charset="0"/>
                <a:cs typeface="Times New Roman" panose="02020603050405020304" pitchFamily="18" charset="0"/>
              </a:rPr>
              <a:t>the</a:t>
            </a:r>
            <a:r>
              <a:rPr sz="3300" b="1" spc="-165" dirty="0">
                <a:latin typeface="Times New Roman" panose="02020603050405020304" pitchFamily="18" charset="0"/>
                <a:cs typeface="Times New Roman" panose="02020603050405020304" pitchFamily="18" charset="0"/>
              </a:rPr>
              <a:t> </a:t>
            </a:r>
            <a:r>
              <a:rPr sz="3300" b="1" spc="5" dirty="0">
                <a:latin typeface="Times New Roman" panose="02020603050405020304" pitchFamily="18" charset="0"/>
                <a:cs typeface="Times New Roman" panose="02020603050405020304" pitchFamily="18" charset="0"/>
              </a:rPr>
              <a:t>pipes-</a:t>
            </a:r>
            <a:endParaRPr sz="3300" dirty="0">
              <a:latin typeface="Times New Roman" panose="02020603050405020304" pitchFamily="18" charset="0"/>
              <a:cs typeface="Times New Roman" panose="02020603050405020304" pitchFamily="18" charset="0"/>
            </a:endParaRPr>
          </a:p>
          <a:p>
            <a:pPr marL="457200" indent="-457200" algn="just">
              <a:lnSpc>
                <a:spcPct val="100000"/>
              </a:lnSpc>
              <a:spcBef>
                <a:spcPts val="0"/>
              </a:spcBef>
              <a:buFont typeface="Wingdings" panose="05000000000000000000" pitchFamily="2" charset="2"/>
              <a:buChar char="Ø"/>
            </a:pPr>
            <a:r>
              <a:rPr sz="3300" spc="5" dirty="0">
                <a:latin typeface="Times New Roman" panose="02020603050405020304" pitchFamily="18" charset="0"/>
                <a:cs typeface="Times New Roman" panose="02020603050405020304" pitchFamily="18" charset="0"/>
              </a:rPr>
              <a:t>- </a:t>
            </a:r>
            <a:r>
              <a:rPr sz="3300" spc="-20" dirty="0">
                <a:solidFill>
                  <a:srgbClr val="002060"/>
                </a:solidFill>
                <a:latin typeface="Times New Roman" panose="02020603050405020304" pitchFamily="18" charset="0"/>
                <a:cs typeface="Times New Roman" panose="02020603050405020304" pitchFamily="18" charset="0"/>
              </a:rPr>
              <a:t>fetches </a:t>
            </a:r>
            <a:r>
              <a:rPr sz="3300" spc="-5" dirty="0">
                <a:solidFill>
                  <a:srgbClr val="002060"/>
                </a:solidFill>
                <a:latin typeface="Times New Roman" panose="02020603050405020304" pitchFamily="18" charset="0"/>
                <a:cs typeface="Times New Roman" panose="02020603050405020304" pitchFamily="18" charset="0"/>
              </a:rPr>
              <a:t>instructions from </a:t>
            </a:r>
            <a:r>
              <a:rPr sz="3300" b="1" spc="-5" dirty="0">
                <a:solidFill>
                  <a:srgbClr val="002060"/>
                </a:solidFill>
                <a:latin typeface="Times New Roman" panose="02020603050405020304" pitchFamily="18" charset="0"/>
                <a:cs typeface="Times New Roman" panose="02020603050405020304" pitchFamily="18" charset="0"/>
              </a:rPr>
              <a:t>code cache</a:t>
            </a:r>
            <a:r>
              <a:rPr sz="3300" b="1" spc="80" dirty="0">
                <a:solidFill>
                  <a:srgbClr val="002060"/>
                </a:solidFill>
                <a:latin typeface="Times New Roman" panose="02020603050405020304" pitchFamily="18" charset="0"/>
                <a:cs typeface="Times New Roman" panose="02020603050405020304" pitchFamily="18" charset="0"/>
              </a:rPr>
              <a:t> </a:t>
            </a:r>
            <a:r>
              <a:rPr sz="3300" b="1" spc="-15" dirty="0">
                <a:solidFill>
                  <a:srgbClr val="002060"/>
                </a:solidFill>
                <a:latin typeface="Times New Roman" panose="02020603050405020304" pitchFamily="18" charset="0"/>
                <a:cs typeface="Times New Roman" panose="02020603050405020304" pitchFamily="18" charset="0"/>
              </a:rPr>
              <a:t>sequentially.</a:t>
            </a:r>
            <a:endParaRPr sz="3300" b="1" dirty="0">
              <a:solidFill>
                <a:srgbClr val="002060"/>
              </a:solidFill>
              <a:latin typeface="Times New Roman" panose="02020603050405020304" pitchFamily="18" charset="0"/>
              <a:cs typeface="Times New Roman" panose="02020603050405020304" pitchFamily="18" charset="0"/>
            </a:endParaRPr>
          </a:p>
          <a:p>
            <a:pPr marL="457200" indent="-457200" algn="just">
              <a:lnSpc>
                <a:spcPct val="100000"/>
              </a:lnSpc>
              <a:spcBef>
                <a:spcPts val="0"/>
              </a:spcBef>
              <a:buFont typeface="Wingdings" panose="05000000000000000000" pitchFamily="2" charset="2"/>
              <a:buChar char="Ø"/>
              <a:tabLst>
                <a:tab pos="288925" algn="l"/>
                <a:tab pos="289560" algn="l"/>
              </a:tabLst>
            </a:pPr>
            <a:r>
              <a:rPr sz="3300" b="1" spc="-10" dirty="0">
                <a:latin typeface="Times New Roman" panose="02020603050405020304" pitchFamily="18" charset="0"/>
                <a:cs typeface="Times New Roman" panose="02020603050405020304" pitchFamily="18" charset="0"/>
              </a:rPr>
              <a:t>The </a:t>
            </a:r>
            <a:r>
              <a:rPr sz="3300" b="1" spc="10" dirty="0">
                <a:latin typeface="Times New Roman" panose="02020603050405020304" pitchFamily="18" charset="0"/>
                <a:cs typeface="Times New Roman" panose="02020603050405020304" pitchFamily="18" charset="0"/>
              </a:rPr>
              <a:t>other prefetch</a:t>
            </a:r>
            <a:r>
              <a:rPr sz="3300" b="1" spc="-229" dirty="0">
                <a:latin typeface="Times New Roman" panose="02020603050405020304" pitchFamily="18" charset="0"/>
                <a:cs typeface="Times New Roman" panose="02020603050405020304" pitchFamily="18" charset="0"/>
              </a:rPr>
              <a:t> </a:t>
            </a:r>
            <a:r>
              <a:rPr sz="3300" b="1" spc="10" dirty="0">
                <a:latin typeface="Times New Roman" panose="02020603050405020304" pitchFamily="18" charset="0"/>
                <a:cs typeface="Times New Roman" panose="02020603050405020304" pitchFamily="18" charset="0"/>
              </a:rPr>
              <a:t>buffer</a:t>
            </a:r>
            <a:endParaRPr sz="3300" dirty="0">
              <a:latin typeface="Times New Roman" panose="02020603050405020304" pitchFamily="18" charset="0"/>
              <a:cs typeface="Times New Roman" panose="02020603050405020304" pitchFamily="18" charset="0"/>
            </a:endParaRPr>
          </a:p>
          <a:p>
            <a:pPr marL="457200" indent="-457200" algn="just">
              <a:lnSpc>
                <a:spcPct val="100000"/>
              </a:lnSpc>
              <a:spcBef>
                <a:spcPts val="0"/>
              </a:spcBef>
              <a:buFont typeface="Wingdings" panose="05000000000000000000" pitchFamily="2" charset="2"/>
              <a:buChar char="Ø"/>
            </a:pPr>
            <a:r>
              <a:rPr sz="3300" b="1" spc="5" dirty="0">
                <a:latin typeface="Times New Roman" panose="02020603050405020304" pitchFamily="18" charset="0"/>
                <a:cs typeface="Times New Roman" panose="02020603050405020304" pitchFamily="18" charset="0"/>
              </a:rPr>
              <a:t>- </a:t>
            </a:r>
            <a:r>
              <a:rPr sz="3300" b="1" spc="-20" dirty="0">
                <a:solidFill>
                  <a:srgbClr val="002060"/>
                </a:solidFill>
                <a:latin typeface="Times New Roman" panose="02020603050405020304" pitchFamily="18" charset="0"/>
                <a:cs typeface="Times New Roman" panose="02020603050405020304" pitchFamily="18" charset="0"/>
              </a:rPr>
              <a:t>fetches </a:t>
            </a:r>
            <a:r>
              <a:rPr sz="3300" b="1" spc="5" dirty="0">
                <a:solidFill>
                  <a:srgbClr val="002060"/>
                </a:solidFill>
                <a:latin typeface="Times New Roman" panose="02020603050405020304" pitchFamily="18" charset="0"/>
                <a:cs typeface="Times New Roman" panose="02020603050405020304" pitchFamily="18" charset="0"/>
              </a:rPr>
              <a:t>the </a:t>
            </a:r>
            <a:r>
              <a:rPr sz="3300" b="1" spc="-5" dirty="0">
                <a:solidFill>
                  <a:srgbClr val="002060"/>
                </a:solidFill>
                <a:latin typeface="Times New Roman" panose="02020603050405020304" pitchFamily="18" charset="0"/>
                <a:cs typeface="Times New Roman" panose="02020603050405020304" pitchFamily="18" charset="0"/>
              </a:rPr>
              <a:t>instructions </a:t>
            </a:r>
            <a:r>
              <a:rPr sz="3300" b="1" spc="10" dirty="0">
                <a:solidFill>
                  <a:srgbClr val="002060"/>
                </a:solidFill>
                <a:latin typeface="Times New Roman" panose="02020603050405020304" pitchFamily="18" charset="0"/>
                <a:cs typeface="Times New Roman" panose="02020603050405020304" pitchFamily="18" charset="0"/>
              </a:rPr>
              <a:t>as </a:t>
            </a:r>
            <a:r>
              <a:rPr sz="3300" b="1" spc="-10" dirty="0">
                <a:solidFill>
                  <a:srgbClr val="002060"/>
                </a:solidFill>
                <a:latin typeface="Times New Roman" panose="02020603050405020304" pitchFamily="18" charset="0"/>
                <a:cs typeface="Times New Roman" panose="02020603050405020304" pitchFamily="18" charset="0"/>
              </a:rPr>
              <a:t>directed </a:t>
            </a:r>
            <a:r>
              <a:rPr sz="3300" b="1" spc="5" dirty="0">
                <a:solidFill>
                  <a:srgbClr val="002060"/>
                </a:solidFill>
                <a:latin typeface="Times New Roman" panose="02020603050405020304" pitchFamily="18" charset="0"/>
                <a:cs typeface="Times New Roman" panose="02020603050405020304" pitchFamily="18" charset="0"/>
              </a:rPr>
              <a:t>by</a:t>
            </a:r>
            <a:r>
              <a:rPr sz="3300" b="1" spc="60" dirty="0">
                <a:solidFill>
                  <a:srgbClr val="002060"/>
                </a:solidFill>
                <a:latin typeface="Times New Roman" panose="02020603050405020304" pitchFamily="18" charset="0"/>
                <a:cs typeface="Times New Roman" panose="02020603050405020304" pitchFamily="18" charset="0"/>
              </a:rPr>
              <a:t> </a:t>
            </a:r>
            <a:r>
              <a:rPr sz="3300" b="1" dirty="0">
                <a:solidFill>
                  <a:srgbClr val="002060"/>
                </a:solidFill>
                <a:latin typeface="Times New Roman" panose="02020603050405020304" pitchFamily="18" charset="0"/>
                <a:cs typeface="Times New Roman" panose="02020603050405020304" pitchFamily="18" charset="0"/>
              </a:rPr>
              <a:t>BTB</a:t>
            </a:r>
            <a:r>
              <a:rPr sz="3300" dirty="0">
                <a:latin typeface="Times New Roman" panose="02020603050405020304" pitchFamily="18" charset="0"/>
                <a:cs typeface="Times New Roman" panose="02020603050405020304" pitchFamily="18" charset="0"/>
              </a:rPr>
              <a:t>.</a:t>
            </a:r>
          </a:p>
        </p:txBody>
      </p:sp>
      <p:sp>
        <p:nvSpPr>
          <p:cNvPr id="6" name="object 6"/>
          <p:cNvSpPr txBox="1"/>
          <p:nvPr/>
        </p:nvSpPr>
        <p:spPr>
          <a:xfrm>
            <a:off x="4655188" y="4371401"/>
            <a:ext cx="793750" cy="577215"/>
          </a:xfrm>
          <a:prstGeom prst="rect">
            <a:avLst/>
          </a:prstGeom>
        </p:spPr>
        <p:txBody>
          <a:bodyPr vert="horz" wrap="square" lIns="0" tIns="10795" rIns="0" bIns="0" rtlCol="0">
            <a:spAutoFit/>
          </a:bodyPr>
          <a:lstStyle/>
          <a:p>
            <a:pPr marL="60325" marR="5080" indent="-47625">
              <a:lnSpc>
                <a:spcPct val="100800"/>
              </a:lnSpc>
              <a:spcBef>
                <a:spcPts val="85"/>
              </a:spcBef>
            </a:pPr>
            <a:r>
              <a:rPr sz="1800" spc="-35" dirty="0">
                <a:solidFill>
                  <a:srgbClr val="FFFFFF"/>
                </a:solidFill>
                <a:latin typeface="Calibri"/>
                <a:cs typeface="Calibri"/>
              </a:rPr>
              <a:t>P</a:t>
            </a:r>
            <a:r>
              <a:rPr sz="1800" spc="-30" dirty="0">
                <a:solidFill>
                  <a:srgbClr val="FFFFFF"/>
                </a:solidFill>
                <a:latin typeface="Calibri"/>
                <a:cs typeface="Calibri"/>
              </a:rPr>
              <a:t>r</a:t>
            </a:r>
            <a:r>
              <a:rPr sz="1800" dirty="0">
                <a:solidFill>
                  <a:srgbClr val="FFFFFF"/>
                </a:solidFill>
                <a:latin typeface="Calibri"/>
                <a:cs typeface="Calibri"/>
              </a:rPr>
              <a:t>e</a:t>
            </a:r>
            <a:r>
              <a:rPr sz="1800" spc="-100" dirty="0">
                <a:solidFill>
                  <a:srgbClr val="FFFFFF"/>
                </a:solidFill>
                <a:latin typeface="Calibri"/>
                <a:cs typeface="Calibri"/>
              </a:rPr>
              <a:t>f</a:t>
            </a:r>
            <a:r>
              <a:rPr sz="1800" dirty="0">
                <a:solidFill>
                  <a:srgbClr val="FFFFFF"/>
                </a:solidFill>
                <a:latin typeface="Calibri"/>
                <a:cs typeface="Calibri"/>
              </a:rPr>
              <a:t>et</a:t>
            </a:r>
            <a:r>
              <a:rPr sz="1800" spc="-15" dirty="0">
                <a:solidFill>
                  <a:srgbClr val="FFFFFF"/>
                </a:solidFill>
                <a:latin typeface="Calibri"/>
                <a:cs typeface="Calibri"/>
              </a:rPr>
              <a:t>c</a:t>
            </a:r>
            <a:r>
              <a:rPr sz="1800" dirty="0">
                <a:solidFill>
                  <a:srgbClr val="FFFFFF"/>
                </a:solidFill>
                <a:latin typeface="Calibri"/>
                <a:cs typeface="Calibri"/>
              </a:rPr>
              <a:t>h </a:t>
            </a:r>
            <a:r>
              <a:rPr sz="1800" dirty="0">
                <a:solidFill>
                  <a:srgbClr val="FFFFFF"/>
                </a:solidFill>
                <a:latin typeface="Times New Roman"/>
                <a:cs typeface="Times New Roman"/>
              </a:rPr>
              <a:t> </a:t>
            </a:r>
            <a:r>
              <a:rPr sz="1800" spc="-20" dirty="0">
                <a:solidFill>
                  <a:srgbClr val="FFFFFF"/>
                </a:solidFill>
                <a:latin typeface="Calibri"/>
                <a:cs typeface="Calibri"/>
              </a:rPr>
              <a:t>Buffer1</a:t>
            </a:r>
            <a:endParaRPr sz="1800" dirty="0">
              <a:latin typeface="Calibri"/>
              <a:cs typeface="Calibri"/>
            </a:endParaRPr>
          </a:p>
        </p:txBody>
      </p:sp>
      <p:sp>
        <p:nvSpPr>
          <p:cNvPr id="20" name="object 20"/>
          <p:cNvSpPr/>
          <p:nvPr/>
        </p:nvSpPr>
        <p:spPr>
          <a:xfrm>
            <a:off x="42703" y="35412"/>
            <a:ext cx="708660" cy="885520"/>
          </a:xfrm>
          <a:prstGeom prst="rect">
            <a:avLst/>
          </a:prstGeom>
          <a:blipFill>
            <a:blip r:embed="rId2" cstate="print"/>
            <a:stretch>
              <a:fillRect/>
            </a:stretch>
          </a:blipFill>
        </p:spPr>
        <p:txBody>
          <a:bodyPr wrap="square" lIns="0" tIns="0" rIns="0" bIns="0" rtlCol="0"/>
          <a:lstStyle/>
          <a:p>
            <a:endParaRPr/>
          </a:p>
        </p:txBody>
      </p:sp>
      <p:sp>
        <p:nvSpPr>
          <p:cNvPr id="21" name="object 21"/>
          <p:cNvSpPr txBox="1"/>
          <p:nvPr/>
        </p:nvSpPr>
        <p:spPr>
          <a:xfrm>
            <a:off x="917571" y="6443658"/>
            <a:ext cx="699770" cy="208915"/>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88888"/>
                </a:solidFill>
                <a:latin typeface="Arial"/>
                <a:cs typeface="Arial"/>
              </a:rPr>
              <a:t>3/14/2019</a:t>
            </a:r>
            <a:endParaRPr sz="1200">
              <a:latin typeface="Arial"/>
              <a:cs typeface="Arial"/>
            </a:endParaRPr>
          </a:p>
        </p:txBody>
      </p:sp>
      <p:sp>
        <p:nvSpPr>
          <p:cNvPr id="22" name="object 22"/>
          <p:cNvSpPr txBox="1"/>
          <p:nvPr/>
        </p:nvSpPr>
        <p:spPr>
          <a:xfrm>
            <a:off x="11088755" y="6443658"/>
            <a:ext cx="196850" cy="20891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88888"/>
                </a:solidFill>
                <a:latin typeface="Arial"/>
                <a:cs typeface="Arial"/>
              </a:rPr>
              <a:t>35</a:t>
            </a:r>
            <a:endParaRPr sz="1200">
              <a:latin typeface="Arial"/>
              <a:cs typeface="Arial"/>
            </a:endParaRPr>
          </a:p>
        </p:txBody>
      </p:sp>
      <p:pic>
        <p:nvPicPr>
          <p:cNvPr id="24" name="Picture 23"/>
          <p:cNvPicPr>
            <a:picLocks noChangeAspect="1"/>
          </p:cNvPicPr>
          <p:nvPr/>
        </p:nvPicPr>
        <p:blipFill>
          <a:blip r:embed="rId3"/>
          <a:stretch>
            <a:fillRect/>
          </a:stretch>
        </p:blipFill>
        <p:spPr>
          <a:xfrm>
            <a:off x="7602583" y="836775"/>
            <a:ext cx="4485790" cy="5248118"/>
          </a:xfrm>
          <a:prstGeom prst="rect">
            <a:avLst/>
          </a:prstGeom>
        </p:spPr>
      </p:pic>
      <p:cxnSp>
        <p:nvCxnSpPr>
          <p:cNvPr id="9" name="Straight Connector 8"/>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pPr>
              <a:defRPr/>
            </a:pPr>
            <a:fld id="{D5F45161-0D8C-4DFC-88CA-8549C4C5268C}"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58</a:t>
            </a:fld>
            <a:endParaRPr lang="en-US"/>
          </a:p>
        </p:txBody>
      </p:sp>
    </p:spTree>
    <p:extLst>
      <p:ext uri="{BB962C8B-B14F-4D97-AF65-F5344CB8AC3E}">
        <p14:creationId xmlns:p14="http://schemas.microsoft.com/office/powerpoint/2010/main" val="268464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2413" y="190010"/>
            <a:ext cx="8708055" cy="482585"/>
          </a:xfrm>
        </p:spPr>
        <p:txBody>
          <a:bodyPr>
            <a:noAutofit/>
          </a:bodyPr>
          <a:lstStyle/>
          <a:p>
            <a:pPr algn="ctr"/>
            <a:r>
              <a:rPr lang="en-US" sz="4800" dirty="0">
                <a:solidFill>
                  <a:srgbClr val="FF0000"/>
                </a:solidFill>
                <a:latin typeface="Times New Roman" panose="02020603050405020304" pitchFamily="18" charset="0"/>
                <a:cs typeface="Times New Roman" panose="02020603050405020304" pitchFamily="18" charset="0"/>
              </a:rPr>
              <a:t>Pipelining stages Details</a:t>
            </a:r>
            <a:endParaRPr lang="en-IN" sz="4800" dirty="0">
              <a:solidFill>
                <a:srgbClr val="FF0000"/>
              </a:solidFill>
              <a:latin typeface="Times New Roman" panose="02020603050405020304" pitchFamily="18" charset="0"/>
              <a:cs typeface="Times New Roman" panose="02020603050405020304" pitchFamily="18" charset="0"/>
            </a:endParaRPr>
          </a:p>
        </p:txBody>
      </p:sp>
      <p:pic>
        <p:nvPicPr>
          <p:cNvPr id="4" name="Picture 6"/>
          <p:cNvPicPr>
            <a:picLocks noChangeAspect="1"/>
          </p:cNvPicPr>
          <p:nvPr/>
        </p:nvPicPr>
        <p:blipFill>
          <a:blip r:embed="rId2" cstate="print"/>
          <a:srcRect/>
          <a:stretch>
            <a:fillRect/>
          </a:stretch>
        </p:blipFill>
        <p:spPr bwMode="auto">
          <a:xfrm>
            <a:off x="195263" y="129180"/>
            <a:ext cx="592930" cy="83773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DAA87F28-53F9-4222-AB3E-AEB2449F242C}" type="datetime1">
              <a:rPr lang="en-US" smtClean="0"/>
              <a:t>9/10/2023</a:t>
            </a:fld>
            <a:endParaRPr lang="en-US"/>
          </a:p>
        </p:txBody>
      </p:sp>
      <p:sp>
        <p:nvSpPr>
          <p:cNvPr id="10" name="Footer Placeholder 9"/>
          <p:cNvSpPr>
            <a:spLocks noGrp="1"/>
          </p:cNvSpPr>
          <p:nvPr>
            <p:ph type="ftr" sz="quarter" idx="11"/>
          </p:nvPr>
        </p:nvSpPr>
        <p:spPr/>
        <p:txBody>
          <a:bodyPr/>
          <a:lstStyle/>
          <a:p>
            <a:pPr>
              <a:defRPr/>
            </a:pPr>
            <a:r>
              <a:rPr lang="en-GB"/>
              <a:t>Unit 1            Microprocessor and Microcontroller_CET2004B         2023-24     S3  </a:t>
            </a:r>
            <a:endParaRPr lang="en-US"/>
          </a:p>
        </p:txBody>
      </p:sp>
      <p:sp>
        <p:nvSpPr>
          <p:cNvPr id="11" name="Slide Number Placeholder 10"/>
          <p:cNvSpPr>
            <a:spLocks noGrp="1"/>
          </p:cNvSpPr>
          <p:nvPr>
            <p:ph type="sldNum" sz="quarter" idx="12"/>
          </p:nvPr>
        </p:nvSpPr>
        <p:spPr/>
        <p:txBody>
          <a:bodyPr/>
          <a:lstStyle/>
          <a:p>
            <a:pPr>
              <a:defRPr/>
            </a:pPr>
            <a:fld id="{86E3E4F9-1BBA-46FB-A770-05CF0AA7799E}" type="slidenum">
              <a:rPr lang="en-US" smtClean="0"/>
              <a:pPr>
                <a:defRPr/>
              </a:pPr>
              <a:t>59</a:t>
            </a:fld>
            <a:endParaRPr lang="en-US"/>
          </a:p>
        </p:txBody>
      </p:sp>
      <p:cxnSp>
        <p:nvCxnSpPr>
          <p:cNvPr id="13" name="Straight Connector 12"/>
          <p:cNvCxnSpPr/>
          <p:nvPr/>
        </p:nvCxnSpPr>
        <p:spPr>
          <a:xfrm flipV="1">
            <a:off x="-10316" y="891251"/>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5" name="Straight Connector 14"/>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7126897" y="964997"/>
            <a:ext cx="4463367" cy="5207204"/>
          </a:xfrm>
          <a:prstGeom prst="rect">
            <a:avLst/>
          </a:prstGeom>
        </p:spPr>
      </p:pic>
      <p:sp>
        <p:nvSpPr>
          <p:cNvPr id="7" name="Content Placeholder 6"/>
          <p:cNvSpPr>
            <a:spLocks noGrp="1"/>
          </p:cNvSpPr>
          <p:nvPr>
            <p:ph idx="1"/>
          </p:nvPr>
        </p:nvSpPr>
        <p:spPr>
          <a:xfrm>
            <a:off x="944560" y="1337617"/>
            <a:ext cx="6182337" cy="4811286"/>
          </a:xfrm>
        </p:spPr>
        <p:txBody>
          <a:bodyPr>
            <a:noAutofit/>
          </a:bodyPr>
          <a:lstStyle/>
          <a:p>
            <a:pPr marL="0" indent="0" algn="just">
              <a:lnSpc>
                <a:spcPct val="100000"/>
              </a:lnSpc>
              <a:spcBef>
                <a:spcPts val="0"/>
              </a:spcBef>
              <a:buNone/>
            </a:pPr>
            <a:endParaRPr lang="en-US" sz="24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3600" b="1" dirty="0">
                <a:solidFill>
                  <a:srgbClr val="FF0000"/>
                </a:solidFill>
                <a:latin typeface="Times New Roman" panose="02020603050405020304" pitchFamily="18" charset="0"/>
                <a:cs typeface="Times New Roman" panose="02020603050405020304" pitchFamily="18" charset="0"/>
              </a:rPr>
              <a:t>Decode1</a:t>
            </a:r>
            <a:endParaRPr lang="en-US" sz="3600" b="1" dirty="0">
              <a:latin typeface="Times New Roman" panose="02020603050405020304" pitchFamily="18" charset="0"/>
              <a:cs typeface="Times New Roman" panose="02020603050405020304" pitchFamily="18" charset="0"/>
            </a:endParaRPr>
          </a:p>
          <a:p>
            <a:pPr algn="just">
              <a:lnSpc>
                <a:spcPct val="100000"/>
              </a:lnSpc>
              <a:spcBef>
                <a:spcPts val="0"/>
              </a:spcBef>
            </a:pPr>
            <a:r>
              <a:rPr lang="en-US" dirty="0">
                <a:latin typeface="Times New Roman" panose="02020603050405020304" pitchFamily="18" charset="0"/>
                <a:cs typeface="Times New Roman" panose="02020603050405020304" pitchFamily="18" charset="0"/>
              </a:rPr>
              <a:t>The decoders </a:t>
            </a:r>
            <a:r>
              <a:rPr lang="en-US" b="1" dirty="0">
                <a:solidFill>
                  <a:srgbClr val="002060"/>
                </a:solidFill>
                <a:latin typeface="Times New Roman" panose="02020603050405020304" pitchFamily="18" charset="0"/>
                <a:cs typeface="Times New Roman" panose="02020603050405020304" pitchFamily="18" charset="0"/>
              </a:rPr>
              <a:t>decodes instructions </a:t>
            </a:r>
            <a:r>
              <a:rPr lang="en-US" dirty="0">
                <a:latin typeface="Times New Roman" panose="02020603050405020304" pitchFamily="18" charset="0"/>
                <a:cs typeface="Times New Roman" panose="02020603050405020304" pitchFamily="18" charset="0"/>
              </a:rPr>
              <a:t>and </a:t>
            </a:r>
            <a:r>
              <a:rPr lang="en-US" dirty="0">
                <a:solidFill>
                  <a:srgbClr val="C00000"/>
                </a:solidFill>
                <a:latin typeface="Times New Roman" panose="02020603050405020304" pitchFamily="18" charset="0"/>
                <a:cs typeface="Times New Roman" panose="02020603050405020304" pitchFamily="18" charset="0"/>
              </a:rPr>
              <a:t>decides</a:t>
            </a:r>
            <a:r>
              <a:rPr lang="en-US" dirty="0">
                <a:latin typeface="Times New Roman" panose="02020603050405020304" pitchFamily="18" charset="0"/>
                <a:cs typeface="Times New Roman" panose="02020603050405020304" pitchFamily="18" charset="0"/>
              </a:rPr>
              <a:t> whether they can be </a:t>
            </a:r>
            <a:r>
              <a:rPr lang="en-US" b="1" dirty="0">
                <a:solidFill>
                  <a:srgbClr val="C00000"/>
                </a:solidFill>
                <a:latin typeface="Times New Roman" panose="02020603050405020304" pitchFamily="18" charset="0"/>
                <a:cs typeface="Times New Roman" panose="02020603050405020304" pitchFamily="18" charset="0"/>
              </a:rPr>
              <a:t>paired </a:t>
            </a:r>
            <a:r>
              <a:rPr lang="en-US" dirty="0">
                <a:latin typeface="Times New Roman" panose="02020603050405020304" pitchFamily="18" charset="0"/>
                <a:cs typeface="Times New Roman" panose="02020603050405020304" pitchFamily="18" charset="0"/>
              </a:rPr>
              <a:t>(control word generator)</a:t>
            </a:r>
          </a:p>
          <a:p>
            <a:pPr algn="just"/>
            <a:r>
              <a:rPr lang="en-US" b="1" dirty="0">
                <a:solidFill>
                  <a:srgbClr val="FF0000"/>
                </a:solidFill>
                <a:latin typeface="Times New Roman" panose="02020603050405020304" pitchFamily="18" charset="0"/>
                <a:cs typeface="Times New Roman" panose="02020603050405020304" pitchFamily="18" charset="0"/>
              </a:rPr>
              <a:t>Two parallel decoders </a:t>
            </a:r>
            <a:r>
              <a:rPr lang="en-US" dirty="0">
                <a:latin typeface="Times New Roman" panose="02020603050405020304" pitchFamily="18" charset="0"/>
                <a:cs typeface="Times New Roman" panose="02020603050405020304" pitchFamily="18" charset="0"/>
              </a:rPr>
              <a:t>attempt to decode and issue the next two sequential instructions.</a:t>
            </a:r>
          </a:p>
          <a:p>
            <a:pPr algn="just"/>
            <a:r>
              <a:rPr lang="en-US" dirty="0">
                <a:latin typeface="Times New Roman" panose="02020603050405020304" pitchFamily="18" charset="0"/>
                <a:cs typeface="Times New Roman" panose="02020603050405020304" pitchFamily="18" charset="0"/>
              </a:rPr>
              <a:t>The decoders determine whether </a:t>
            </a:r>
            <a:r>
              <a:rPr lang="en-US" b="1" dirty="0">
                <a:latin typeface="Times New Roman" panose="02020603050405020304" pitchFamily="18" charset="0"/>
                <a:cs typeface="Times New Roman" panose="02020603050405020304" pitchFamily="18" charset="0"/>
              </a:rPr>
              <a:t>one or two</a:t>
            </a:r>
            <a:r>
              <a:rPr lang="en-US" dirty="0">
                <a:latin typeface="Times New Roman" panose="02020603050405020304" pitchFamily="18" charset="0"/>
                <a:cs typeface="Times New Roman" panose="02020603050405020304" pitchFamily="18" charset="0"/>
              </a:rPr>
              <a:t> instructions can be issued </a:t>
            </a:r>
            <a:r>
              <a:rPr lang="en-US" b="1" dirty="0">
                <a:solidFill>
                  <a:srgbClr val="C00000"/>
                </a:solidFill>
                <a:latin typeface="Times New Roman" panose="02020603050405020304" pitchFamily="18" charset="0"/>
                <a:cs typeface="Times New Roman" panose="02020603050405020304" pitchFamily="18" charset="0"/>
              </a:rPr>
              <a:t>(the instruction pairing rules ).</a:t>
            </a:r>
          </a:p>
          <a:p>
            <a:pPr marL="0" indent="0" algn="just">
              <a:lnSpc>
                <a:spcPct val="10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endParaRPr lang="en-US" sz="3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endParaRPr lang="en-US" sz="2000" dirty="0">
              <a:latin typeface="Times New Roman" panose="02020603050405020304" pitchFamily="18" charset="0"/>
              <a:cs typeface="Times New Roman" panose="02020603050405020304" pitchFamily="18" charset="0"/>
            </a:endParaRPr>
          </a:p>
        </p:txBody>
      </p:sp>
      <p:sp>
        <p:nvSpPr>
          <p:cNvPr id="3" name="Oval 2"/>
          <p:cNvSpPr/>
          <p:nvPr/>
        </p:nvSpPr>
        <p:spPr>
          <a:xfrm>
            <a:off x="1015069" y="964997"/>
            <a:ext cx="1978926" cy="745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Stage 2</a:t>
            </a:r>
          </a:p>
        </p:txBody>
      </p:sp>
    </p:spTree>
    <p:extLst>
      <p:ext uri="{BB962C8B-B14F-4D97-AF65-F5344CB8AC3E}">
        <p14:creationId xmlns:p14="http://schemas.microsoft.com/office/powerpoint/2010/main" val="126275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1781969" y="55396"/>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a:solidFill>
                  <a:srgbClr val="FF0000"/>
                </a:solidFill>
                <a:latin typeface="Times New Roman" panose="02020603050405020304" pitchFamily="18" charset="0"/>
                <a:ea typeface="Arial"/>
                <a:cs typeface="Times New Roman" panose="02020603050405020304" pitchFamily="18" charset="0"/>
                <a:sym typeface="Arial"/>
              </a:rPr>
              <a:t>Syllabus</a:t>
            </a:r>
            <a:endParaRPr>
              <a:latin typeface="Times New Roman" panose="02020603050405020304" pitchFamily="18" charset="0"/>
              <a:cs typeface="Times New Roman" panose="02020603050405020304" pitchFamily="18" charset="0"/>
            </a:endParaRPr>
          </a:p>
        </p:txBody>
      </p:sp>
      <p:sp>
        <p:nvSpPr>
          <p:cNvPr id="162" name="Google Shape;162;p5"/>
          <p:cNvSpPr txBox="1">
            <a:spLocks noGrp="1"/>
          </p:cNvSpPr>
          <p:nvPr>
            <p:ph type="body" idx="1"/>
          </p:nvPr>
        </p:nvSpPr>
        <p:spPr>
          <a:xfrm>
            <a:off x="944559" y="1023771"/>
            <a:ext cx="11081185" cy="5045242"/>
          </a:xfrm>
          <a:prstGeom prst="rect">
            <a:avLst/>
          </a:prstGeom>
          <a:noFill/>
          <a:ln>
            <a:noFill/>
          </a:ln>
        </p:spPr>
        <p:txBody>
          <a:bodyPr spcFirstLastPara="1" wrap="square" lIns="91425" tIns="45700" rIns="91425" bIns="45700" anchor="t" anchorCtr="0">
            <a:noAutofit/>
          </a:bodyPr>
          <a:lstStyle/>
          <a:p>
            <a:pPr marL="114300" indent="0" algn="just">
              <a:buNone/>
            </a:pPr>
            <a:r>
              <a:rPr lang="en-US" sz="3200" b="1" dirty="0">
                <a:solidFill>
                  <a:srgbClr val="FF0000"/>
                </a:solidFill>
                <a:latin typeface="Times New Roman" panose="02020603050405020304" pitchFamily="18" charset="0"/>
                <a:ea typeface="Times New Roman"/>
                <a:cs typeface="Times New Roman" panose="02020603050405020304" pitchFamily="18" charset="0"/>
                <a:sym typeface="Times New Roman"/>
              </a:rPr>
              <a:t>Unit 3: </a:t>
            </a:r>
            <a:r>
              <a:rPr lang="en-IN" sz="3200" b="1" dirty="0">
                <a:solidFill>
                  <a:srgbClr val="FF0000"/>
                </a:solidFill>
                <a:latin typeface="Times New Roman" panose="02020603050405020304" pitchFamily="18" charset="0"/>
                <a:ea typeface="Times New Roman"/>
                <a:cs typeface="Times New Roman" panose="02020603050405020304" pitchFamily="18" charset="0"/>
              </a:rPr>
              <a:t>Paging and Protection: </a:t>
            </a:r>
          </a:p>
          <a:p>
            <a:pPr marL="114300" indent="0" algn="just">
              <a:buNone/>
            </a:pPr>
            <a:r>
              <a:rPr lang="en-GB" sz="3200" dirty="0">
                <a:latin typeface="Times New Roman" panose="02020603050405020304" pitchFamily="18" charset="0"/>
                <a:cs typeface="Times New Roman" panose="02020603050405020304" pitchFamily="18" charset="0"/>
              </a:rPr>
              <a:t>Paging Unit: support registers, related data structures, linear to physical address translation, TLB Protection by segmentation, privilege-levels, rules of inter-privilege level transfer for data and code segments, page level protection. 	</a:t>
            </a:r>
          </a:p>
          <a:p>
            <a:pPr marL="0" lvl="0" indent="0" algn="just" rtl="0">
              <a:lnSpc>
                <a:spcPct val="90000"/>
              </a:lnSpc>
              <a:spcBef>
                <a:spcPts val="1000"/>
              </a:spcBef>
              <a:spcAft>
                <a:spcPts val="0"/>
              </a:spcAft>
              <a:buClr>
                <a:srgbClr val="FF0000"/>
              </a:buClr>
              <a:buSzPts val="2200"/>
              <a:buNone/>
            </a:pPr>
            <a:endParaRPr dirty="0">
              <a:latin typeface="Times New Roman" panose="02020603050405020304" pitchFamily="18" charset="0"/>
              <a:cs typeface="Times New Roman" panose="02020603050405020304" pitchFamily="18" charset="0"/>
            </a:endParaRPr>
          </a:p>
        </p:txBody>
      </p:sp>
      <p:sp>
        <p:nvSpPr>
          <p:cNvPr id="163" name="Google Shape;163;p5"/>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3C949A6-CEDE-48A9-A7B9-59EB1172F50C}" type="datetime1">
              <a:rPr lang="en-US" sz="1050" b="1" smtClean="0">
                <a:solidFill>
                  <a:srgbClr val="000000"/>
                </a:solidFill>
                <a:latin typeface="Times New Roman" panose="02020603050405020304" pitchFamily="18" charset="0"/>
                <a:cs typeface="Times New Roman" panose="02020603050405020304" pitchFamily="18" charset="0"/>
                <a:sym typeface="Times New Roman"/>
              </a:rPr>
              <a:t>9/10/2023</a:t>
            </a:fld>
            <a:endParaRPr sz="1050" b="1">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64" name="Google Shape;16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latin typeface="Times New Roman" panose="02020603050405020304" pitchFamily="18" charset="0"/>
                <a:cs typeface="Times New Roman" panose="02020603050405020304" pitchFamily="18" charset="0"/>
              </a:rPr>
              <a:t>Unit 1            Microprocessor and Microcontroller_CET2004B         2023-24     S3  </a:t>
            </a:r>
            <a:endParaRPr>
              <a:latin typeface="Times New Roman" panose="02020603050405020304" pitchFamily="18" charset="0"/>
              <a:cs typeface="Times New Roman" panose="02020603050405020304" pitchFamily="18" charset="0"/>
            </a:endParaRPr>
          </a:p>
        </p:txBody>
      </p:sp>
      <p:sp>
        <p:nvSpPr>
          <p:cNvPr id="165" name="Google Shape;165;p5"/>
          <p:cNvSpPr/>
          <p:nvPr/>
        </p:nvSpPr>
        <p:spPr>
          <a:xfrm>
            <a:off x="54770"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66" name="Google Shape;166;p5"/>
          <p:cNvCxnSpPr/>
          <p:nvPr/>
        </p:nvCxnSpPr>
        <p:spPr>
          <a:xfrm rot="10800000" flipH="1">
            <a:off x="0" y="963336"/>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67" name="Google Shape;167;p5"/>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cxnSp>
        <p:nvCxnSpPr>
          <p:cNvPr id="168" name="Google Shape;168;p5"/>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69" name="Google Shape;169;p5"/>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70" name="Google Shape;17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6</a:t>
            </a:fld>
            <a:endParaRPr>
              <a:latin typeface="Times New Roman" panose="02020603050405020304" pitchFamily="18" charset="0"/>
              <a:cs typeface="Times New Roman" panose="02020603050405020304" pitchFamily="18" charset="0"/>
            </a:endParaRPr>
          </a:p>
        </p:txBody>
      </p:sp>
      <p:sp>
        <p:nvSpPr>
          <p:cNvPr id="2" name="Rectangle 1"/>
          <p:cNvSpPr/>
          <p:nvPr/>
        </p:nvSpPr>
        <p:spPr>
          <a:xfrm>
            <a:off x="990600" y="3546392"/>
            <a:ext cx="10835640" cy="2677656"/>
          </a:xfrm>
          <a:prstGeom prst="rect">
            <a:avLst/>
          </a:prstGeom>
        </p:spPr>
        <p:txBody>
          <a:bodyPr wrap="square">
            <a:spAutoFit/>
          </a:bodyPr>
          <a:lstStyle/>
          <a:p>
            <a:pPr algn="just"/>
            <a:r>
              <a:rPr lang="en-GB" sz="2800" b="1" dirty="0">
                <a:solidFill>
                  <a:srgbClr val="FF0000"/>
                </a:solidFill>
                <a:latin typeface="Times New Roman" panose="02020603050405020304" pitchFamily="18" charset="0"/>
                <a:ea typeface="Times New Roman"/>
                <a:cs typeface="Times New Roman" panose="02020603050405020304" pitchFamily="18" charset="0"/>
                <a:sym typeface="Calibri"/>
              </a:rPr>
              <a:t>Unit 4: Pentium Task Management and Interrupt Handling: </a:t>
            </a:r>
          </a:p>
          <a:p>
            <a:pPr algn="just"/>
            <a:r>
              <a:rPr lang="en-GB" sz="2800" dirty="0">
                <a:solidFill>
                  <a:schemeClr val="tx1"/>
                </a:solidFill>
                <a:latin typeface="Times New Roman" panose="02020603050405020304" pitchFamily="18" charset="0"/>
                <a:ea typeface="Calibri"/>
                <a:cs typeface="Times New Roman" panose="02020603050405020304" pitchFamily="18" charset="0"/>
              </a:rPr>
              <a:t>Task Management, support registers, related data structures, Task switching. </a:t>
            </a:r>
          </a:p>
          <a:p>
            <a:pPr algn="just"/>
            <a:r>
              <a:rPr lang="en-GB" sz="2800" dirty="0">
                <a:solidFill>
                  <a:schemeClr val="tx1"/>
                </a:solidFill>
                <a:latin typeface="Times New Roman" panose="02020603050405020304" pitchFamily="18" charset="0"/>
                <a:ea typeface="Calibri"/>
                <a:cs typeface="Times New Roman" panose="02020603050405020304" pitchFamily="18" charset="0"/>
                <a:sym typeface="Calibri"/>
              </a:rPr>
              <a:t>Interrupt and Exception Overview, Sources of Interrupts &amp; exceptions, Exception and Interrupt Vectors, Interrupt Descriptor Table (IDT), IDT Descriptors, Exception- or Interrupt-Handler Procedures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663" y="257999"/>
            <a:ext cx="9640388" cy="482585"/>
          </a:xfrm>
        </p:spPr>
        <p:txBody>
          <a:bodyPr>
            <a:noAutofit/>
          </a:bodyPr>
          <a:lstStyle/>
          <a:p>
            <a:pPr algn="ctr"/>
            <a:r>
              <a:rPr lang="en-US" sz="6600" dirty="0">
                <a:solidFill>
                  <a:srgbClr val="C00000"/>
                </a:solidFill>
                <a:latin typeface="Times New Roman" panose="02020603050405020304" pitchFamily="18" charset="0"/>
                <a:cs typeface="Times New Roman" panose="02020603050405020304" pitchFamily="18" charset="0"/>
              </a:rPr>
              <a:t>Pipelining stages Details</a:t>
            </a:r>
            <a:endParaRPr lang="en-IN" sz="6600" dirty="0">
              <a:solidFill>
                <a:srgbClr val="C00000"/>
              </a:solidFill>
              <a:latin typeface="Times New Roman" panose="02020603050405020304" pitchFamily="18" charset="0"/>
              <a:cs typeface="Times New Roman" panose="02020603050405020304" pitchFamily="18" charset="0"/>
            </a:endParaRPr>
          </a:p>
        </p:txBody>
      </p:sp>
      <p:pic>
        <p:nvPicPr>
          <p:cNvPr id="4" name="Picture 6"/>
          <p:cNvPicPr>
            <a:picLocks noChangeAspect="1"/>
          </p:cNvPicPr>
          <p:nvPr/>
        </p:nvPicPr>
        <p:blipFill>
          <a:blip r:embed="rId2" cstate="print"/>
          <a:srcRect/>
          <a:stretch>
            <a:fillRect/>
          </a:stretch>
        </p:blipFill>
        <p:spPr bwMode="auto">
          <a:xfrm>
            <a:off x="0" y="129180"/>
            <a:ext cx="788193" cy="83773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E0F3D2E5-2470-4810-8ABD-E4E42EB84EF0}" type="datetime1">
              <a:rPr lang="en-US" smtClean="0"/>
              <a:t>9/10/2023</a:t>
            </a:fld>
            <a:endParaRPr lang="en-US"/>
          </a:p>
        </p:txBody>
      </p:sp>
      <p:sp>
        <p:nvSpPr>
          <p:cNvPr id="10" name="Footer Placeholder 9"/>
          <p:cNvSpPr>
            <a:spLocks noGrp="1"/>
          </p:cNvSpPr>
          <p:nvPr>
            <p:ph type="ftr" sz="quarter" idx="11"/>
          </p:nvPr>
        </p:nvSpPr>
        <p:spPr/>
        <p:txBody>
          <a:bodyPr/>
          <a:lstStyle/>
          <a:p>
            <a:pPr>
              <a:defRPr/>
            </a:pPr>
            <a:r>
              <a:rPr lang="en-GB"/>
              <a:t>Unit 1            Microprocessor and Microcontroller_CET2004B         2023-24     S3  </a:t>
            </a:r>
            <a:endParaRPr lang="en-US"/>
          </a:p>
        </p:txBody>
      </p:sp>
      <p:sp>
        <p:nvSpPr>
          <p:cNvPr id="11" name="Slide Number Placeholder 10"/>
          <p:cNvSpPr>
            <a:spLocks noGrp="1"/>
          </p:cNvSpPr>
          <p:nvPr>
            <p:ph type="sldNum" sz="quarter" idx="12"/>
          </p:nvPr>
        </p:nvSpPr>
        <p:spPr/>
        <p:txBody>
          <a:bodyPr/>
          <a:lstStyle/>
          <a:p>
            <a:pPr>
              <a:defRPr/>
            </a:pPr>
            <a:fld id="{86E3E4F9-1BBA-46FB-A770-05CF0AA7799E}" type="slidenum">
              <a:rPr lang="en-US" smtClean="0"/>
              <a:pPr>
                <a:defRPr/>
              </a:pPr>
              <a:t>60</a:t>
            </a:fld>
            <a:endParaRPr lang="en-US"/>
          </a:p>
        </p:txBody>
      </p:sp>
      <p:cxnSp>
        <p:nvCxnSpPr>
          <p:cNvPr id="13" name="Straight Connector 12"/>
          <p:cNvCxnSpPr/>
          <p:nvPr/>
        </p:nvCxnSpPr>
        <p:spPr>
          <a:xfrm flipV="1">
            <a:off x="-10316" y="1027913"/>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5" name="Straight Connector 14"/>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7126897" y="1181071"/>
            <a:ext cx="4292072" cy="5083204"/>
          </a:xfrm>
          <a:prstGeom prst="rect">
            <a:avLst/>
          </a:prstGeom>
        </p:spPr>
      </p:pic>
      <p:sp>
        <p:nvSpPr>
          <p:cNvPr id="7" name="Content Placeholder 6"/>
          <p:cNvSpPr>
            <a:spLocks noGrp="1"/>
          </p:cNvSpPr>
          <p:nvPr>
            <p:ph idx="1"/>
          </p:nvPr>
        </p:nvSpPr>
        <p:spPr>
          <a:xfrm>
            <a:off x="944560" y="1894022"/>
            <a:ext cx="6182337" cy="4036300"/>
          </a:xfrm>
        </p:spPr>
        <p:txBody>
          <a:bodyPr>
            <a:noAutofit/>
          </a:bodyPr>
          <a:lstStyle/>
          <a:p>
            <a:pPr marL="0" indent="0" algn="just">
              <a:lnSpc>
                <a:spcPct val="100000"/>
              </a:lnSpc>
              <a:spcBef>
                <a:spcPts val="0"/>
              </a:spcBef>
              <a:buFont typeface="+mj-lt"/>
              <a:buAutoNum type="arabicPeriod"/>
            </a:pPr>
            <a:endParaRPr lang="en-US" sz="20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3200" b="1" dirty="0">
                <a:solidFill>
                  <a:srgbClr val="FF0000"/>
                </a:solidFill>
                <a:latin typeface="Times New Roman" panose="02020603050405020304" pitchFamily="18" charset="0"/>
                <a:cs typeface="Times New Roman" panose="02020603050405020304" pitchFamily="18" charset="0"/>
              </a:rPr>
              <a:t>Decode2</a:t>
            </a:r>
            <a:r>
              <a:rPr lang="en-US" sz="3200" b="1" dirty="0">
                <a:latin typeface="Times New Roman" panose="02020603050405020304" pitchFamily="18" charset="0"/>
                <a:cs typeface="Times New Roman" panose="02020603050405020304" pitchFamily="18" charset="0"/>
              </a:rPr>
              <a:t>: </a:t>
            </a:r>
          </a:p>
          <a:p>
            <a:pPr algn="just">
              <a:lnSpc>
                <a:spcPct val="100000"/>
              </a:lnSpc>
              <a:spcBef>
                <a:spcPts val="0"/>
              </a:spcBef>
            </a:pPr>
            <a:r>
              <a:rPr lang="en-US" sz="3200" dirty="0">
                <a:latin typeface="Times New Roman" panose="02020603050405020304" pitchFamily="18" charset="0"/>
                <a:cs typeface="Times New Roman" panose="02020603050405020304" pitchFamily="18" charset="0"/>
              </a:rPr>
              <a:t>The </a:t>
            </a:r>
            <a:r>
              <a:rPr lang="en-US" sz="3200" b="1" dirty="0">
                <a:latin typeface="Times New Roman" panose="02020603050405020304" pitchFamily="18" charset="0"/>
                <a:cs typeface="Times New Roman" panose="02020603050405020304" pitchFamily="18" charset="0"/>
              </a:rPr>
              <a:t>D1 stage</a:t>
            </a:r>
            <a:r>
              <a:rPr lang="en-US" sz="3200" dirty="0">
                <a:latin typeface="Times New Roman" panose="02020603050405020304" pitchFamily="18" charset="0"/>
                <a:cs typeface="Times New Roman" panose="02020603050405020304" pitchFamily="18" charset="0"/>
              </a:rPr>
              <a:t> is followed by </a:t>
            </a:r>
            <a:r>
              <a:rPr lang="en-US" sz="3200" b="1" dirty="0">
                <a:latin typeface="Times New Roman" panose="02020603050405020304" pitchFamily="18" charset="0"/>
                <a:cs typeface="Times New Roman" panose="02020603050405020304" pitchFamily="18" charset="0"/>
              </a:rPr>
              <a:t>Decode2 (D2)</a:t>
            </a:r>
          </a:p>
          <a:p>
            <a:pPr algn="just">
              <a:lnSpc>
                <a:spcPct val="100000"/>
              </a:lnSpc>
              <a:spcBef>
                <a:spcPts val="0"/>
              </a:spcBef>
            </a:pPr>
            <a:r>
              <a:rPr lang="en-US" sz="3200" dirty="0">
                <a:latin typeface="Times New Roman" panose="02020603050405020304" pitchFamily="18" charset="0"/>
                <a:cs typeface="Times New Roman" panose="02020603050405020304" pitchFamily="18" charset="0"/>
              </a:rPr>
              <a:t>Addresses of </a:t>
            </a:r>
            <a:r>
              <a:rPr lang="en-US" sz="3200" b="1" dirty="0">
                <a:solidFill>
                  <a:srgbClr val="002060"/>
                </a:solidFill>
                <a:latin typeface="Times New Roman" panose="02020603050405020304" pitchFamily="18" charset="0"/>
                <a:cs typeface="Times New Roman" panose="02020603050405020304" pitchFamily="18" charset="0"/>
              </a:rPr>
              <a:t>memory resident operands are calculated </a:t>
            </a:r>
            <a:r>
              <a:rPr lang="en-US" sz="3200" b="1" dirty="0">
                <a:solidFill>
                  <a:srgbClr val="C00000"/>
                </a:solidFill>
                <a:latin typeface="Times New Roman" panose="02020603050405020304" pitchFamily="18" charset="0"/>
                <a:cs typeface="Times New Roman" panose="02020603050405020304" pitchFamily="18" charset="0"/>
              </a:rPr>
              <a:t>(decode control word and generate memory address).</a:t>
            </a:r>
          </a:p>
          <a:p>
            <a:pPr marL="0" indent="0" algn="just">
              <a:lnSpc>
                <a:spcPct val="100000"/>
              </a:lnSpc>
              <a:spcBef>
                <a:spcPts val="0"/>
              </a:spcBef>
              <a:buNone/>
            </a:pPr>
            <a:endParaRPr lang="en-US" sz="3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Font typeface="+mj-lt"/>
              <a:buAutoNum type="arabicPeriod"/>
            </a:pPr>
            <a:endParaRPr lang="en-US" sz="32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endParaRPr lang="en-IN" dirty="0">
              <a:latin typeface="Times New Roman" panose="02020603050405020304" pitchFamily="18" charset="0"/>
              <a:cs typeface="Times New Roman" panose="02020603050405020304" pitchFamily="18" charset="0"/>
            </a:endParaRPr>
          </a:p>
        </p:txBody>
      </p:sp>
      <p:sp>
        <p:nvSpPr>
          <p:cNvPr id="17" name="Oval 16"/>
          <p:cNvSpPr/>
          <p:nvPr/>
        </p:nvSpPr>
        <p:spPr>
          <a:xfrm>
            <a:off x="1220336" y="1147695"/>
            <a:ext cx="2554829" cy="1033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latin typeface="Times New Roman" panose="02020603050405020304" pitchFamily="18" charset="0"/>
                <a:cs typeface="Times New Roman" panose="02020603050405020304" pitchFamily="18" charset="0"/>
              </a:rPr>
              <a:t>Stage 3</a:t>
            </a:r>
          </a:p>
        </p:txBody>
      </p:sp>
    </p:spTree>
    <p:extLst>
      <p:ext uri="{BB962C8B-B14F-4D97-AF65-F5344CB8AC3E}">
        <p14:creationId xmlns:p14="http://schemas.microsoft.com/office/powerpoint/2010/main" val="82062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683" y="294719"/>
            <a:ext cx="8211043" cy="482585"/>
          </a:xfrm>
        </p:spPr>
        <p:txBody>
          <a:bodyPr>
            <a:noAutofit/>
          </a:bodyPr>
          <a:lstStyle/>
          <a:p>
            <a:pPr algn="ctr"/>
            <a:r>
              <a:rPr lang="en-US" sz="5400" dirty="0">
                <a:solidFill>
                  <a:srgbClr val="FF0000"/>
                </a:solidFill>
                <a:latin typeface="Times New Roman" panose="02020603050405020304" pitchFamily="18" charset="0"/>
                <a:cs typeface="Times New Roman" panose="02020603050405020304" pitchFamily="18" charset="0"/>
              </a:rPr>
              <a:t>Pipelining stages Details</a:t>
            </a:r>
            <a:endParaRPr lang="en-IN" sz="5400" dirty="0">
              <a:solidFill>
                <a:srgbClr val="FF0000"/>
              </a:solidFill>
              <a:latin typeface="Times New Roman" panose="02020603050405020304" pitchFamily="18" charset="0"/>
              <a:cs typeface="Times New Roman" panose="02020603050405020304" pitchFamily="18" charset="0"/>
            </a:endParaRPr>
          </a:p>
        </p:txBody>
      </p:sp>
      <p:pic>
        <p:nvPicPr>
          <p:cNvPr id="4" name="Picture 6"/>
          <p:cNvPicPr>
            <a:picLocks noChangeAspect="1"/>
          </p:cNvPicPr>
          <p:nvPr/>
        </p:nvPicPr>
        <p:blipFill>
          <a:blip r:embed="rId2" cstate="print"/>
          <a:srcRect/>
          <a:stretch>
            <a:fillRect/>
          </a:stretch>
        </p:blipFill>
        <p:spPr bwMode="auto">
          <a:xfrm>
            <a:off x="61026" y="64729"/>
            <a:ext cx="798509" cy="83773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1C0923F1-6D0A-45A9-BAA7-1997E3CFF4E1}" type="datetime1">
              <a:rPr lang="en-US" smtClean="0"/>
              <a:t>9/10/2023</a:t>
            </a:fld>
            <a:endParaRPr lang="en-US"/>
          </a:p>
        </p:txBody>
      </p:sp>
      <p:sp>
        <p:nvSpPr>
          <p:cNvPr id="10" name="Footer Placeholder 9"/>
          <p:cNvSpPr>
            <a:spLocks noGrp="1"/>
          </p:cNvSpPr>
          <p:nvPr>
            <p:ph type="ftr" sz="quarter" idx="11"/>
          </p:nvPr>
        </p:nvSpPr>
        <p:spPr/>
        <p:txBody>
          <a:bodyPr/>
          <a:lstStyle/>
          <a:p>
            <a:pPr>
              <a:defRPr/>
            </a:pPr>
            <a:r>
              <a:rPr lang="en-GB"/>
              <a:t>Unit 1            Microprocessor and Microcontroller_CET2004B         2023-24     S3  </a:t>
            </a:r>
            <a:endParaRPr lang="en-US"/>
          </a:p>
        </p:txBody>
      </p:sp>
      <p:sp>
        <p:nvSpPr>
          <p:cNvPr id="11" name="Slide Number Placeholder 10"/>
          <p:cNvSpPr>
            <a:spLocks noGrp="1"/>
          </p:cNvSpPr>
          <p:nvPr>
            <p:ph type="sldNum" sz="quarter" idx="12"/>
          </p:nvPr>
        </p:nvSpPr>
        <p:spPr/>
        <p:txBody>
          <a:bodyPr/>
          <a:lstStyle/>
          <a:p>
            <a:pPr>
              <a:defRPr/>
            </a:pPr>
            <a:fld id="{86E3E4F9-1BBA-46FB-A770-05CF0AA7799E}" type="slidenum">
              <a:rPr lang="en-US" smtClean="0"/>
              <a:pPr>
                <a:defRPr/>
              </a:pPr>
              <a:t>61</a:t>
            </a:fld>
            <a:endParaRPr lang="en-US"/>
          </a:p>
        </p:txBody>
      </p:sp>
      <p:cxnSp>
        <p:nvCxnSpPr>
          <p:cNvPr id="13" name="Straight Connector 12"/>
          <p:cNvCxnSpPr/>
          <p:nvPr/>
        </p:nvCxnSpPr>
        <p:spPr>
          <a:xfrm flipV="1">
            <a:off x="-10316" y="1027913"/>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5" name="Straight Connector 14"/>
          <p:cNvCxnSpPr/>
          <p:nvPr/>
        </p:nvCxnSpPr>
        <p:spPr>
          <a:xfrm flipH="1">
            <a:off x="859535" y="3651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7365157" y="1181070"/>
            <a:ext cx="4652672" cy="5083205"/>
          </a:xfrm>
          <a:prstGeom prst="rect">
            <a:avLst/>
          </a:prstGeom>
        </p:spPr>
      </p:pic>
      <p:sp>
        <p:nvSpPr>
          <p:cNvPr id="7" name="Content Placeholder 6"/>
          <p:cNvSpPr>
            <a:spLocks noGrp="1"/>
          </p:cNvSpPr>
          <p:nvPr>
            <p:ph idx="1"/>
          </p:nvPr>
        </p:nvSpPr>
        <p:spPr>
          <a:xfrm>
            <a:off x="895159" y="966915"/>
            <a:ext cx="6448662" cy="4036300"/>
          </a:xfrm>
        </p:spPr>
        <p:txBody>
          <a:bodyPr>
            <a:noAutofit/>
          </a:bodyPr>
          <a:lstStyle/>
          <a:p>
            <a:pPr marL="0" indent="0" algn="just">
              <a:lnSpc>
                <a:spcPct val="100000"/>
              </a:lnSpc>
              <a:spcBef>
                <a:spcPts val="0"/>
              </a:spcBef>
              <a:buFont typeface="+mj-lt"/>
              <a:buAutoNum type="arabicPeriod"/>
            </a:pPr>
            <a:endParaRPr lang="en-US" sz="2000" dirty="0"/>
          </a:p>
          <a:p>
            <a:pPr marL="0" indent="0" algn="just">
              <a:lnSpc>
                <a:spcPct val="100000"/>
              </a:lnSpc>
              <a:spcBef>
                <a:spcPts val="0"/>
              </a:spcBef>
              <a:buNone/>
            </a:pPr>
            <a:endParaRPr lang="en-US" dirty="0">
              <a:solidFill>
                <a:srgbClr val="FF0000"/>
              </a:solidFill>
            </a:endParaRPr>
          </a:p>
          <a:p>
            <a:pPr marL="0" indent="0" algn="just">
              <a:lnSpc>
                <a:spcPct val="100000"/>
              </a:lnSpc>
              <a:spcBef>
                <a:spcPts val="0"/>
              </a:spcBef>
              <a:buNone/>
            </a:pPr>
            <a:endParaRPr lang="en-US" dirty="0">
              <a:solidFill>
                <a:srgbClr val="FF0000"/>
              </a:solidFill>
            </a:endParaRPr>
          </a:p>
          <a:p>
            <a:pPr marL="0" indent="0" algn="just">
              <a:lnSpc>
                <a:spcPct val="100000"/>
              </a:lnSpc>
              <a:spcBef>
                <a:spcPts val="0"/>
              </a:spcBef>
              <a:buNone/>
            </a:pPr>
            <a:endParaRPr lang="en-US" sz="3600" dirty="0">
              <a:solidFill>
                <a:srgbClr val="FF0000"/>
              </a:solidFill>
            </a:endParaRPr>
          </a:p>
          <a:p>
            <a:pPr marL="0" indent="0" algn="just">
              <a:lnSpc>
                <a:spcPct val="100000"/>
              </a:lnSpc>
              <a:spcBef>
                <a:spcPts val="0"/>
              </a:spcBef>
              <a:buNone/>
            </a:pPr>
            <a:r>
              <a:rPr lang="en-US" sz="4800" dirty="0">
                <a:solidFill>
                  <a:srgbClr val="FF0000"/>
                </a:solidFill>
                <a:latin typeface="Times New Roman" panose="02020603050405020304" pitchFamily="18" charset="0"/>
                <a:cs typeface="Times New Roman" panose="02020603050405020304" pitchFamily="18" charset="0"/>
              </a:rPr>
              <a:t>Execute (EX)</a:t>
            </a:r>
            <a:r>
              <a:rPr lang="en-US" sz="4800" dirty="0">
                <a:latin typeface="Times New Roman" panose="02020603050405020304" pitchFamily="18" charset="0"/>
                <a:cs typeface="Times New Roman" panose="02020603050405020304" pitchFamily="18" charset="0"/>
              </a:rPr>
              <a:t>: Execute the instructions</a:t>
            </a:r>
            <a:r>
              <a:rPr lang="en-US" sz="4400" dirty="0">
                <a:latin typeface="Times New Roman" panose="02020603050405020304" pitchFamily="18" charset="0"/>
                <a:cs typeface="Times New Roman" panose="02020603050405020304" pitchFamily="18" charset="0"/>
              </a:rPr>
              <a:t> with </a:t>
            </a:r>
            <a:r>
              <a:rPr lang="en-US" sz="4400" b="1" dirty="0">
                <a:latin typeface="Times New Roman" panose="02020603050405020304" pitchFamily="18" charset="0"/>
                <a:cs typeface="Times New Roman" panose="02020603050405020304" pitchFamily="18" charset="0"/>
              </a:rPr>
              <a:t>data Cache and ALU access</a:t>
            </a:r>
          </a:p>
          <a:p>
            <a:pPr marL="514350" indent="-514350" algn="just">
              <a:lnSpc>
                <a:spcPct val="100000"/>
              </a:lnSpc>
              <a:spcBef>
                <a:spcPts val="0"/>
              </a:spcBef>
              <a:buAutoNum type="arabicPeriod" startAt="4"/>
            </a:pPr>
            <a:endParaRPr lang="en-US" dirty="0"/>
          </a:p>
          <a:p>
            <a:pPr marL="0" indent="0" algn="just">
              <a:lnSpc>
                <a:spcPct val="100000"/>
              </a:lnSpc>
              <a:spcBef>
                <a:spcPts val="0"/>
              </a:spcBef>
              <a:buNone/>
            </a:pPr>
            <a:endParaRPr lang="en-IN" dirty="0"/>
          </a:p>
        </p:txBody>
      </p:sp>
      <p:sp>
        <p:nvSpPr>
          <p:cNvPr id="17" name="Oval 16"/>
          <p:cNvSpPr/>
          <p:nvPr/>
        </p:nvSpPr>
        <p:spPr>
          <a:xfrm>
            <a:off x="1220336" y="1147696"/>
            <a:ext cx="2685457" cy="1172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latin typeface="Times New Roman" panose="02020603050405020304" pitchFamily="18" charset="0"/>
                <a:cs typeface="Times New Roman" panose="02020603050405020304" pitchFamily="18" charset="0"/>
              </a:rPr>
              <a:t>Stage 4</a:t>
            </a:r>
          </a:p>
        </p:txBody>
      </p:sp>
    </p:spTree>
    <p:extLst>
      <p:ext uri="{BB962C8B-B14F-4D97-AF65-F5344CB8AC3E}">
        <p14:creationId xmlns:p14="http://schemas.microsoft.com/office/powerpoint/2010/main" val="236502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863" y="129181"/>
            <a:ext cx="8321040" cy="773284"/>
          </a:xfrm>
        </p:spPr>
        <p:txBody>
          <a:bodyPr>
            <a:noAutofit/>
          </a:bodyPr>
          <a:lstStyle/>
          <a:p>
            <a:pPr algn="ctr"/>
            <a:r>
              <a:rPr lang="en-US" sz="5400" dirty="0">
                <a:solidFill>
                  <a:srgbClr val="FF0000"/>
                </a:solidFill>
                <a:latin typeface="Times New Roman" panose="02020603050405020304" pitchFamily="18" charset="0"/>
                <a:cs typeface="Times New Roman" panose="02020603050405020304" pitchFamily="18" charset="0"/>
              </a:rPr>
              <a:t>Pipelining stages Details</a:t>
            </a:r>
            <a:endParaRPr lang="en-IN" sz="5400" dirty="0">
              <a:solidFill>
                <a:srgbClr val="FF0000"/>
              </a:solidFill>
              <a:latin typeface="Times New Roman" panose="02020603050405020304" pitchFamily="18" charset="0"/>
              <a:cs typeface="Times New Roman" panose="02020603050405020304" pitchFamily="18" charset="0"/>
            </a:endParaRPr>
          </a:p>
        </p:txBody>
      </p:sp>
      <p:pic>
        <p:nvPicPr>
          <p:cNvPr id="4" name="Picture 6"/>
          <p:cNvPicPr>
            <a:picLocks noChangeAspect="1"/>
          </p:cNvPicPr>
          <p:nvPr/>
        </p:nvPicPr>
        <p:blipFill>
          <a:blip r:embed="rId2" cstate="print"/>
          <a:srcRect/>
          <a:stretch>
            <a:fillRect/>
          </a:stretch>
        </p:blipFill>
        <p:spPr bwMode="auto">
          <a:xfrm>
            <a:off x="146051" y="129180"/>
            <a:ext cx="642142" cy="83773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4372DB1A-B62E-4E8D-869F-C1C857C5F261}" type="datetime1">
              <a:rPr lang="en-US" smtClean="0"/>
              <a:t>9/10/2023</a:t>
            </a:fld>
            <a:endParaRPr lang="en-US"/>
          </a:p>
        </p:txBody>
      </p:sp>
      <p:sp>
        <p:nvSpPr>
          <p:cNvPr id="10" name="Footer Placeholder 9"/>
          <p:cNvSpPr>
            <a:spLocks noGrp="1"/>
          </p:cNvSpPr>
          <p:nvPr>
            <p:ph type="ftr" sz="quarter" idx="11"/>
          </p:nvPr>
        </p:nvSpPr>
        <p:spPr/>
        <p:txBody>
          <a:bodyPr/>
          <a:lstStyle/>
          <a:p>
            <a:pPr>
              <a:defRPr/>
            </a:pPr>
            <a:r>
              <a:rPr lang="en-GB"/>
              <a:t>Unit 1            Microprocessor and Microcontroller_CET2004B         2023-24     S3  </a:t>
            </a:r>
            <a:endParaRPr lang="en-US"/>
          </a:p>
        </p:txBody>
      </p:sp>
      <p:sp>
        <p:nvSpPr>
          <p:cNvPr id="11" name="Slide Number Placeholder 10"/>
          <p:cNvSpPr>
            <a:spLocks noGrp="1"/>
          </p:cNvSpPr>
          <p:nvPr>
            <p:ph type="sldNum" sz="quarter" idx="12"/>
          </p:nvPr>
        </p:nvSpPr>
        <p:spPr/>
        <p:txBody>
          <a:bodyPr/>
          <a:lstStyle/>
          <a:p>
            <a:pPr>
              <a:defRPr/>
            </a:pPr>
            <a:fld id="{86E3E4F9-1BBA-46FB-A770-05CF0AA7799E}" type="slidenum">
              <a:rPr lang="en-US" smtClean="0"/>
              <a:pPr>
                <a:defRPr/>
              </a:pPr>
              <a:t>62</a:t>
            </a:fld>
            <a:endParaRPr lang="en-US"/>
          </a:p>
        </p:txBody>
      </p:sp>
      <p:cxnSp>
        <p:nvCxnSpPr>
          <p:cNvPr id="13" name="Straight Connector 12"/>
          <p:cNvCxnSpPr/>
          <p:nvPr/>
        </p:nvCxnSpPr>
        <p:spPr>
          <a:xfrm flipV="1">
            <a:off x="-10316" y="1027913"/>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5" name="Straight Connector 14"/>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7717110" y="1181071"/>
            <a:ext cx="4352969" cy="5083204"/>
          </a:xfrm>
          <a:prstGeom prst="rect">
            <a:avLst/>
          </a:prstGeom>
        </p:spPr>
      </p:pic>
      <p:sp>
        <p:nvSpPr>
          <p:cNvPr id="7" name="Content Placeholder 6"/>
          <p:cNvSpPr>
            <a:spLocks noGrp="1"/>
          </p:cNvSpPr>
          <p:nvPr>
            <p:ph idx="1"/>
          </p:nvPr>
        </p:nvSpPr>
        <p:spPr>
          <a:xfrm>
            <a:off x="1161483" y="1116620"/>
            <a:ext cx="6182337" cy="3302980"/>
          </a:xfrm>
        </p:spPr>
        <p:txBody>
          <a:bodyPr>
            <a:noAutofit/>
          </a:bodyPr>
          <a:lstStyle/>
          <a:p>
            <a:pPr marL="0" indent="0" algn="just">
              <a:lnSpc>
                <a:spcPct val="100000"/>
              </a:lnSpc>
              <a:spcBef>
                <a:spcPts val="0"/>
              </a:spcBef>
              <a:buFont typeface="+mj-lt"/>
              <a:buAutoNum type="arabicPeriod"/>
            </a:pPr>
            <a:endParaRPr lang="en-US"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endParaRPr lang="en-US" sz="36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3200" dirty="0">
                <a:solidFill>
                  <a:srgbClr val="FF0000"/>
                </a:solidFill>
                <a:latin typeface="Times New Roman" panose="02020603050405020304" pitchFamily="18" charset="0"/>
                <a:cs typeface="Times New Roman" panose="02020603050405020304" pitchFamily="18" charset="0"/>
              </a:rPr>
              <a:t>Write Back (WB)</a:t>
            </a:r>
            <a:r>
              <a:rPr lang="en-US" sz="3200" dirty="0">
                <a:latin typeface="Times New Roman" panose="02020603050405020304" pitchFamily="18" charset="0"/>
                <a:cs typeface="Times New Roman" panose="02020603050405020304" pitchFamily="18" charset="0"/>
              </a:rPr>
              <a:t>: Modify processor state and complete execution.</a:t>
            </a:r>
            <a:endParaRPr lang="en-IN" sz="2400" dirty="0">
              <a:latin typeface="Times New Roman" panose="02020603050405020304" pitchFamily="18" charset="0"/>
              <a:cs typeface="Times New Roman" panose="02020603050405020304" pitchFamily="18" charset="0"/>
            </a:endParaRPr>
          </a:p>
        </p:txBody>
      </p:sp>
      <p:sp>
        <p:nvSpPr>
          <p:cNvPr id="17" name="Oval 16"/>
          <p:cNvSpPr/>
          <p:nvPr/>
        </p:nvSpPr>
        <p:spPr>
          <a:xfrm>
            <a:off x="1220336" y="1147697"/>
            <a:ext cx="2818263" cy="922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latin typeface="Times New Roman" panose="02020603050405020304" pitchFamily="18" charset="0"/>
                <a:cs typeface="Times New Roman" panose="02020603050405020304" pitchFamily="18" charset="0"/>
              </a:rPr>
              <a:t>Stage 5</a:t>
            </a:r>
          </a:p>
        </p:txBody>
      </p:sp>
      <p:pic>
        <p:nvPicPr>
          <p:cNvPr id="3" name="Picture 2"/>
          <p:cNvPicPr>
            <a:picLocks noChangeAspect="1"/>
          </p:cNvPicPr>
          <p:nvPr/>
        </p:nvPicPr>
        <p:blipFill>
          <a:blip r:embed="rId4"/>
          <a:stretch>
            <a:fillRect/>
          </a:stretch>
        </p:blipFill>
        <p:spPr>
          <a:xfrm>
            <a:off x="1049878" y="3144981"/>
            <a:ext cx="5972826" cy="2966137"/>
          </a:xfrm>
          <a:prstGeom prst="rect">
            <a:avLst/>
          </a:prstGeom>
        </p:spPr>
      </p:pic>
    </p:spTree>
    <p:extLst>
      <p:ext uri="{BB962C8B-B14F-4D97-AF65-F5344CB8AC3E}">
        <p14:creationId xmlns:p14="http://schemas.microsoft.com/office/powerpoint/2010/main" val="236950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106262"/>
            <a:ext cx="9786257" cy="709552"/>
          </a:xfrm>
        </p:spPr>
        <p:txBody>
          <a:bodyPr>
            <a:noAutofit/>
          </a:bodyPr>
          <a:lstStyle/>
          <a:p>
            <a:r>
              <a:rPr lang="en-US" sz="4800" dirty="0">
                <a:solidFill>
                  <a:srgbClr val="FF0000"/>
                </a:solidFill>
                <a:latin typeface="Times New Roman" panose="02020603050405020304" pitchFamily="18" charset="0"/>
                <a:cs typeface="Times New Roman" panose="02020603050405020304" pitchFamily="18" charset="0"/>
              </a:rPr>
              <a:t>Instruction flow in Pentium pipeline</a:t>
            </a:r>
            <a:endParaRPr lang="en-US" sz="4800" dirty="0"/>
          </a:p>
        </p:txBody>
      </p:sp>
      <p:sp>
        <p:nvSpPr>
          <p:cNvPr id="4" name="Date Placeholder 3"/>
          <p:cNvSpPr>
            <a:spLocks noGrp="1"/>
          </p:cNvSpPr>
          <p:nvPr>
            <p:ph type="dt" sz="half" idx="10"/>
          </p:nvPr>
        </p:nvSpPr>
        <p:spPr/>
        <p:txBody>
          <a:bodyPr/>
          <a:lstStyle/>
          <a:p>
            <a:pPr>
              <a:defRPr/>
            </a:pPr>
            <a:fld id="{D19B3031-20F5-4940-9FD2-2F1016450372}" type="datetime1">
              <a:rPr lang="en-US" smtClean="0"/>
              <a:t>9/10/2023</a:t>
            </a:fld>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944560" y="1152883"/>
            <a:ext cx="11060205" cy="5019318"/>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pPr>
              <a:defRPr/>
            </a:pPr>
            <a:r>
              <a:rPr lang="en-GB"/>
              <a:t>Unit 1            Microprocessor and Microcontroller_CET2004B         2023-24     S3  </a:t>
            </a:r>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63</a:t>
            </a:fld>
            <a:endParaRPr lang="en-US"/>
          </a:p>
        </p:txBody>
      </p:sp>
      <p:sp>
        <p:nvSpPr>
          <p:cNvPr id="10" name="object 5"/>
          <p:cNvSpPr>
            <a:spLocks noChangeArrowheads="1"/>
          </p:cNvSpPr>
          <p:nvPr/>
        </p:nvSpPr>
        <p:spPr bwMode="auto">
          <a:xfrm>
            <a:off x="70417" y="62858"/>
            <a:ext cx="654050" cy="86412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4400"/>
          </a:p>
        </p:txBody>
      </p:sp>
      <p:cxnSp>
        <p:nvCxnSpPr>
          <p:cNvPr id="11" name="Straight Connector 10"/>
          <p:cNvCxnSpPr/>
          <p:nvPr/>
        </p:nvCxnSpPr>
        <p:spPr>
          <a:xfrm flipV="1">
            <a:off x="0" y="1005186"/>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556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3231" y="102690"/>
            <a:ext cx="6608049" cy="755335"/>
          </a:xfrm>
          <a:prstGeom prst="rect">
            <a:avLst/>
          </a:prstGeom>
        </p:spPr>
        <p:txBody>
          <a:bodyPr vert="horz" wrap="square" lIns="0" tIns="16510" rIns="0" bIns="0" rtlCol="0">
            <a:spAutoFit/>
          </a:bodyPr>
          <a:lstStyle/>
          <a:p>
            <a:pPr marL="12700">
              <a:lnSpc>
                <a:spcPct val="100000"/>
              </a:lnSpc>
              <a:spcBef>
                <a:spcPts val="130"/>
              </a:spcBef>
            </a:pPr>
            <a:r>
              <a:rPr sz="4800" spc="-5" dirty="0">
                <a:latin typeface="Times New Roman" panose="02020603050405020304" pitchFamily="18" charset="0"/>
                <a:cs typeface="Times New Roman" panose="02020603050405020304" pitchFamily="18" charset="0"/>
              </a:rPr>
              <a:t>Pipeline</a:t>
            </a:r>
            <a:r>
              <a:rPr sz="4800" spc="-60" dirty="0">
                <a:latin typeface="Times New Roman" panose="02020603050405020304" pitchFamily="18" charset="0"/>
                <a:cs typeface="Times New Roman" panose="02020603050405020304" pitchFamily="18" charset="0"/>
              </a:rPr>
              <a:t> </a:t>
            </a:r>
            <a:r>
              <a:rPr sz="4800" spc="15" dirty="0">
                <a:latin typeface="Times New Roman" panose="02020603050405020304" pitchFamily="18" charset="0"/>
                <a:cs typeface="Times New Roman" panose="02020603050405020304" pitchFamily="18" charset="0"/>
              </a:rPr>
              <a:t>performance</a:t>
            </a:r>
          </a:p>
        </p:txBody>
      </p:sp>
      <p:sp>
        <p:nvSpPr>
          <p:cNvPr id="3" name="object 3"/>
          <p:cNvSpPr txBox="1"/>
          <p:nvPr/>
        </p:nvSpPr>
        <p:spPr>
          <a:xfrm>
            <a:off x="872843" y="993141"/>
            <a:ext cx="6770182" cy="5248873"/>
          </a:xfrm>
          <a:prstGeom prst="rect">
            <a:avLst/>
          </a:prstGeom>
        </p:spPr>
        <p:txBody>
          <a:bodyPr vert="horz" wrap="square" lIns="0" tIns="16510" rIns="0" bIns="0" rtlCol="0">
            <a:spAutoFit/>
          </a:bodyPr>
          <a:lstStyle/>
          <a:p>
            <a:pPr marL="241300" indent="-228600" algn="just">
              <a:lnSpc>
                <a:spcPct val="100000"/>
              </a:lnSpc>
              <a:spcBef>
                <a:spcPts val="130"/>
              </a:spcBef>
              <a:buFont typeface="Arial"/>
              <a:buChar char="•"/>
              <a:tabLst>
                <a:tab pos="241300" algn="l"/>
              </a:tabLst>
            </a:pPr>
            <a:r>
              <a:rPr sz="2400" dirty="0">
                <a:latin typeface="Times New Roman" panose="02020603050405020304" pitchFamily="18" charset="0"/>
                <a:cs typeface="Times New Roman" panose="02020603050405020304" pitchFamily="18" charset="0"/>
              </a:rPr>
              <a:t>The </a:t>
            </a:r>
            <a:r>
              <a:rPr sz="2400" spc="10" dirty="0">
                <a:latin typeface="Times New Roman" panose="02020603050405020304" pitchFamily="18" charset="0"/>
                <a:cs typeface="Times New Roman" panose="02020603050405020304" pitchFamily="18" charset="0"/>
              </a:rPr>
              <a:t>maximum </a:t>
            </a:r>
            <a:r>
              <a:rPr sz="2400" spc="-15" dirty="0">
                <a:latin typeface="Times New Roman" panose="02020603050405020304" pitchFamily="18" charset="0"/>
                <a:cs typeface="Times New Roman" panose="02020603050405020304" pitchFamily="18" charset="0"/>
              </a:rPr>
              <a:t>throughput is </a:t>
            </a:r>
            <a:r>
              <a:rPr sz="2400" dirty="0">
                <a:latin typeface="Times New Roman" panose="02020603050405020304" pitchFamily="18" charset="0"/>
                <a:cs typeface="Times New Roman" panose="02020603050405020304" pitchFamily="18" charset="0"/>
              </a:rPr>
              <a:t>observed</a:t>
            </a:r>
            <a:r>
              <a:rPr sz="2400" spc="14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with-</a:t>
            </a:r>
            <a:r>
              <a:rPr lang="en-GB" sz="2400" spc="-10" dirty="0">
                <a:latin typeface="Times New Roman" panose="02020603050405020304" pitchFamily="18" charset="0"/>
                <a:cs typeface="Times New Roman" panose="02020603050405020304" pitchFamily="18" charset="0"/>
              </a:rPr>
              <a:t>pipeline</a:t>
            </a:r>
            <a:endParaRPr sz="2400" dirty="0">
              <a:latin typeface="Times New Roman" panose="02020603050405020304" pitchFamily="18" charset="0"/>
              <a:cs typeface="Times New Roman" panose="02020603050405020304" pitchFamily="18" charset="0"/>
            </a:endParaRPr>
          </a:p>
          <a:p>
            <a:pPr marL="0" lvl="1" algn="just">
              <a:spcBef>
                <a:spcPts val="0"/>
              </a:spcBef>
              <a:buFont typeface="Arial"/>
              <a:buChar char="•"/>
              <a:tabLst>
                <a:tab pos="699770" algn="l"/>
              </a:tabLst>
            </a:pPr>
            <a:r>
              <a:rPr lang="en-GB" sz="2800" b="1" spc="-20" dirty="0">
                <a:latin typeface="Times New Roman" panose="02020603050405020304" pitchFamily="18" charset="0"/>
                <a:cs typeface="Times New Roman" panose="02020603050405020304" pitchFamily="18" charset="0"/>
              </a:rPr>
              <a:t> </a:t>
            </a:r>
            <a:r>
              <a:rPr sz="2800" b="1" spc="-20" dirty="0">
                <a:latin typeface="Times New Roman" panose="02020603050405020304" pitchFamily="18" charset="0"/>
                <a:cs typeface="Times New Roman" panose="02020603050405020304" pitchFamily="18" charset="0"/>
              </a:rPr>
              <a:t>Every </a:t>
            </a:r>
            <a:r>
              <a:rPr sz="2800" b="1" dirty="0">
                <a:latin typeface="Times New Roman" panose="02020603050405020304" pitchFamily="18" charset="0"/>
                <a:cs typeface="Times New Roman" panose="02020603050405020304" pitchFamily="18" charset="0"/>
              </a:rPr>
              <a:t>instruction </a:t>
            </a:r>
            <a:r>
              <a:rPr sz="2800" b="1" spc="-15" dirty="0">
                <a:latin typeface="Times New Roman" panose="02020603050405020304" pitchFamily="18" charset="0"/>
                <a:cs typeface="Times New Roman" panose="02020603050405020304" pitchFamily="18" charset="0"/>
              </a:rPr>
              <a:t>takes exactly </a:t>
            </a:r>
            <a:r>
              <a:rPr sz="2800" b="1" spc="5" dirty="0">
                <a:latin typeface="Times New Roman" panose="02020603050405020304" pitchFamily="18" charset="0"/>
                <a:cs typeface="Times New Roman" panose="02020603050405020304" pitchFamily="18" charset="0"/>
              </a:rPr>
              <a:t>one clock </a:t>
            </a:r>
            <a:r>
              <a:rPr sz="2800" b="1" spc="-5" dirty="0">
                <a:latin typeface="Times New Roman" panose="02020603050405020304" pitchFamily="18" charset="0"/>
                <a:cs typeface="Times New Roman" panose="02020603050405020304" pitchFamily="18" charset="0"/>
              </a:rPr>
              <a:t>cycle </a:t>
            </a:r>
            <a:r>
              <a:rPr sz="2800" b="1" spc="5" dirty="0">
                <a:latin typeface="Times New Roman" panose="02020603050405020304" pitchFamily="18" charset="0"/>
                <a:cs typeface="Times New Roman" panose="02020603050405020304" pitchFamily="18" charset="0"/>
              </a:rPr>
              <a:t>to</a:t>
            </a:r>
            <a:r>
              <a:rPr sz="2800" b="1" spc="-380" dirty="0">
                <a:latin typeface="Times New Roman" panose="02020603050405020304" pitchFamily="18" charset="0"/>
                <a:cs typeface="Times New Roman" panose="02020603050405020304" pitchFamily="18" charset="0"/>
              </a:rPr>
              <a:t> </a:t>
            </a:r>
            <a:r>
              <a:rPr sz="2800" b="1" dirty="0">
                <a:latin typeface="Times New Roman" panose="02020603050405020304" pitchFamily="18" charset="0"/>
                <a:cs typeface="Times New Roman" panose="02020603050405020304" pitchFamily="18" charset="0"/>
              </a:rPr>
              <a:t>execute</a:t>
            </a:r>
          </a:p>
          <a:p>
            <a:pPr marL="0" lvl="1" algn="just">
              <a:spcBef>
                <a:spcPts val="0"/>
              </a:spcBef>
              <a:buFont typeface="Arial"/>
              <a:buChar char="•"/>
              <a:tabLst>
                <a:tab pos="699770" algn="l"/>
              </a:tabLst>
            </a:pPr>
            <a:r>
              <a:rPr lang="en-GB" sz="2800" b="1" spc="10" dirty="0">
                <a:solidFill>
                  <a:srgbClr val="002060"/>
                </a:solidFill>
                <a:latin typeface="Times New Roman" panose="02020603050405020304" pitchFamily="18" charset="0"/>
                <a:cs typeface="Times New Roman" panose="02020603050405020304" pitchFamily="18" charset="0"/>
              </a:rPr>
              <a:t> </a:t>
            </a:r>
            <a:r>
              <a:rPr sz="2800" b="1" spc="10" dirty="0">
                <a:solidFill>
                  <a:srgbClr val="002060"/>
                </a:solidFill>
                <a:latin typeface="Times New Roman" panose="02020603050405020304" pitchFamily="18" charset="0"/>
                <a:cs typeface="Times New Roman" panose="02020603050405020304" pitchFamily="18" charset="0"/>
              </a:rPr>
              <a:t>No </a:t>
            </a:r>
            <a:r>
              <a:rPr sz="2800" b="1" dirty="0">
                <a:solidFill>
                  <a:srgbClr val="C00000"/>
                </a:solidFill>
                <a:latin typeface="Times New Roman" panose="02020603050405020304" pitchFamily="18" charset="0"/>
                <a:cs typeface="Times New Roman" panose="02020603050405020304" pitchFamily="18" charset="0"/>
              </a:rPr>
              <a:t>or</a:t>
            </a:r>
            <a:r>
              <a:rPr sz="2800" b="1" dirty="0">
                <a:solidFill>
                  <a:srgbClr val="002060"/>
                </a:solidFill>
                <a:latin typeface="Times New Roman" panose="02020603050405020304" pitchFamily="18" charset="0"/>
                <a:cs typeface="Times New Roman" panose="02020603050405020304" pitchFamily="18" charset="0"/>
              </a:rPr>
              <a:t> minimum </a:t>
            </a:r>
            <a:r>
              <a:rPr sz="2800" b="1" spc="-10" dirty="0">
                <a:solidFill>
                  <a:srgbClr val="C00000"/>
                </a:solidFill>
                <a:latin typeface="Times New Roman" panose="02020603050405020304" pitchFamily="18" charset="0"/>
                <a:cs typeface="Times New Roman" panose="02020603050405020304" pitchFamily="18" charset="0"/>
              </a:rPr>
              <a:t>Stalls</a:t>
            </a:r>
            <a:r>
              <a:rPr sz="2800" b="1" spc="-10" dirty="0">
                <a:solidFill>
                  <a:srgbClr val="002060"/>
                </a:solidFill>
                <a:latin typeface="Times New Roman" panose="02020603050405020304" pitchFamily="18" charset="0"/>
                <a:cs typeface="Times New Roman" panose="02020603050405020304" pitchFamily="18" charset="0"/>
              </a:rPr>
              <a:t> </a:t>
            </a:r>
            <a:r>
              <a:rPr sz="2800" b="1" spc="-15" dirty="0">
                <a:solidFill>
                  <a:srgbClr val="002060"/>
                </a:solidFill>
                <a:latin typeface="Times New Roman" panose="02020603050405020304" pitchFamily="18" charset="0"/>
                <a:cs typeface="Times New Roman" panose="02020603050405020304" pitchFamily="18" charset="0"/>
              </a:rPr>
              <a:t>in</a:t>
            </a:r>
            <a:r>
              <a:rPr sz="2800" b="1" spc="-120" dirty="0">
                <a:solidFill>
                  <a:srgbClr val="002060"/>
                </a:solidFill>
                <a:latin typeface="Times New Roman" panose="02020603050405020304" pitchFamily="18" charset="0"/>
                <a:cs typeface="Times New Roman" panose="02020603050405020304" pitchFamily="18" charset="0"/>
              </a:rPr>
              <a:t> </a:t>
            </a:r>
            <a:r>
              <a:rPr sz="2800" b="1" spc="-10" dirty="0">
                <a:solidFill>
                  <a:srgbClr val="002060"/>
                </a:solidFill>
                <a:latin typeface="Times New Roman" panose="02020603050405020304" pitchFamily="18" charset="0"/>
                <a:cs typeface="Times New Roman" panose="02020603050405020304" pitchFamily="18" charset="0"/>
              </a:rPr>
              <a:t>pipeline</a:t>
            </a:r>
            <a:endParaRPr sz="2800" b="1" dirty="0">
              <a:solidFill>
                <a:srgbClr val="002060"/>
              </a:solidFill>
              <a:latin typeface="Times New Roman" panose="02020603050405020304" pitchFamily="18" charset="0"/>
              <a:cs typeface="Times New Roman" panose="02020603050405020304" pitchFamily="18" charset="0"/>
            </a:endParaRPr>
          </a:p>
          <a:p>
            <a:pPr algn="just">
              <a:spcBef>
                <a:spcPts val="0"/>
              </a:spcBef>
            </a:pPr>
            <a:r>
              <a:rPr sz="2800" spc="10" dirty="0">
                <a:latin typeface="Times New Roman" panose="02020603050405020304" pitchFamily="18" charset="0"/>
                <a:cs typeface="Times New Roman" panose="02020603050405020304" pitchFamily="18" charset="0"/>
              </a:rPr>
              <a:t>The number </a:t>
            </a:r>
            <a:r>
              <a:rPr sz="2800" dirty="0">
                <a:latin typeface="Times New Roman" panose="02020603050405020304" pitchFamily="18" charset="0"/>
                <a:cs typeface="Times New Roman" panose="02020603050405020304" pitchFamily="18" charset="0"/>
              </a:rPr>
              <a:t>of </a:t>
            </a:r>
            <a:r>
              <a:rPr sz="2800" spc="5" dirty="0">
                <a:latin typeface="Times New Roman" panose="02020603050405020304" pitchFamily="18" charset="0"/>
                <a:cs typeface="Times New Roman" panose="02020603050405020304" pitchFamily="18" charset="0"/>
              </a:rPr>
              <a:t>clock </a:t>
            </a:r>
            <a:r>
              <a:rPr sz="2800" spc="-5" dirty="0">
                <a:latin typeface="Times New Roman" panose="02020603050405020304" pitchFamily="18" charset="0"/>
                <a:cs typeface="Times New Roman" panose="02020603050405020304" pitchFamily="18" charset="0"/>
              </a:rPr>
              <a:t>cycles </a:t>
            </a:r>
            <a:r>
              <a:rPr sz="2800" dirty="0">
                <a:latin typeface="Times New Roman" panose="02020603050405020304" pitchFamily="18" charset="0"/>
                <a:cs typeface="Times New Roman" panose="02020603050405020304" pitchFamily="18" charset="0"/>
              </a:rPr>
              <a:t>= </a:t>
            </a:r>
            <a:r>
              <a:rPr sz="2800" b="1" spc="5" dirty="0">
                <a:solidFill>
                  <a:srgbClr val="FF0000"/>
                </a:solidFill>
                <a:latin typeface="Times New Roman" panose="02020603050405020304" pitchFamily="18" charset="0"/>
                <a:cs typeface="Times New Roman" panose="02020603050405020304" pitchFamily="18" charset="0"/>
              </a:rPr>
              <a:t>m+(n-1)</a:t>
            </a:r>
            <a:r>
              <a:rPr sz="2800" b="1" spc="-305" dirty="0">
                <a:solidFill>
                  <a:srgbClr val="FF0000"/>
                </a:solidFill>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where</a:t>
            </a:r>
          </a:p>
          <a:p>
            <a:pPr algn="just">
              <a:spcBef>
                <a:spcPts val="0"/>
              </a:spcBef>
            </a:pPr>
            <a:r>
              <a:rPr lang="en-GB" sz="2800" b="1" dirty="0">
                <a:solidFill>
                  <a:srgbClr val="002060"/>
                </a:solidFill>
                <a:latin typeface="Times New Roman" panose="02020603050405020304" pitchFamily="18" charset="0"/>
                <a:cs typeface="Times New Roman" panose="02020603050405020304" pitchFamily="18" charset="0"/>
              </a:rPr>
              <a:t> </a:t>
            </a:r>
            <a:r>
              <a:rPr sz="2800" b="1" dirty="0">
                <a:solidFill>
                  <a:srgbClr val="002060"/>
                </a:solidFill>
                <a:latin typeface="Times New Roman" panose="02020603050405020304" pitchFamily="18" charset="0"/>
                <a:cs typeface="Times New Roman" panose="02020603050405020304" pitchFamily="18" charset="0"/>
              </a:rPr>
              <a:t>m =</a:t>
            </a:r>
            <a:r>
              <a:rPr sz="2800" dirty="0">
                <a:latin typeface="Times New Roman" panose="02020603050405020304" pitchFamily="18" charset="0"/>
                <a:cs typeface="Times New Roman" panose="02020603050405020304" pitchFamily="18" charset="0"/>
              </a:rPr>
              <a:t> </a:t>
            </a:r>
            <a:r>
              <a:rPr lang="en-GB" sz="2800" spc="5" dirty="0">
                <a:latin typeface="Times New Roman" panose="02020603050405020304" pitchFamily="18" charset="0"/>
                <a:cs typeface="Times New Roman" panose="02020603050405020304" pitchFamily="18" charset="0"/>
              </a:rPr>
              <a:t>N</a:t>
            </a:r>
            <a:r>
              <a:rPr sz="2800" spc="5" dirty="0">
                <a:latin typeface="Times New Roman" panose="02020603050405020304" pitchFamily="18" charset="0"/>
                <a:cs typeface="Times New Roman" panose="02020603050405020304" pitchFamily="18" charset="0"/>
              </a:rPr>
              <a:t>umber </a:t>
            </a:r>
            <a:r>
              <a:rPr sz="2800" dirty="0">
                <a:latin typeface="Times New Roman" panose="02020603050405020304" pitchFamily="18" charset="0"/>
                <a:cs typeface="Times New Roman" panose="02020603050405020304" pitchFamily="18" charset="0"/>
              </a:rPr>
              <a:t>of stages </a:t>
            </a:r>
            <a:r>
              <a:rPr sz="2800" spc="-15" dirty="0">
                <a:latin typeface="Times New Roman" panose="02020603050405020304" pitchFamily="18" charset="0"/>
                <a:cs typeface="Times New Roman" panose="02020603050405020304" pitchFamily="18" charset="0"/>
              </a:rPr>
              <a:t>in </a:t>
            </a:r>
            <a:r>
              <a:rPr sz="2800" dirty="0">
                <a:latin typeface="Times New Roman" panose="02020603050405020304" pitchFamily="18" charset="0"/>
                <a:cs typeface="Times New Roman" panose="02020603050405020304" pitchFamily="18" charset="0"/>
              </a:rPr>
              <a:t>a</a:t>
            </a:r>
            <a:r>
              <a:rPr sz="2800" spc="-24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pipeline</a:t>
            </a:r>
            <a:endParaRPr sz="2800" dirty="0">
              <a:latin typeface="Times New Roman" panose="02020603050405020304" pitchFamily="18" charset="0"/>
              <a:cs typeface="Times New Roman" panose="02020603050405020304" pitchFamily="18" charset="0"/>
            </a:endParaRPr>
          </a:p>
          <a:p>
            <a:pPr algn="just">
              <a:spcBef>
                <a:spcPts val="0"/>
              </a:spcBef>
            </a:pPr>
            <a:r>
              <a:rPr lang="en-GB" sz="2800" b="1" dirty="0">
                <a:solidFill>
                  <a:srgbClr val="002060"/>
                </a:solidFill>
                <a:latin typeface="Times New Roman" panose="02020603050405020304" pitchFamily="18" charset="0"/>
                <a:cs typeface="Times New Roman" panose="02020603050405020304" pitchFamily="18" charset="0"/>
              </a:rPr>
              <a:t> </a:t>
            </a:r>
            <a:r>
              <a:rPr sz="2800" b="1" dirty="0">
                <a:solidFill>
                  <a:srgbClr val="002060"/>
                </a:solidFill>
                <a:latin typeface="Times New Roman" panose="02020603050405020304" pitchFamily="18" charset="0"/>
                <a:cs typeface="Times New Roman" panose="02020603050405020304" pitchFamily="18" charset="0"/>
              </a:rPr>
              <a:t>n =</a:t>
            </a:r>
            <a:r>
              <a:rPr sz="280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Number </a:t>
            </a:r>
            <a:r>
              <a:rPr sz="2800" dirty="0">
                <a:latin typeface="Times New Roman" panose="02020603050405020304" pitchFamily="18" charset="0"/>
                <a:cs typeface="Times New Roman" panose="02020603050405020304" pitchFamily="18" charset="0"/>
              </a:rPr>
              <a:t>of </a:t>
            </a:r>
            <a:r>
              <a:rPr sz="2800" spc="5" dirty="0">
                <a:latin typeface="Times New Roman" panose="02020603050405020304" pitchFamily="18" charset="0"/>
                <a:cs typeface="Times New Roman" panose="02020603050405020304" pitchFamily="18" charset="0"/>
              </a:rPr>
              <a:t>instructions </a:t>
            </a:r>
            <a:r>
              <a:rPr sz="2800" spc="-15" dirty="0">
                <a:latin typeface="Times New Roman" panose="02020603050405020304" pitchFamily="18" charset="0"/>
                <a:cs typeface="Times New Roman" panose="02020603050405020304" pitchFamily="18" charset="0"/>
              </a:rPr>
              <a:t>in </a:t>
            </a:r>
            <a:r>
              <a:rPr sz="2800" dirty="0">
                <a:latin typeface="Times New Roman" panose="02020603050405020304" pitchFamily="18" charset="0"/>
                <a:cs typeface="Times New Roman" panose="02020603050405020304" pitchFamily="18" charset="0"/>
              </a:rPr>
              <a:t>a</a:t>
            </a:r>
            <a:r>
              <a:rPr sz="2800" spc="-254" dirty="0">
                <a:latin typeface="Times New Roman" panose="02020603050405020304" pitchFamily="18" charset="0"/>
                <a:cs typeface="Times New Roman" panose="02020603050405020304" pitchFamily="18" charset="0"/>
              </a:rPr>
              <a:t> </a:t>
            </a:r>
            <a:r>
              <a:rPr sz="2800" spc="-30" dirty="0">
                <a:latin typeface="Times New Roman" panose="02020603050405020304" pitchFamily="18" charset="0"/>
                <a:cs typeface="Times New Roman" panose="02020603050405020304" pitchFamily="18" charset="0"/>
              </a:rPr>
              <a:t>program</a:t>
            </a:r>
            <a:endParaRPr sz="2800" dirty="0">
              <a:latin typeface="Times New Roman" panose="02020603050405020304" pitchFamily="18" charset="0"/>
              <a:cs typeface="Times New Roman" panose="02020603050405020304" pitchFamily="18" charset="0"/>
            </a:endParaRPr>
          </a:p>
          <a:p>
            <a:pPr algn="just">
              <a:spcBef>
                <a:spcPts val="0"/>
              </a:spcBef>
            </a:pPr>
            <a:endParaRPr lang="en-US" sz="3200" dirty="0">
              <a:latin typeface="Times New Roman" panose="02020603050405020304" pitchFamily="18" charset="0"/>
              <a:cs typeface="Times New Roman" panose="02020603050405020304" pitchFamily="18" charset="0"/>
            </a:endParaRPr>
          </a:p>
          <a:p>
            <a:pPr algn="just">
              <a:spcBef>
                <a:spcPts val="0"/>
              </a:spcBef>
            </a:pPr>
            <a:r>
              <a:rPr lang="en-US" sz="3200" dirty="0">
                <a:solidFill>
                  <a:srgbClr val="C00000"/>
                </a:solidFill>
                <a:latin typeface="Times New Roman" panose="02020603050405020304" pitchFamily="18" charset="0"/>
                <a:cs typeface="Times New Roman" panose="02020603050405020304" pitchFamily="18" charset="0"/>
              </a:rPr>
              <a:t>Example:</a:t>
            </a:r>
            <a:r>
              <a:rPr lang="en-US" sz="3200" dirty="0">
                <a:latin typeface="Times New Roman" panose="02020603050405020304" pitchFamily="18" charset="0"/>
                <a:cs typeface="Times New Roman" panose="02020603050405020304" pitchFamily="18" charset="0"/>
              </a:rPr>
              <a:t> A</a:t>
            </a:r>
            <a:r>
              <a:rPr sz="280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sequence </a:t>
            </a:r>
            <a:r>
              <a:rPr sz="2800" dirty="0">
                <a:latin typeface="Times New Roman" panose="02020603050405020304" pitchFamily="18" charset="0"/>
                <a:cs typeface="Times New Roman" panose="02020603050405020304" pitchFamily="18" charset="0"/>
              </a:rPr>
              <a:t>of </a:t>
            </a:r>
            <a:r>
              <a:rPr sz="2800" b="1" spc="-15" dirty="0">
                <a:solidFill>
                  <a:schemeClr val="accent6">
                    <a:lumMod val="50000"/>
                  </a:schemeClr>
                </a:solidFill>
                <a:latin typeface="Times New Roman" panose="02020603050405020304" pitchFamily="18" charset="0"/>
                <a:cs typeface="Times New Roman" panose="02020603050405020304" pitchFamily="18" charset="0"/>
              </a:rPr>
              <a:t>1000 </a:t>
            </a:r>
            <a:r>
              <a:rPr sz="2800" b="1" dirty="0">
                <a:solidFill>
                  <a:schemeClr val="accent6">
                    <a:lumMod val="50000"/>
                  </a:schemeClr>
                </a:solidFill>
                <a:latin typeface="Times New Roman" panose="02020603050405020304" pitchFamily="18" charset="0"/>
                <a:cs typeface="Times New Roman" panose="02020603050405020304" pitchFamily="18" charset="0"/>
              </a:rPr>
              <a:t>instructions </a:t>
            </a:r>
            <a:r>
              <a:rPr sz="2800" spc="-15" dirty="0">
                <a:latin typeface="Times New Roman" panose="02020603050405020304" pitchFamily="18" charset="0"/>
                <a:cs typeface="Times New Roman" panose="02020603050405020304" pitchFamily="18" charset="0"/>
              </a:rPr>
              <a:t>will </a:t>
            </a:r>
            <a:r>
              <a:rPr sz="2800" spc="-5" dirty="0">
                <a:latin typeface="Times New Roman" panose="02020603050405020304" pitchFamily="18" charset="0"/>
                <a:cs typeface="Times New Roman" panose="02020603050405020304" pitchFamily="18" charset="0"/>
              </a:rPr>
              <a:t>require </a:t>
            </a:r>
            <a:r>
              <a:rPr sz="2800" b="1" spc="-15" dirty="0">
                <a:solidFill>
                  <a:schemeClr val="accent6">
                    <a:lumMod val="50000"/>
                  </a:schemeClr>
                </a:solidFill>
                <a:latin typeface="Times New Roman" panose="02020603050405020304" pitchFamily="18" charset="0"/>
                <a:cs typeface="Times New Roman" panose="02020603050405020304" pitchFamily="18" charset="0"/>
              </a:rPr>
              <a:t>3000</a:t>
            </a:r>
            <a:r>
              <a:rPr lang="en-GB" sz="2800" b="1" spc="-15" dirty="0">
                <a:solidFill>
                  <a:schemeClr val="accent6">
                    <a:lumMod val="50000"/>
                  </a:schemeClr>
                </a:solidFill>
                <a:latin typeface="Times New Roman" panose="02020603050405020304" pitchFamily="18" charset="0"/>
                <a:cs typeface="Times New Roman" panose="02020603050405020304" pitchFamily="18" charset="0"/>
              </a:rPr>
              <a:t> </a:t>
            </a:r>
            <a:r>
              <a:rPr lang="en-GB" sz="2800" b="1" spc="-15" dirty="0">
                <a:latin typeface="Times New Roman" panose="02020603050405020304" pitchFamily="18" charset="0"/>
                <a:cs typeface="Times New Roman" panose="02020603050405020304" pitchFamily="18" charset="0"/>
              </a:rPr>
              <a:t>(3*1000)</a:t>
            </a:r>
            <a:r>
              <a:rPr sz="2800" b="1" spc="-15" dirty="0">
                <a:solidFill>
                  <a:schemeClr val="accent6">
                    <a:lumMod val="50000"/>
                  </a:schemeClr>
                </a:solidFill>
                <a:latin typeface="Times New Roman" panose="02020603050405020304" pitchFamily="18" charset="0"/>
                <a:cs typeface="Times New Roman" panose="02020603050405020304" pitchFamily="18" charset="0"/>
              </a:rPr>
              <a:t> </a:t>
            </a:r>
            <a:r>
              <a:rPr sz="2800" b="1" dirty="0">
                <a:solidFill>
                  <a:schemeClr val="accent6">
                    <a:lumMod val="50000"/>
                  </a:schemeClr>
                </a:solidFill>
                <a:latin typeface="Times New Roman" panose="02020603050405020304" pitchFamily="18" charset="0"/>
                <a:cs typeface="Times New Roman" panose="02020603050405020304" pitchFamily="18" charset="0"/>
              </a:rPr>
              <a:t>clk cycles </a:t>
            </a:r>
            <a:r>
              <a:rPr sz="2800" dirty="0">
                <a:latin typeface="Times New Roman" panose="02020603050405020304" pitchFamily="18" charset="0"/>
                <a:cs typeface="Times New Roman" panose="02020603050405020304" pitchFamily="18" charset="0"/>
              </a:rPr>
              <a:t>on a</a:t>
            </a:r>
            <a:r>
              <a:rPr sz="2800" spc="-235" dirty="0">
                <a:latin typeface="Times New Roman" panose="02020603050405020304" pitchFamily="18" charset="0"/>
                <a:cs typeface="Times New Roman" panose="02020603050405020304" pitchFamily="18" charset="0"/>
              </a:rPr>
              <a:t> </a:t>
            </a:r>
            <a:r>
              <a:rPr sz="2800" dirty="0">
                <a:solidFill>
                  <a:srgbClr val="C00000"/>
                </a:solidFill>
                <a:latin typeface="Times New Roman" panose="02020603050405020304" pitchFamily="18" charset="0"/>
                <a:cs typeface="Times New Roman" panose="02020603050405020304" pitchFamily="18" charset="0"/>
              </a:rPr>
              <a:t>non</a:t>
            </a:r>
            <a:r>
              <a:rPr lang="en-US" sz="2800" dirty="0">
                <a:solidFill>
                  <a:srgbClr val="C00000"/>
                </a:solidFill>
                <a:latin typeface="Times New Roman" panose="02020603050405020304" pitchFamily="18" charset="0"/>
                <a:cs typeface="Times New Roman" panose="02020603050405020304" pitchFamily="18" charset="0"/>
              </a:rPr>
              <a:t> </a:t>
            </a:r>
            <a:r>
              <a:rPr sz="2800" spc="-10" dirty="0">
                <a:solidFill>
                  <a:srgbClr val="C00000"/>
                </a:solidFill>
                <a:latin typeface="Times New Roman" panose="02020603050405020304" pitchFamily="18" charset="0"/>
                <a:cs typeface="Times New Roman" panose="02020603050405020304" pitchFamily="18" charset="0"/>
              </a:rPr>
              <a:t>pipelined </a:t>
            </a:r>
            <a:r>
              <a:rPr sz="2800" dirty="0">
                <a:solidFill>
                  <a:srgbClr val="C00000"/>
                </a:solidFill>
                <a:latin typeface="Times New Roman" panose="02020603050405020304" pitchFamily="18" charset="0"/>
                <a:cs typeface="Times New Roman" panose="02020603050405020304" pitchFamily="18" charset="0"/>
              </a:rPr>
              <a:t>machine </a:t>
            </a:r>
            <a:r>
              <a:rPr sz="2800" spc="-10" dirty="0">
                <a:latin typeface="Times New Roman" panose="02020603050405020304" pitchFamily="18" charset="0"/>
                <a:cs typeface="Times New Roman" panose="02020603050405020304" pitchFamily="18" charset="0"/>
              </a:rPr>
              <a:t>and </a:t>
            </a:r>
            <a:r>
              <a:rPr sz="2800" b="1" spc="-5" dirty="0">
                <a:latin typeface="Times New Roman" panose="02020603050405020304" pitchFamily="18" charset="0"/>
                <a:cs typeface="Times New Roman" panose="02020603050405020304" pitchFamily="18" charset="0"/>
              </a:rPr>
              <a:t>only</a:t>
            </a:r>
            <a:r>
              <a:rPr sz="2800" spc="-5" dirty="0">
                <a:latin typeface="Times New Roman" panose="02020603050405020304" pitchFamily="18" charset="0"/>
                <a:cs typeface="Times New Roman" panose="02020603050405020304" pitchFamily="18" charset="0"/>
              </a:rPr>
              <a:t> </a:t>
            </a:r>
            <a:r>
              <a:rPr sz="2800" b="1" spc="-15" dirty="0">
                <a:solidFill>
                  <a:srgbClr val="C00000"/>
                </a:solidFill>
                <a:latin typeface="Times New Roman" panose="02020603050405020304" pitchFamily="18" charset="0"/>
                <a:cs typeface="Times New Roman" panose="02020603050405020304" pitchFamily="18" charset="0"/>
              </a:rPr>
              <a:t>1002</a:t>
            </a:r>
            <a:r>
              <a:rPr lang="en-GB" sz="2800" b="1" spc="-15" dirty="0">
                <a:solidFill>
                  <a:srgbClr val="C00000"/>
                </a:solidFill>
                <a:latin typeface="Times New Roman" panose="02020603050405020304" pitchFamily="18" charset="0"/>
                <a:cs typeface="Times New Roman" panose="02020603050405020304" pitchFamily="18" charset="0"/>
              </a:rPr>
              <a:t>=</a:t>
            </a:r>
            <a:r>
              <a:rPr lang="en-GB" sz="2800" b="1" spc="-15" dirty="0">
                <a:latin typeface="Times New Roman" panose="02020603050405020304" pitchFamily="18" charset="0"/>
                <a:cs typeface="Times New Roman" panose="02020603050405020304" pitchFamily="18" charset="0"/>
              </a:rPr>
              <a:t>(3+1000-1)</a:t>
            </a:r>
            <a:r>
              <a:rPr sz="2800" b="1" spc="-15" dirty="0">
                <a:solidFill>
                  <a:srgbClr val="C00000"/>
                </a:solidFill>
                <a:latin typeface="Times New Roman" panose="02020603050405020304" pitchFamily="18" charset="0"/>
                <a:cs typeface="Times New Roman" panose="02020603050405020304" pitchFamily="18" charset="0"/>
              </a:rPr>
              <a:t> </a:t>
            </a:r>
            <a:r>
              <a:rPr sz="2800" b="1" spc="-5" dirty="0">
                <a:solidFill>
                  <a:srgbClr val="002060"/>
                </a:solidFill>
                <a:latin typeface="Times New Roman" panose="02020603050405020304" pitchFamily="18" charset="0"/>
                <a:cs typeface="Times New Roman" panose="02020603050405020304" pitchFamily="18" charset="0"/>
              </a:rPr>
              <a:t>cycles </a:t>
            </a:r>
            <a:r>
              <a:rPr sz="2800" b="1" spc="5" dirty="0">
                <a:solidFill>
                  <a:srgbClr val="002060"/>
                </a:solidFill>
                <a:latin typeface="Times New Roman" panose="02020603050405020304" pitchFamily="18" charset="0"/>
                <a:cs typeface="Times New Roman" panose="02020603050405020304" pitchFamily="18" charset="0"/>
              </a:rPr>
              <a:t>when</a:t>
            </a:r>
            <a:r>
              <a:rPr sz="2800" b="1" spc="-60" dirty="0">
                <a:solidFill>
                  <a:srgbClr val="002060"/>
                </a:solidFill>
                <a:latin typeface="Times New Roman" panose="02020603050405020304" pitchFamily="18" charset="0"/>
                <a:cs typeface="Times New Roman" panose="02020603050405020304" pitchFamily="18" charset="0"/>
              </a:rPr>
              <a:t> </a:t>
            </a:r>
            <a:r>
              <a:rPr sz="2800" b="1" spc="-5" dirty="0">
                <a:solidFill>
                  <a:srgbClr val="002060"/>
                </a:solidFill>
                <a:latin typeface="Times New Roman" panose="02020603050405020304" pitchFamily="18" charset="0"/>
                <a:cs typeface="Times New Roman" panose="02020603050405020304" pitchFamily="18" charset="0"/>
              </a:rPr>
              <a:t>pipelined!</a:t>
            </a:r>
            <a:endParaRPr sz="2800" b="1" dirty="0">
              <a:solidFill>
                <a:srgbClr val="002060"/>
              </a:solidFill>
              <a:latin typeface="Times New Roman" panose="02020603050405020304" pitchFamily="18" charset="0"/>
              <a:cs typeface="Times New Roman" panose="02020603050405020304" pitchFamily="18" charset="0"/>
            </a:endParaRPr>
          </a:p>
        </p:txBody>
      </p:sp>
      <p:sp>
        <p:nvSpPr>
          <p:cNvPr id="6" name="object 6"/>
          <p:cNvSpPr txBox="1">
            <a:spLocks noGrp="1"/>
          </p:cNvSpPr>
          <p:nvPr>
            <p:ph type="dt" sz="half" idx="4294967295"/>
          </p:nvPr>
        </p:nvSpPr>
        <p:spPr>
          <a:xfrm>
            <a:off x="944560" y="6548936"/>
            <a:ext cx="2442845" cy="196215"/>
          </a:xfrm>
          <a:prstGeom prst="rect">
            <a:avLst/>
          </a:prstGeom>
        </p:spPr>
        <p:txBody>
          <a:bodyPr vert="horz" wrap="square" lIns="0" tIns="0" rIns="0" bIns="0" rtlCol="0">
            <a:spAutoFit/>
          </a:bodyPr>
          <a:lstStyle/>
          <a:p>
            <a:pPr marL="12700">
              <a:lnSpc>
                <a:spcPts val="1430"/>
              </a:lnSpc>
            </a:pPr>
            <a:fld id="{565BFBFB-451E-4978-9DB8-F5CFD59679FB}" type="datetime1">
              <a:rPr lang="en-US" spc="-20" smtClean="0"/>
              <a:t>9/10/2023</a:t>
            </a:fld>
            <a:endParaRPr spc="-20" dirty="0"/>
          </a:p>
        </p:txBody>
      </p:sp>
      <p:sp>
        <p:nvSpPr>
          <p:cNvPr id="8" name="Footer Placeholder 7"/>
          <p:cNvSpPr>
            <a:spLocks noGrp="1"/>
          </p:cNvSpPr>
          <p:nvPr>
            <p:ph type="ftr" sz="quarter" idx="11"/>
          </p:nvPr>
        </p:nvSpPr>
        <p:spPr>
          <a:xfrm>
            <a:off x="4008755" y="6380026"/>
            <a:ext cx="4114800" cy="365125"/>
          </a:xfrm>
        </p:spPr>
        <p:txBody>
          <a:bodyPr/>
          <a:lstStyle/>
          <a:p>
            <a:pPr>
              <a:defRPr/>
            </a:pPr>
            <a:r>
              <a:rPr lang="en-GB"/>
              <a:t>Unit 1            Microprocessor and Microcontroller_CET2004B         2023-24     S3  </a:t>
            </a:r>
            <a:endParaRPr lang="en-US" dirty="0"/>
          </a:p>
        </p:txBody>
      </p:sp>
      <p:sp>
        <p:nvSpPr>
          <p:cNvPr id="9" name="Slide Number Placeholder 8"/>
          <p:cNvSpPr>
            <a:spLocks noGrp="1"/>
          </p:cNvSpPr>
          <p:nvPr>
            <p:ph type="sldNum" sz="quarter" idx="12"/>
          </p:nvPr>
        </p:nvSpPr>
        <p:spPr/>
        <p:txBody>
          <a:bodyPr/>
          <a:lstStyle/>
          <a:p>
            <a:pPr>
              <a:defRPr/>
            </a:pPr>
            <a:fld id="{86E3E4F9-1BBA-46FB-A770-05CF0AA7799E}" type="slidenum">
              <a:rPr lang="en-US" smtClean="0"/>
              <a:pPr>
                <a:defRPr/>
              </a:pPr>
              <a:t>64</a:t>
            </a:fld>
            <a:endParaRPr lang="en-US"/>
          </a:p>
        </p:txBody>
      </p:sp>
      <p:sp>
        <p:nvSpPr>
          <p:cNvPr id="10" name="object 5"/>
          <p:cNvSpPr>
            <a:spLocks noChangeArrowheads="1"/>
          </p:cNvSpPr>
          <p:nvPr/>
        </p:nvSpPr>
        <p:spPr bwMode="auto">
          <a:xfrm>
            <a:off x="35116" y="88128"/>
            <a:ext cx="654050" cy="86412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4400"/>
          </a:p>
        </p:txBody>
      </p:sp>
      <p:cxnSp>
        <p:nvCxnSpPr>
          <p:cNvPr id="11" name="Straight Connector 10"/>
          <p:cNvCxnSpPr/>
          <p:nvPr/>
        </p:nvCxnSpPr>
        <p:spPr>
          <a:xfrm flipV="1">
            <a:off x="-10316" y="952251"/>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7727675" y="1016235"/>
            <a:ext cx="4173173" cy="2320286"/>
          </a:xfrm>
          <a:prstGeom prst="rect">
            <a:avLst/>
          </a:prstGeom>
        </p:spPr>
      </p:pic>
      <p:pic>
        <p:nvPicPr>
          <p:cNvPr id="4" name="Picture 3"/>
          <p:cNvPicPr>
            <a:picLocks noChangeAspect="1"/>
          </p:cNvPicPr>
          <p:nvPr/>
        </p:nvPicPr>
        <p:blipFill>
          <a:blip r:embed="rId4"/>
          <a:stretch>
            <a:fillRect/>
          </a:stretch>
        </p:blipFill>
        <p:spPr>
          <a:xfrm>
            <a:off x="7643025" y="3323458"/>
            <a:ext cx="4611841" cy="2818882"/>
          </a:xfrm>
          <a:prstGeom prst="rect">
            <a:avLst/>
          </a:prstGeom>
        </p:spPr>
      </p:pic>
    </p:spTree>
    <p:extLst>
      <p:ext uri="{BB962C8B-B14F-4D97-AF65-F5344CB8AC3E}">
        <p14:creationId xmlns:p14="http://schemas.microsoft.com/office/powerpoint/2010/main" val="333659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715370" y="1027906"/>
            <a:ext cx="10515600" cy="4351338"/>
          </a:xfrm>
        </p:spPr>
        <p:txBody>
          <a:bodyPr/>
          <a:lstStyle/>
          <a:p>
            <a:pPr marL="0" indent="0">
              <a:buNone/>
            </a:pPr>
            <a:r>
              <a:rPr lang="en-US" dirty="0"/>
              <a:t>  </a:t>
            </a:r>
          </a:p>
        </p:txBody>
      </p:sp>
      <p:sp>
        <p:nvSpPr>
          <p:cNvPr id="4" name="Date Placeholder 3"/>
          <p:cNvSpPr>
            <a:spLocks noGrp="1"/>
          </p:cNvSpPr>
          <p:nvPr>
            <p:ph type="dt" sz="half" idx="10"/>
          </p:nvPr>
        </p:nvSpPr>
        <p:spPr/>
        <p:txBody>
          <a:bodyPr/>
          <a:lstStyle/>
          <a:p>
            <a:pPr>
              <a:defRPr/>
            </a:pPr>
            <a:fld id="{43A63D20-D083-42A0-BE11-56B77ADE9482}"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65</a:t>
            </a:fld>
            <a:endParaRPr lang="en-US"/>
          </a:p>
        </p:txBody>
      </p:sp>
      <p:sp>
        <p:nvSpPr>
          <p:cNvPr id="7" name="Rounded Rectangle 6"/>
          <p:cNvSpPr/>
          <p:nvPr/>
        </p:nvSpPr>
        <p:spPr>
          <a:xfrm>
            <a:off x="1006389" y="1549144"/>
            <a:ext cx="10957099" cy="35196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FFFF00"/>
                </a:solidFill>
                <a:latin typeface="Times New Roman" panose="02020603050405020304" pitchFamily="18" charset="0"/>
                <a:cs typeface="Times New Roman" panose="02020603050405020304" pitchFamily="18" charset="0"/>
              </a:rPr>
              <a:t>Pipeline </a:t>
            </a:r>
            <a:r>
              <a:rPr lang="en-US" sz="7200" b="1" dirty="0">
                <a:solidFill>
                  <a:srgbClr val="002060"/>
                </a:solidFill>
                <a:latin typeface="Times New Roman" panose="02020603050405020304" pitchFamily="18" charset="0"/>
                <a:cs typeface="Times New Roman" panose="02020603050405020304" pitchFamily="18" charset="0"/>
              </a:rPr>
              <a:t>stall</a:t>
            </a:r>
            <a:r>
              <a:rPr lang="en-US" sz="7200" b="1" dirty="0">
                <a:solidFill>
                  <a:srgbClr val="FFFF00"/>
                </a:solidFill>
                <a:latin typeface="Times New Roman" panose="02020603050405020304" pitchFamily="18" charset="0"/>
                <a:cs typeface="Times New Roman" panose="02020603050405020304" pitchFamily="18" charset="0"/>
              </a:rPr>
              <a:t> at decode  and execute stage of pipeline</a:t>
            </a:r>
          </a:p>
        </p:txBody>
      </p:sp>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09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0420" y="1702454"/>
            <a:ext cx="3048000" cy="857250"/>
          </a:xfrm>
          <a:prstGeom prst="rect">
            <a:avLst/>
          </a:prstGeom>
        </p:spPr>
        <p:txBody>
          <a:bodyPr anchor="ctr"/>
          <a:lstStyle/>
          <a:p>
            <a:pPr fontAlgn="auto">
              <a:spcAft>
                <a:spcPts val="0"/>
              </a:spcAft>
              <a:defRPr/>
            </a:pPr>
            <a:r>
              <a:rPr lang="en-US" sz="2400" dirty="0" err="1">
                <a:latin typeface="+mj-lt"/>
                <a:ea typeface="+mj-ea"/>
                <a:cs typeface="+mj-cs"/>
              </a:rPr>
              <a:t>Prfetch</a:t>
            </a:r>
            <a:r>
              <a:rPr lang="en-US" sz="2400" dirty="0">
                <a:latin typeface="+mj-lt"/>
                <a:ea typeface="+mj-ea"/>
                <a:cs typeface="+mj-cs"/>
              </a:rPr>
              <a:t> Buffer</a:t>
            </a:r>
            <a:endParaRPr lang="en-IN" sz="2400" dirty="0">
              <a:latin typeface="+mj-lt"/>
              <a:ea typeface="+mj-ea"/>
              <a:cs typeface="+mj-cs"/>
            </a:endParaRPr>
          </a:p>
        </p:txBody>
      </p:sp>
      <p:sp>
        <p:nvSpPr>
          <p:cNvPr id="5" name="Rectangle 4"/>
          <p:cNvSpPr/>
          <p:nvPr/>
        </p:nvSpPr>
        <p:spPr>
          <a:xfrm>
            <a:off x="857251" y="4214814"/>
            <a:ext cx="1809749" cy="9286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6" name="Rectangle 5"/>
          <p:cNvSpPr/>
          <p:nvPr/>
        </p:nvSpPr>
        <p:spPr>
          <a:xfrm>
            <a:off x="3524251" y="4214814"/>
            <a:ext cx="1809749" cy="92868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7" name="Rectangle 6"/>
          <p:cNvSpPr/>
          <p:nvPr/>
        </p:nvSpPr>
        <p:spPr>
          <a:xfrm>
            <a:off x="6191251" y="4214814"/>
            <a:ext cx="1809749" cy="92868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8" name="Rectangle 7"/>
          <p:cNvSpPr/>
          <p:nvPr/>
        </p:nvSpPr>
        <p:spPr>
          <a:xfrm>
            <a:off x="8763001" y="4214814"/>
            <a:ext cx="1809751" cy="92868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9" name="Right Arrow 8"/>
          <p:cNvSpPr/>
          <p:nvPr/>
        </p:nvSpPr>
        <p:spPr>
          <a:xfrm>
            <a:off x="2762251" y="4572001"/>
            <a:ext cx="666749"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0" name="Right Arrow 9"/>
          <p:cNvSpPr/>
          <p:nvPr/>
        </p:nvSpPr>
        <p:spPr>
          <a:xfrm>
            <a:off x="5429251" y="4643439"/>
            <a:ext cx="666749"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1" name="Right Arrow 10"/>
          <p:cNvSpPr/>
          <p:nvPr/>
        </p:nvSpPr>
        <p:spPr>
          <a:xfrm>
            <a:off x="8001000" y="4643439"/>
            <a:ext cx="666751"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2" name="Oval 11"/>
          <p:cNvSpPr/>
          <p:nvPr/>
        </p:nvSpPr>
        <p:spPr>
          <a:xfrm>
            <a:off x="1333500" y="4429126"/>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I4</a:t>
            </a:r>
            <a:endParaRPr lang="en-IN" dirty="0"/>
          </a:p>
        </p:txBody>
      </p:sp>
      <p:sp>
        <p:nvSpPr>
          <p:cNvPr id="13" name="Oval 12"/>
          <p:cNvSpPr/>
          <p:nvPr/>
        </p:nvSpPr>
        <p:spPr>
          <a:xfrm>
            <a:off x="4000500" y="4429126"/>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I3</a:t>
            </a:r>
            <a:endParaRPr lang="en-IN" dirty="0"/>
          </a:p>
        </p:txBody>
      </p:sp>
      <p:sp>
        <p:nvSpPr>
          <p:cNvPr id="14" name="Oval 13"/>
          <p:cNvSpPr/>
          <p:nvPr/>
        </p:nvSpPr>
        <p:spPr>
          <a:xfrm>
            <a:off x="6572251" y="4429126"/>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I2</a:t>
            </a:r>
            <a:endParaRPr lang="en-IN" dirty="0"/>
          </a:p>
        </p:txBody>
      </p:sp>
      <p:sp>
        <p:nvSpPr>
          <p:cNvPr id="15" name="Oval 14"/>
          <p:cNvSpPr/>
          <p:nvPr/>
        </p:nvSpPr>
        <p:spPr>
          <a:xfrm>
            <a:off x="9334500" y="4429126"/>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I1</a:t>
            </a:r>
            <a:endParaRPr lang="en-IN" dirty="0"/>
          </a:p>
        </p:txBody>
      </p:sp>
      <p:sp>
        <p:nvSpPr>
          <p:cNvPr id="16" name="Rectangle 15"/>
          <p:cNvSpPr/>
          <p:nvPr/>
        </p:nvSpPr>
        <p:spPr>
          <a:xfrm>
            <a:off x="857250" y="2428876"/>
            <a:ext cx="2000249" cy="1357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7" name="Oval 16"/>
          <p:cNvSpPr/>
          <p:nvPr/>
        </p:nvSpPr>
        <p:spPr>
          <a:xfrm>
            <a:off x="1143000" y="3071814"/>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I5</a:t>
            </a:r>
            <a:endParaRPr lang="en-IN" dirty="0"/>
          </a:p>
        </p:txBody>
      </p:sp>
      <p:sp>
        <p:nvSpPr>
          <p:cNvPr id="18" name="Content Placeholder 2"/>
          <p:cNvSpPr txBox="1">
            <a:spLocks/>
          </p:cNvSpPr>
          <p:nvPr/>
        </p:nvSpPr>
        <p:spPr>
          <a:xfrm>
            <a:off x="3619500" y="5357813"/>
            <a:ext cx="1905000" cy="500062"/>
          </a:xfrm>
          <a:prstGeom prst="rect">
            <a:avLst/>
          </a:prstGeom>
        </p:spPr>
        <p:txBody>
          <a:bodyPr>
            <a:normAutofit fontScale="92500" lnSpcReduction="20000"/>
          </a:bodyPr>
          <a:lstStyle/>
          <a:p>
            <a:pPr marL="342900" indent="-342900" fontAlgn="auto">
              <a:spcBef>
                <a:spcPct val="20000"/>
              </a:spcBef>
              <a:spcAft>
                <a:spcPts val="0"/>
              </a:spcAft>
              <a:buFont typeface="Arial" pitchFamily="34" charset="0"/>
              <a:buNone/>
              <a:defRPr/>
            </a:pPr>
            <a:r>
              <a:rPr lang="en-US" sz="3200" dirty="0">
                <a:latin typeface="+mn-lt"/>
                <a:cs typeface="+mn-cs"/>
              </a:rPr>
              <a:t>Decode2</a:t>
            </a:r>
          </a:p>
          <a:p>
            <a:pPr marL="342900" indent="-342900" fontAlgn="auto">
              <a:spcBef>
                <a:spcPct val="20000"/>
              </a:spcBef>
              <a:spcAft>
                <a:spcPts val="0"/>
              </a:spcAft>
              <a:buFont typeface="Arial" pitchFamily="34" charset="0"/>
              <a:buChar char="•"/>
              <a:defRPr/>
            </a:pPr>
            <a:endParaRPr lang="en-IN" sz="3200" dirty="0">
              <a:latin typeface="+mn-lt"/>
              <a:cs typeface="+mn-cs"/>
            </a:endParaRPr>
          </a:p>
        </p:txBody>
      </p:sp>
      <p:sp>
        <p:nvSpPr>
          <p:cNvPr id="19" name="Content Placeholder 2"/>
          <p:cNvSpPr txBox="1">
            <a:spLocks/>
          </p:cNvSpPr>
          <p:nvPr/>
        </p:nvSpPr>
        <p:spPr>
          <a:xfrm>
            <a:off x="857251" y="5357813"/>
            <a:ext cx="1905000" cy="500062"/>
          </a:xfrm>
          <a:prstGeom prst="rect">
            <a:avLst/>
          </a:prstGeom>
        </p:spPr>
        <p:txBody>
          <a:bodyPr>
            <a:normAutofit fontScale="92500" lnSpcReduction="20000"/>
          </a:bodyPr>
          <a:lstStyle/>
          <a:p>
            <a:pPr marL="342900" indent="-342900" fontAlgn="auto">
              <a:spcBef>
                <a:spcPct val="20000"/>
              </a:spcBef>
              <a:spcAft>
                <a:spcPts val="0"/>
              </a:spcAft>
              <a:buFont typeface="Arial" pitchFamily="34" charset="0"/>
              <a:buNone/>
              <a:defRPr/>
            </a:pPr>
            <a:r>
              <a:rPr lang="en-US" sz="3200" dirty="0">
                <a:latin typeface="+mn-lt"/>
                <a:cs typeface="+mn-cs"/>
              </a:rPr>
              <a:t>Decode1</a:t>
            </a:r>
          </a:p>
          <a:p>
            <a:pPr marL="342900" indent="-342900" fontAlgn="auto">
              <a:spcBef>
                <a:spcPct val="20000"/>
              </a:spcBef>
              <a:spcAft>
                <a:spcPts val="0"/>
              </a:spcAft>
              <a:buFont typeface="Arial" pitchFamily="34" charset="0"/>
              <a:buChar char="•"/>
              <a:defRPr/>
            </a:pPr>
            <a:endParaRPr lang="en-IN" sz="3200" dirty="0">
              <a:latin typeface="+mn-lt"/>
              <a:cs typeface="+mn-cs"/>
            </a:endParaRPr>
          </a:p>
        </p:txBody>
      </p:sp>
      <p:sp>
        <p:nvSpPr>
          <p:cNvPr id="20" name="Content Placeholder 2"/>
          <p:cNvSpPr txBox="1">
            <a:spLocks/>
          </p:cNvSpPr>
          <p:nvPr/>
        </p:nvSpPr>
        <p:spPr>
          <a:xfrm>
            <a:off x="8763000" y="5357813"/>
            <a:ext cx="1905000" cy="500062"/>
          </a:xfrm>
          <a:prstGeom prst="rect">
            <a:avLst/>
          </a:prstGeom>
        </p:spPr>
        <p:txBody>
          <a:bodyPr>
            <a:normAutofit fontScale="85000" lnSpcReduction="10000"/>
          </a:bodyPr>
          <a:lstStyle/>
          <a:p>
            <a:pPr marL="342900" indent="-342900" fontAlgn="auto">
              <a:spcBef>
                <a:spcPct val="20000"/>
              </a:spcBef>
              <a:spcAft>
                <a:spcPts val="0"/>
              </a:spcAft>
              <a:buFont typeface="Arial" pitchFamily="34" charset="0"/>
              <a:buNone/>
              <a:defRPr/>
            </a:pPr>
            <a:r>
              <a:rPr lang="en-US" sz="3200" dirty="0" err="1">
                <a:latin typeface="+mn-lt"/>
                <a:cs typeface="+mn-cs"/>
              </a:rPr>
              <a:t>WriteBack</a:t>
            </a:r>
            <a:endParaRPr lang="en-US" sz="3200" dirty="0">
              <a:latin typeface="+mn-lt"/>
              <a:cs typeface="+mn-cs"/>
            </a:endParaRPr>
          </a:p>
          <a:p>
            <a:pPr marL="342900" indent="-342900" fontAlgn="auto">
              <a:spcBef>
                <a:spcPct val="20000"/>
              </a:spcBef>
              <a:spcAft>
                <a:spcPts val="0"/>
              </a:spcAft>
              <a:buFont typeface="Arial" pitchFamily="34" charset="0"/>
              <a:buChar char="•"/>
              <a:defRPr/>
            </a:pPr>
            <a:endParaRPr lang="en-IN" sz="3200" dirty="0">
              <a:latin typeface="+mn-lt"/>
              <a:cs typeface="+mn-cs"/>
            </a:endParaRPr>
          </a:p>
        </p:txBody>
      </p:sp>
      <p:sp>
        <p:nvSpPr>
          <p:cNvPr id="12307" name="TextBox 20"/>
          <p:cNvSpPr txBox="1">
            <a:spLocks noChangeArrowheads="1"/>
          </p:cNvSpPr>
          <p:nvPr/>
        </p:nvSpPr>
        <p:spPr bwMode="auto">
          <a:xfrm>
            <a:off x="6096000" y="5286376"/>
            <a:ext cx="1605055" cy="523220"/>
          </a:xfrm>
          <a:prstGeom prst="rect">
            <a:avLst/>
          </a:prstGeom>
          <a:noFill/>
          <a:ln w="9525">
            <a:noFill/>
            <a:miter lim="800000"/>
            <a:headEnd/>
            <a:tailEnd/>
          </a:ln>
        </p:spPr>
        <p:txBody>
          <a:bodyPr wrap="none">
            <a:spAutoFit/>
          </a:bodyPr>
          <a:lstStyle/>
          <a:p>
            <a:r>
              <a:rPr lang="en-US" sz="2800">
                <a:latin typeface="Calibri" pitchFamily="34" charset="0"/>
              </a:rPr>
              <a:t>Execution</a:t>
            </a:r>
            <a:endParaRPr lang="en-IN" sz="2800">
              <a:latin typeface="Calibri" pitchFamily="34" charset="0"/>
            </a:endParaRPr>
          </a:p>
        </p:txBody>
      </p:sp>
      <p:sp>
        <p:nvSpPr>
          <p:cNvPr id="12308" name="TextBox 22"/>
          <p:cNvSpPr txBox="1">
            <a:spLocks noChangeArrowheads="1"/>
          </p:cNvSpPr>
          <p:nvPr/>
        </p:nvSpPr>
        <p:spPr bwMode="auto">
          <a:xfrm>
            <a:off x="1567543" y="214313"/>
            <a:ext cx="9290958" cy="1015663"/>
          </a:xfrm>
          <a:prstGeom prst="rect">
            <a:avLst/>
          </a:prstGeom>
          <a:noFill/>
          <a:ln w="9525">
            <a:noFill/>
            <a:miter lim="800000"/>
            <a:headEnd/>
            <a:tailEnd/>
          </a:ln>
        </p:spPr>
        <p:txBody>
          <a:bodyPr wrap="square">
            <a:spAutoFit/>
          </a:bodyPr>
          <a:lstStyle/>
          <a:p>
            <a:r>
              <a:rPr lang="en-US" sz="2000" dirty="0">
                <a:latin typeface="Comic Sans MS" pitchFamily="66" charset="0"/>
              </a:rPr>
              <a:t>		    </a:t>
            </a:r>
            <a:r>
              <a:rPr lang="en-US" sz="2000" b="1" dirty="0">
                <a:solidFill>
                  <a:srgbClr val="FF0000"/>
                </a:solidFill>
                <a:latin typeface="Comic Sans MS" pitchFamily="66" charset="0"/>
              </a:rPr>
              <a:t>Execution Unit  - creating Stall / bubble</a:t>
            </a:r>
          </a:p>
          <a:p>
            <a:r>
              <a:rPr lang="en-US" sz="2000" dirty="0">
                <a:latin typeface="Comic Sans MS" pitchFamily="66" charset="0"/>
              </a:rPr>
              <a:t>I1, I3, I4   :    Simple instructions                : 1 CLK Cycle</a:t>
            </a:r>
          </a:p>
          <a:p>
            <a:r>
              <a:rPr lang="en-US" sz="2000" dirty="0">
                <a:solidFill>
                  <a:srgbClr val="FF0000"/>
                </a:solidFill>
                <a:latin typeface="Comic Sans MS" pitchFamily="66" charset="0"/>
              </a:rPr>
              <a:t>I2  </a:t>
            </a:r>
            <a:r>
              <a:rPr lang="en-US" sz="2000" dirty="0">
                <a:latin typeface="Comic Sans MS" pitchFamily="66" charset="0"/>
              </a:rPr>
              <a:t> 	      :    Multiplication Instruction      :  4CLK Cycle</a:t>
            </a:r>
            <a:r>
              <a:rPr lang="en-US" dirty="0">
                <a:latin typeface="Calibri" pitchFamily="34" charset="0"/>
              </a:rPr>
              <a:t>s</a:t>
            </a:r>
            <a:endParaRPr lang="en-IN" dirty="0">
              <a:latin typeface="Calibri" pitchFamily="34" charset="0"/>
            </a:endParaRPr>
          </a:p>
        </p:txBody>
      </p:sp>
      <p:sp>
        <p:nvSpPr>
          <p:cNvPr id="22" name="Cloud Callout 21"/>
          <p:cNvSpPr/>
          <p:nvPr/>
        </p:nvSpPr>
        <p:spPr>
          <a:xfrm>
            <a:off x="7143751" y="2857500"/>
            <a:ext cx="2381249" cy="1285875"/>
          </a:xfrm>
          <a:prstGeom prst="cloud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STALL</a:t>
            </a:r>
            <a:endParaRPr lang="en-IN" dirty="0"/>
          </a:p>
        </p:txBody>
      </p:sp>
      <p:sp>
        <p:nvSpPr>
          <p:cNvPr id="24" name="Date Placeholder 23"/>
          <p:cNvSpPr>
            <a:spLocks noGrp="1"/>
          </p:cNvSpPr>
          <p:nvPr>
            <p:ph type="dt" sz="half" idx="10"/>
          </p:nvPr>
        </p:nvSpPr>
        <p:spPr/>
        <p:txBody>
          <a:bodyPr/>
          <a:lstStyle/>
          <a:p>
            <a:pPr>
              <a:defRPr/>
            </a:pPr>
            <a:fld id="{368DBD13-BA87-4917-A82C-549E18A93DB7}" type="datetime1">
              <a:rPr lang="en-US" smtClean="0"/>
              <a:t>9/10/2023</a:t>
            </a:fld>
            <a:endParaRPr lang="en-US"/>
          </a:p>
        </p:txBody>
      </p:sp>
      <p:sp>
        <p:nvSpPr>
          <p:cNvPr id="2" name="Footer Placeholder 1"/>
          <p:cNvSpPr>
            <a:spLocks noGrp="1"/>
          </p:cNvSpPr>
          <p:nvPr>
            <p:ph type="ftr" sz="quarter" idx="11"/>
          </p:nvPr>
        </p:nvSpPr>
        <p:spPr/>
        <p:txBody>
          <a:bodyPr/>
          <a:lstStyle/>
          <a:p>
            <a:pPr>
              <a:defRPr/>
            </a:pPr>
            <a:r>
              <a:rPr lang="en-GB"/>
              <a:t>Unit 1            Microprocessor and Microcontroller_CET2004B         2023-24     S3  </a:t>
            </a:r>
            <a:endParaRPr lang="en-US"/>
          </a:p>
        </p:txBody>
      </p:sp>
      <p:sp>
        <p:nvSpPr>
          <p:cNvPr id="3" name="Slide Number Placeholder 2"/>
          <p:cNvSpPr>
            <a:spLocks noGrp="1"/>
          </p:cNvSpPr>
          <p:nvPr>
            <p:ph type="sldNum" sz="quarter" idx="12"/>
          </p:nvPr>
        </p:nvSpPr>
        <p:spPr/>
        <p:txBody>
          <a:bodyPr/>
          <a:lstStyle/>
          <a:p>
            <a:pPr>
              <a:defRPr/>
            </a:pPr>
            <a:fld id="{86E3E4F9-1BBA-46FB-A770-05CF0AA7799E}" type="slidenum">
              <a:rPr lang="en-US" smtClean="0"/>
              <a:pPr>
                <a:defRPr/>
              </a:pPr>
              <a:t>66</a:t>
            </a:fld>
            <a:endParaRPr lang="en-US"/>
          </a:p>
        </p:txBody>
      </p:sp>
      <p:sp>
        <p:nvSpPr>
          <p:cNvPr id="28" name="object 5"/>
          <p:cNvSpPr>
            <a:spLocks noChangeArrowheads="1"/>
          </p:cNvSpPr>
          <p:nvPr/>
        </p:nvSpPr>
        <p:spPr bwMode="auto">
          <a:xfrm>
            <a:off x="119855" y="328351"/>
            <a:ext cx="654050" cy="86412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4400"/>
          </a:p>
        </p:txBody>
      </p:sp>
      <p:cxnSp>
        <p:nvCxnSpPr>
          <p:cNvPr id="29" name="Straight Connector 28"/>
          <p:cNvCxnSpPr/>
          <p:nvPr/>
        </p:nvCxnSpPr>
        <p:spPr>
          <a:xfrm flipV="1">
            <a:off x="0" y="1648691"/>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31" name="Straight Connector 3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393778" y="233227"/>
            <a:ext cx="8588422" cy="1187356"/>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66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1+ppt_w/2"/>
                                          </p:val>
                                        </p:tav>
                                      </p:tavLst>
                                    </p:anim>
                                    <p:anim calcmode="lin" valueType="num">
                                      <p:cBhvr additive="base">
                                        <p:cTn id="7" dur="500"/>
                                        <p:tgtEl>
                                          <p:spTgt spid="15"/>
                                        </p:tgtEl>
                                        <p:attrNameLst>
                                          <p:attrName>ppt_y</p:attrName>
                                        </p:attrNameLst>
                                      </p:cBhvr>
                                      <p:tavLst>
                                        <p:tav tm="0">
                                          <p:val>
                                            <p:strVal val="ppt_y"/>
                                          </p:val>
                                        </p:tav>
                                        <p:tav tm="100000">
                                          <p:val>
                                            <p:strVal val="ppt_y"/>
                                          </p:val>
                                        </p:tav>
                                      </p:tavLst>
                                    </p:anim>
                                    <p:set>
                                      <p:cBhvr>
                                        <p:cTn id="8" dur="1" fill="hold">
                                          <p:stCondLst>
                                            <p:cond delay="499"/>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63" presetClass="path" presetSubtype="0" accel="50000" decel="50000" fill="hold" nodeType="clickEffect">
                                  <p:stCondLst>
                                    <p:cond delay="0"/>
                                  </p:stCondLst>
                                  <p:childTnLst>
                                    <p:animMotion origin="layout" path="M -2.5E-6 -1.22109E-6 L 0.2132 -0.00069 " pathEditMode="relative" rAng="0" ptsTypes="AA">
                                      <p:cBhvr>
                                        <p:cTn id="17" dur="2000" fill="hold"/>
                                        <p:tgtEl>
                                          <p:spTgt spid="14"/>
                                        </p:tgtEl>
                                        <p:attrNameLst>
                                          <p:attrName>ppt_x</p:attrName>
                                          <p:attrName>ppt_y</p:attrName>
                                        </p:attrNameLst>
                                      </p:cBhvr>
                                      <p:rCtr x="107" y="0"/>
                                    </p:animMotion>
                                  </p:childTnLst>
                                </p:cTn>
                              </p:par>
                              <p:par>
                                <p:cTn id="18" presetID="3" presetClass="exit" presetSubtype="10" fill="hold" nodeType="withEffect">
                                  <p:stCondLst>
                                    <p:cond delay="0"/>
                                  </p:stCondLst>
                                  <p:childTnLst>
                                    <p:animEffect transition="out" filter="blinds(horizontal)">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63" presetClass="path" presetSubtype="0" accel="50000" decel="50000" fill="hold" nodeType="withEffect">
                                  <p:stCondLst>
                                    <p:cond delay="0"/>
                                  </p:stCondLst>
                                  <p:childTnLst>
                                    <p:animMotion origin="layout" path="M -0.00105 0.00139 L 0.21093 2.58094E-6 " pathEditMode="relative" rAng="0" ptsTypes="AA">
                                      <p:cBhvr>
                                        <p:cTn id="22" dur="2000" fill="hold"/>
                                        <p:tgtEl>
                                          <p:spTgt spid="13"/>
                                        </p:tgtEl>
                                        <p:attrNameLst>
                                          <p:attrName>ppt_x</p:attrName>
                                          <p:attrName>ppt_y</p:attrName>
                                        </p:attrNameLst>
                                      </p:cBhvr>
                                      <p:rCtr x="106" y="-1"/>
                                    </p:animMotion>
                                  </p:childTnLst>
                                </p:cTn>
                              </p:par>
                              <p:par>
                                <p:cTn id="23" presetID="63" presetClass="path" presetSubtype="0" accel="50000" decel="50000" fill="hold" nodeType="withEffect">
                                  <p:stCondLst>
                                    <p:cond delay="0"/>
                                  </p:stCondLst>
                                  <p:childTnLst>
                                    <p:animMotion origin="layout" path="M 5E-6 0.00208 L 0.21771 0.00139 " pathEditMode="relative" rAng="0" ptsTypes="AA">
                                      <p:cBhvr>
                                        <p:cTn id="24" dur="2000" fill="hold"/>
                                        <p:tgtEl>
                                          <p:spTgt spid="12"/>
                                        </p:tgtEl>
                                        <p:attrNameLst>
                                          <p:attrName>ppt_x</p:attrName>
                                          <p:attrName>ppt_y</p:attrName>
                                        </p:attrNameLst>
                                      </p:cBhvr>
                                      <p:rCtr x="109" y="0"/>
                                    </p:animMotion>
                                  </p:childTnLst>
                                </p:cTn>
                              </p:par>
                              <p:par>
                                <p:cTn id="25" presetID="42" presetClass="path" presetSubtype="0" accel="50000" decel="50000" fill="hold" nodeType="withEffect">
                                  <p:stCondLst>
                                    <p:cond delay="0"/>
                                  </p:stCondLst>
                                  <p:childTnLst>
                                    <p:animMotion origin="layout" path="M 0.01076 -0.00763 L 0.01562 0.19981 " pathEditMode="relative" rAng="0" ptsTypes="AA">
                                      <p:cBhvr>
                                        <p:cTn id="26" dur="2000" fill="hold"/>
                                        <p:tgtEl>
                                          <p:spTgt spid="17"/>
                                        </p:tgtEl>
                                        <p:attrNameLst>
                                          <p:attrName>ppt_x</p:attrName>
                                          <p:attrName>ppt_y</p:attrName>
                                        </p:attrNameLst>
                                      </p:cBhvr>
                                      <p:rCtr x="2" y="1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73905" y="1628805"/>
            <a:ext cx="3048000" cy="857250"/>
          </a:xfrm>
          <a:prstGeom prst="rect">
            <a:avLst/>
          </a:prstGeom>
        </p:spPr>
        <p:txBody>
          <a:bodyPr anchor="ctr"/>
          <a:lstStyle/>
          <a:p>
            <a:pPr fontAlgn="auto">
              <a:spcAft>
                <a:spcPts val="0"/>
              </a:spcAft>
              <a:defRPr/>
            </a:pPr>
            <a:r>
              <a:rPr lang="en-US" sz="2400" dirty="0" err="1">
                <a:latin typeface="+mj-lt"/>
                <a:ea typeface="+mj-ea"/>
                <a:cs typeface="+mj-cs"/>
              </a:rPr>
              <a:t>Prfetch</a:t>
            </a:r>
            <a:r>
              <a:rPr lang="en-US" sz="2400" dirty="0">
                <a:latin typeface="+mj-lt"/>
                <a:ea typeface="+mj-ea"/>
                <a:cs typeface="+mj-cs"/>
              </a:rPr>
              <a:t> Buffer</a:t>
            </a:r>
            <a:endParaRPr lang="en-IN" sz="2400" dirty="0">
              <a:latin typeface="+mj-lt"/>
              <a:ea typeface="+mj-ea"/>
              <a:cs typeface="+mj-cs"/>
            </a:endParaRPr>
          </a:p>
        </p:txBody>
      </p:sp>
      <p:sp>
        <p:nvSpPr>
          <p:cNvPr id="5" name="Rectangle 4"/>
          <p:cNvSpPr/>
          <p:nvPr/>
        </p:nvSpPr>
        <p:spPr>
          <a:xfrm>
            <a:off x="857251" y="4143375"/>
            <a:ext cx="1809749"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6" name="Rectangle 5"/>
          <p:cNvSpPr/>
          <p:nvPr/>
        </p:nvSpPr>
        <p:spPr>
          <a:xfrm>
            <a:off x="3524251" y="4143375"/>
            <a:ext cx="1809749" cy="9286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7" name="Rectangle 6"/>
          <p:cNvSpPr/>
          <p:nvPr/>
        </p:nvSpPr>
        <p:spPr>
          <a:xfrm>
            <a:off x="6191251" y="4143375"/>
            <a:ext cx="1809749" cy="9286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8" name="Rectangle 7"/>
          <p:cNvSpPr/>
          <p:nvPr/>
        </p:nvSpPr>
        <p:spPr>
          <a:xfrm>
            <a:off x="8763001" y="4143375"/>
            <a:ext cx="1809751" cy="92868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9" name="Right Arrow 8"/>
          <p:cNvSpPr/>
          <p:nvPr/>
        </p:nvSpPr>
        <p:spPr>
          <a:xfrm>
            <a:off x="2762251" y="4500564"/>
            <a:ext cx="666749"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0" name="Right Arrow 9"/>
          <p:cNvSpPr/>
          <p:nvPr/>
        </p:nvSpPr>
        <p:spPr>
          <a:xfrm>
            <a:off x="5429251" y="4572001"/>
            <a:ext cx="666749"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1" name="Right Arrow 10"/>
          <p:cNvSpPr/>
          <p:nvPr/>
        </p:nvSpPr>
        <p:spPr>
          <a:xfrm>
            <a:off x="8001000" y="4572001"/>
            <a:ext cx="666751"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2" name="Oval 11"/>
          <p:cNvSpPr/>
          <p:nvPr/>
        </p:nvSpPr>
        <p:spPr>
          <a:xfrm>
            <a:off x="1333500" y="4357689"/>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I4</a:t>
            </a:r>
            <a:endParaRPr lang="en-IN" dirty="0"/>
          </a:p>
        </p:txBody>
      </p:sp>
      <p:sp>
        <p:nvSpPr>
          <p:cNvPr id="13" name="Oval 12"/>
          <p:cNvSpPr/>
          <p:nvPr/>
        </p:nvSpPr>
        <p:spPr>
          <a:xfrm>
            <a:off x="4000500" y="4357689"/>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I3</a:t>
            </a:r>
            <a:endParaRPr lang="en-IN" dirty="0"/>
          </a:p>
        </p:txBody>
      </p:sp>
      <p:sp>
        <p:nvSpPr>
          <p:cNvPr id="14" name="Oval 13"/>
          <p:cNvSpPr/>
          <p:nvPr/>
        </p:nvSpPr>
        <p:spPr>
          <a:xfrm>
            <a:off x="6572251" y="4357689"/>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I2</a:t>
            </a:r>
            <a:endParaRPr lang="en-IN" dirty="0"/>
          </a:p>
        </p:txBody>
      </p:sp>
      <p:sp>
        <p:nvSpPr>
          <p:cNvPr id="15" name="Oval 14"/>
          <p:cNvSpPr/>
          <p:nvPr/>
        </p:nvSpPr>
        <p:spPr>
          <a:xfrm>
            <a:off x="9334500" y="4357689"/>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I1</a:t>
            </a:r>
            <a:endParaRPr lang="en-IN" dirty="0"/>
          </a:p>
        </p:txBody>
      </p:sp>
      <p:sp>
        <p:nvSpPr>
          <p:cNvPr id="16" name="Rectangle 15"/>
          <p:cNvSpPr/>
          <p:nvPr/>
        </p:nvSpPr>
        <p:spPr>
          <a:xfrm>
            <a:off x="838200" y="2357438"/>
            <a:ext cx="2019300" cy="1357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7" name="Oval 16"/>
          <p:cNvSpPr/>
          <p:nvPr/>
        </p:nvSpPr>
        <p:spPr>
          <a:xfrm>
            <a:off x="1143000" y="2928938"/>
            <a:ext cx="762000" cy="500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I5</a:t>
            </a:r>
            <a:endParaRPr lang="en-IN" dirty="0"/>
          </a:p>
        </p:txBody>
      </p:sp>
      <p:sp>
        <p:nvSpPr>
          <p:cNvPr id="18" name="Content Placeholder 2"/>
          <p:cNvSpPr txBox="1">
            <a:spLocks/>
          </p:cNvSpPr>
          <p:nvPr/>
        </p:nvSpPr>
        <p:spPr>
          <a:xfrm>
            <a:off x="3619500" y="5286376"/>
            <a:ext cx="1905000" cy="500063"/>
          </a:xfrm>
          <a:prstGeom prst="rect">
            <a:avLst/>
          </a:prstGeom>
        </p:spPr>
        <p:txBody>
          <a:bodyPr>
            <a:normAutofit fontScale="92500" lnSpcReduction="20000"/>
          </a:bodyPr>
          <a:lstStyle/>
          <a:p>
            <a:pPr marL="342900" indent="-342900" fontAlgn="auto">
              <a:spcBef>
                <a:spcPct val="20000"/>
              </a:spcBef>
              <a:spcAft>
                <a:spcPts val="0"/>
              </a:spcAft>
              <a:buFont typeface="Arial" pitchFamily="34" charset="0"/>
              <a:buNone/>
              <a:defRPr/>
            </a:pPr>
            <a:r>
              <a:rPr lang="en-US" sz="3200" dirty="0">
                <a:latin typeface="+mn-lt"/>
                <a:cs typeface="+mn-cs"/>
              </a:rPr>
              <a:t>Decode2</a:t>
            </a:r>
          </a:p>
          <a:p>
            <a:pPr marL="342900" indent="-342900" fontAlgn="auto">
              <a:spcBef>
                <a:spcPct val="20000"/>
              </a:spcBef>
              <a:spcAft>
                <a:spcPts val="0"/>
              </a:spcAft>
              <a:buFont typeface="Arial" pitchFamily="34" charset="0"/>
              <a:buChar char="•"/>
              <a:defRPr/>
            </a:pPr>
            <a:endParaRPr lang="en-IN" sz="3200" dirty="0">
              <a:latin typeface="+mn-lt"/>
              <a:cs typeface="+mn-cs"/>
            </a:endParaRPr>
          </a:p>
        </p:txBody>
      </p:sp>
      <p:sp>
        <p:nvSpPr>
          <p:cNvPr id="19" name="Content Placeholder 2"/>
          <p:cNvSpPr txBox="1">
            <a:spLocks/>
          </p:cNvSpPr>
          <p:nvPr/>
        </p:nvSpPr>
        <p:spPr>
          <a:xfrm>
            <a:off x="857251" y="5286376"/>
            <a:ext cx="1905000" cy="500063"/>
          </a:xfrm>
          <a:prstGeom prst="rect">
            <a:avLst/>
          </a:prstGeom>
        </p:spPr>
        <p:txBody>
          <a:bodyPr>
            <a:normAutofit fontScale="92500" lnSpcReduction="20000"/>
          </a:bodyPr>
          <a:lstStyle/>
          <a:p>
            <a:pPr marL="342900" indent="-342900" fontAlgn="auto">
              <a:spcBef>
                <a:spcPct val="20000"/>
              </a:spcBef>
              <a:spcAft>
                <a:spcPts val="0"/>
              </a:spcAft>
              <a:buFont typeface="Arial" pitchFamily="34" charset="0"/>
              <a:buNone/>
              <a:defRPr/>
            </a:pPr>
            <a:r>
              <a:rPr lang="en-US" sz="3200" dirty="0">
                <a:latin typeface="+mn-lt"/>
                <a:cs typeface="+mn-cs"/>
              </a:rPr>
              <a:t>Decode1</a:t>
            </a:r>
          </a:p>
          <a:p>
            <a:pPr marL="342900" indent="-342900" fontAlgn="auto">
              <a:spcBef>
                <a:spcPct val="20000"/>
              </a:spcBef>
              <a:spcAft>
                <a:spcPts val="0"/>
              </a:spcAft>
              <a:buFont typeface="Arial" pitchFamily="34" charset="0"/>
              <a:buChar char="•"/>
              <a:defRPr/>
            </a:pPr>
            <a:endParaRPr lang="en-IN" sz="3200" dirty="0">
              <a:latin typeface="+mn-lt"/>
              <a:cs typeface="+mn-cs"/>
            </a:endParaRPr>
          </a:p>
        </p:txBody>
      </p:sp>
      <p:sp>
        <p:nvSpPr>
          <p:cNvPr id="20" name="Content Placeholder 2"/>
          <p:cNvSpPr txBox="1">
            <a:spLocks/>
          </p:cNvSpPr>
          <p:nvPr/>
        </p:nvSpPr>
        <p:spPr>
          <a:xfrm>
            <a:off x="8763000" y="5357813"/>
            <a:ext cx="2286000" cy="571500"/>
          </a:xfrm>
          <a:prstGeom prst="rect">
            <a:avLst/>
          </a:prstGeom>
        </p:spPr>
        <p:txBody>
          <a:bodyPr>
            <a:normAutofit fontScale="85000" lnSpcReduction="10000"/>
          </a:bodyPr>
          <a:lstStyle/>
          <a:p>
            <a:pPr marL="342900" indent="-342900" fontAlgn="auto">
              <a:spcBef>
                <a:spcPct val="20000"/>
              </a:spcBef>
              <a:spcAft>
                <a:spcPts val="0"/>
              </a:spcAft>
              <a:buFont typeface="Arial" pitchFamily="34" charset="0"/>
              <a:buNone/>
              <a:defRPr/>
            </a:pPr>
            <a:r>
              <a:rPr lang="en-US" sz="4000" dirty="0" err="1">
                <a:latin typeface="+mn-lt"/>
                <a:cs typeface="+mn-cs"/>
              </a:rPr>
              <a:t>WriteBack</a:t>
            </a:r>
            <a:endParaRPr lang="en-US" sz="4000" dirty="0">
              <a:latin typeface="+mn-lt"/>
              <a:cs typeface="+mn-cs"/>
            </a:endParaRPr>
          </a:p>
          <a:p>
            <a:pPr marL="342900" indent="-342900" fontAlgn="auto">
              <a:spcBef>
                <a:spcPct val="20000"/>
              </a:spcBef>
              <a:spcAft>
                <a:spcPts val="0"/>
              </a:spcAft>
              <a:buFont typeface="Arial" pitchFamily="34" charset="0"/>
              <a:buChar char="•"/>
              <a:defRPr/>
            </a:pPr>
            <a:endParaRPr lang="en-IN" sz="3200" dirty="0">
              <a:latin typeface="+mn-lt"/>
              <a:cs typeface="+mn-cs"/>
            </a:endParaRPr>
          </a:p>
        </p:txBody>
      </p:sp>
      <p:sp>
        <p:nvSpPr>
          <p:cNvPr id="13331" name="TextBox 20"/>
          <p:cNvSpPr txBox="1">
            <a:spLocks noChangeArrowheads="1"/>
          </p:cNvSpPr>
          <p:nvPr/>
        </p:nvSpPr>
        <p:spPr bwMode="auto">
          <a:xfrm>
            <a:off x="1428751" y="428625"/>
            <a:ext cx="9810749" cy="369888"/>
          </a:xfrm>
          <a:prstGeom prst="rect">
            <a:avLst/>
          </a:prstGeom>
          <a:noFill/>
          <a:ln w="9525">
            <a:noFill/>
            <a:miter lim="800000"/>
            <a:headEnd/>
            <a:tailEnd/>
          </a:ln>
        </p:spPr>
        <p:txBody>
          <a:bodyPr>
            <a:spAutoFit/>
          </a:bodyPr>
          <a:lstStyle/>
          <a:p>
            <a:r>
              <a:rPr lang="en-US">
                <a:latin typeface="Calibri" pitchFamily="34" charset="0"/>
              </a:rPr>
              <a:t>	</a:t>
            </a:r>
            <a:endParaRPr lang="en-IN">
              <a:latin typeface="Calibri" pitchFamily="34" charset="0"/>
            </a:endParaRPr>
          </a:p>
        </p:txBody>
      </p:sp>
      <p:sp>
        <p:nvSpPr>
          <p:cNvPr id="13332" name="TextBox 21"/>
          <p:cNvSpPr txBox="1">
            <a:spLocks noChangeArrowheads="1"/>
          </p:cNvSpPr>
          <p:nvPr/>
        </p:nvSpPr>
        <p:spPr bwMode="auto">
          <a:xfrm>
            <a:off x="2339933" y="231349"/>
            <a:ext cx="9342551" cy="1015663"/>
          </a:xfrm>
          <a:prstGeom prst="rect">
            <a:avLst/>
          </a:prstGeom>
          <a:noFill/>
          <a:ln w="9525">
            <a:noFill/>
            <a:miter lim="800000"/>
            <a:headEnd/>
            <a:tailEnd/>
          </a:ln>
        </p:spPr>
        <p:txBody>
          <a:bodyPr wrap="square">
            <a:spAutoFit/>
          </a:bodyPr>
          <a:lstStyle/>
          <a:p>
            <a:r>
              <a:rPr lang="en-US" sz="2000" dirty="0">
                <a:solidFill>
                  <a:srgbClr val="FF0000"/>
                </a:solidFill>
                <a:latin typeface="Comic Sans MS" pitchFamily="66" charset="0"/>
              </a:rPr>
              <a:t>Decode2 :	Operand fetch, Address generation  - creating stall                                        </a:t>
            </a:r>
          </a:p>
          <a:p>
            <a:r>
              <a:rPr lang="en-US" sz="2000" dirty="0">
                <a:latin typeface="Comic Sans MS" pitchFamily="66" charset="0"/>
              </a:rPr>
              <a:t>I1, I2, I4   :    Simple instructions                    : 1 CLK Cycle</a:t>
            </a:r>
          </a:p>
          <a:p>
            <a:r>
              <a:rPr lang="en-US" sz="2000" dirty="0">
                <a:solidFill>
                  <a:srgbClr val="FF0000"/>
                </a:solidFill>
                <a:latin typeface="Comic Sans MS" pitchFamily="66" charset="0"/>
              </a:rPr>
              <a:t>I3 </a:t>
            </a:r>
            <a:r>
              <a:rPr lang="en-US" sz="2000" dirty="0">
                <a:latin typeface="Comic Sans MS" pitchFamily="66" charset="0"/>
              </a:rPr>
              <a:t>  	      :    </a:t>
            </a:r>
            <a:r>
              <a:rPr lang="en-US" sz="2000" dirty="0" err="1">
                <a:latin typeface="Comic Sans MS" pitchFamily="66" charset="0"/>
              </a:rPr>
              <a:t>mov</a:t>
            </a:r>
            <a:r>
              <a:rPr lang="en-US" sz="2000" dirty="0">
                <a:latin typeface="Comic Sans MS" pitchFamily="66" charset="0"/>
              </a:rPr>
              <a:t> ax, buffer[</a:t>
            </a:r>
            <a:r>
              <a:rPr lang="en-US" sz="2000" dirty="0" err="1">
                <a:latin typeface="Comic Sans MS" pitchFamily="66" charset="0"/>
              </a:rPr>
              <a:t>bx+si</a:t>
            </a:r>
            <a:r>
              <a:rPr lang="en-US" sz="2000" dirty="0">
                <a:latin typeface="Comic Sans MS" pitchFamily="66" charset="0"/>
              </a:rPr>
              <a:t>] 	          :  4CLK Cycle</a:t>
            </a:r>
            <a:r>
              <a:rPr lang="en-US" dirty="0">
                <a:latin typeface="Calibri" pitchFamily="34" charset="0"/>
              </a:rPr>
              <a:t>s</a:t>
            </a:r>
            <a:endParaRPr lang="en-IN" dirty="0">
              <a:latin typeface="Calibri" pitchFamily="34" charset="0"/>
            </a:endParaRPr>
          </a:p>
        </p:txBody>
      </p:sp>
      <p:sp>
        <p:nvSpPr>
          <p:cNvPr id="13333" name="TextBox 22"/>
          <p:cNvSpPr txBox="1">
            <a:spLocks noChangeArrowheads="1"/>
          </p:cNvSpPr>
          <p:nvPr/>
        </p:nvSpPr>
        <p:spPr bwMode="auto">
          <a:xfrm>
            <a:off x="6096000" y="5286376"/>
            <a:ext cx="1605055" cy="523220"/>
          </a:xfrm>
          <a:prstGeom prst="rect">
            <a:avLst/>
          </a:prstGeom>
          <a:noFill/>
          <a:ln w="9525">
            <a:noFill/>
            <a:miter lim="800000"/>
            <a:headEnd/>
            <a:tailEnd/>
          </a:ln>
        </p:spPr>
        <p:txBody>
          <a:bodyPr wrap="none">
            <a:spAutoFit/>
          </a:bodyPr>
          <a:lstStyle/>
          <a:p>
            <a:r>
              <a:rPr lang="en-US" sz="2800">
                <a:latin typeface="Calibri" pitchFamily="34" charset="0"/>
              </a:rPr>
              <a:t>Execution</a:t>
            </a:r>
            <a:endParaRPr lang="en-IN" sz="2800">
              <a:latin typeface="Calibri" pitchFamily="34" charset="0"/>
            </a:endParaRPr>
          </a:p>
        </p:txBody>
      </p:sp>
      <p:sp>
        <p:nvSpPr>
          <p:cNvPr id="24" name="Cloud Callout 23"/>
          <p:cNvSpPr/>
          <p:nvPr/>
        </p:nvSpPr>
        <p:spPr>
          <a:xfrm>
            <a:off x="4095752" y="2928938"/>
            <a:ext cx="2000249" cy="1143000"/>
          </a:xfrm>
          <a:prstGeom prst="cloud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STALL</a:t>
            </a:r>
            <a:endParaRPr lang="en-IN" dirty="0"/>
          </a:p>
        </p:txBody>
      </p:sp>
      <p:sp>
        <p:nvSpPr>
          <p:cNvPr id="25" name="Date Placeholder 24"/>
          <p:cNvSpPr>
            <a:spLocks noGrp="1"/>
          </p:cNvSpPr>
          <p:nvPr>
            <p:ph type="dt" sz="half" idx="10"/>
          </p:nvPr>
        </p:nvSpPr>
        <p:spPr/>
        <p:txBody>
          <a:bodyPr/>
          <a:lstStyle/>
          <a:p>
            <a:pPr>
              <a:defRPr/>
            </a:pPr>
            <a:fld id="{9B23C005-D0A5-4D7F-B006-C4DACB72E1C1}" type="datetime1">
              <a:rPr lang="en-US" smtClean="0"/>
              <a:t>9/10/2023</a:t>
            </a:fld>
            <a:endParaRPr lang="en-US"/>
          </a:p>
        </p:txBody>
      </p:sp>
      <p:sp>
        <p:nvSpPr>
          <p:cNvPr id="2" name="Footer Placeholder 1"/>
          <p:cNvSpPr>
            <a:spLocks noGrp="1"/>
          </p:cNvSpPr>
          <p:nvPr>
            <p:ph type="ftr" sz="quarter" idx="11"/>
          </p:nvPr>
        </p:nvSpPr>
        <p:spPr/>
        <p:txBody>
          <a:bodyPr/>
          <a:lstStyle/>
          <a:p>
            <a:pPr>
              <a:defRPr/>
            </a:pPr>
            <a:r>
              <a:rPr lang="en-GB"/>
              <a:t>Unit 1            Microprocessor and Microcontroller_CET2004B         2023-24     S3  </a:t>
            </a:r>
            <a:endParaRPr lang="en-US"/>
          </a:p>
        </p:txBody>
      </p:sp>
      <p:sp>
        <p:nvSpPr>
          <p:cNvPr id="3" name="Slide Number Placeholder 2"/>
          <p:cNvSpPr>
            <a:spLocks noGrp="1"/>
          </p:cNvSpPr>
          <p:nvPr>
            <p:ph type="sldNum" sz="quarter" idx="12"/>
          </p:nvPr>
        </p:nvSpPr>
        <p:spPr/>
        <p:txBody>
          <a:bodyPr/>
          <a:lstStyle/>
          <a:p>
            <a:pPr>
              <a:defRPr/>
            </a:pPr>
            <a:fld id="{86E3E4F9-1BBA-46FB-A770-05CF0AA7799E}" type="slidenum">
              <a:rPr lang="en-US" smtClean="0"/>
              <a:pPr>
                <a:defRPr/>
              </a:pPr>
              <a:t>67</a:t>
            </a:fld>
            <a:endParaRPr lang="en-US"/>
          </a:p>
        </p:txBody>
      </p:sp>
      <p:sp>
        <p:nvSpPr>
          <p:cNvPr id="29" name="object 5"/>
          <p:cNvSpPr>
            <a:spLocks noChangeArrowheads="1"/>
          </p:cNvSpPr>
          <p:nvPr/>
        </p:nvSpPr>
        <p:spPr bwMode="auto">
          <a:xfrm>
            <a:off x="119855" y="328351"/>
            <a:ext cx="654050" cy="86412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4400"/>
          </a:p>
        </p:txBody>
      </p:sp>
      <p:cxnSp>
        <p:nvCxnSpPr>
          <p:cNvPr id="30" name="Straight Connector 29"/>
          <p:cNvCxnSpPr/>
          <p:nvPr/>
        </p:nvCxnSpPr>
        <p:spPr>
          <a:xfrm flipV="1">
            <a:off x="0" y="1648691"/>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32" name="Straight Connector 3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095500" y="231349"/>
            <a:ext cx="8672584" cy="1203751"/>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73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1+ppt_w/2"/>
                                          </p:val>
                                        </p:tav>
                                      </p:tavLst>
                                    </p:anim>
                                    <p:anim calcmode="lin" valueType="num">
                                      <p:cBhvr additive="base">
                                        <p:cTn id="7" dur="500"/>
                                        <p:tgtEl>
                                          <p:spTgt spid="15"/>
                                        </p:tgtEl>
                                        <p:attrNameLst>
                                          <p:attrName>ppt_y</p:attrName>
                                        </p:attrNameLst>
                                      </p:cBhvr>
                                      <p:tavLst>
                                        <p:tav tm="0">
                                          <p:val>
                                            <p:strVal val="ppt_y"/>
                                          </p:val>
                                        </p:tav>
                                        <p:tav tm="100000">
                                          <p:val>
                                            <p:strVal val="ppt_y"/>
                                          </p:val>
                                        </p:tav>
                                      </p:tavLst>
                                    </p:anim>
                                    <p:set>
                                      <p:cBhvr>
                                        <p:cTn id="8" dur="1" fill="hold">
                                          <p:stCondLst>
                                            <p:cond delay="499"/>
                                          </p:stCondLst>
                                        </p:cTn>
                                        <p:tgtEl>
                                          <p:spTgt spid="15"/>
                                        </p:tgtEl>
                                        <p:attrNameLst>
                                          <p:attrName>style.visibility</p:attrName>
                                        </p:attrNameLst>
                                      </p:cBhvr>
                                      <p:to>
                                        <p:strVal val="hidden"/>
                                      </p:to>
                                    </p:set>
                                  </p:childTnLst>
                                </p:cTn>
                              </p:par>
                              <p:par>
                                <p:cTn id="9" presetID="63" presetClass="path" presetSubtype="0" accel="50000" decel="50000" fill="hold" nodeType="withEffect">
                                  <p:stCondLst>
                                    <p:cond delay="0"/>
                                  </p:stCondLst>
                                  <p:childTnLst>
                                    <p:animMotion origin="layout" path="M -2.5E-6 -1.22109E-6 L 0.2132 -0.00069 " pathEditMode="relative" rAng="0" ptsTypes="AA">
                                      <p:cBhvr>
                                        <p:cTn id="10" dur="2000" fill="hold"/>
                                        <p:tgtEl>
                                          <p:spTgt spid="14"/>
                                        </p:tgtEl>
                                        <p:attrNameLst>
                                          <p:attrName>ppt_x</p:attrName>
                                          <p:attrName>ppt_y</p:attrName>
                                        </p:attrNameLst>
                                      </p:cBhvr>
                                      <p:rCtr x="107" y="0"/>
                                    </p:animMotion>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grpId="0" nodeType="clickEffect">
                                  <p:stCondLst>
                                    <p:cond delay="0"/>
                                  </p:stCondLst>
                                  <p:childTnLst>
                                    <p:animMotion origin="layout" path="M -0.00105 0.00139 L 0.21093 2.58094E-6 " pathEditMode="relative" rAng="0" ptsTypes="AA">
                                      <p:cBhvr>
                                        <p:cTn id="19" dur="2000" fill="hold"/>
                                        <p:tgtEl>
                                          <p:spTgt spid="13"/>
                                        </p:tgtEl>
                                        <p:attrNameLst>
                                          <p:attrName>ppt_x</p:attrName>
                                          <p:attrName>ppt_y</p:attrName>
                                        </p:attrNameLst>
                                      </p:cBhvr>
                                      <p:rCtr x="106" y="-1"/>
                                    </p:animMotion>
                                  </p:childTnLst>
                                </p:cTn>
                              </p:par>
                              <p:par>
                                <p:cTn id="20" presetID="63" presetClass="path" presetSubtype="0" accel="50000" decel="50000" fill="hold" grpId="0" nodeType="withEffect">
                                  <p:stCondLst>
                                    <p:cond delay="0"/>
                                  </p:stCondLst>
                                  <p:childTnLst>
                                    <p:animMotion origin="layout" path="M 5E-6 0.00208 L 0.21771 0.00139 " pathEditMode="relative" rAng="0" ptsTypes="AA">
                                      <p:cBhvr>
                                        <p:cTn id="21" dur="2000" fill="hold"/>
                                        <p:tgtEl>
                                          <p:spTgt spid="12"/>
                                        </p:tgtEl>
                                        <p:attrNameLst>
                                          <p:attrName>ppt_x</p:attrName>
                                          <p:attrName>ppt_y</p:attrName>
                                        </p:attrNameLst>
                                      </p:cBhvr>
                                      <p:rCtr x="109" y="0"/>
                                    </p:animMotion>
                                  </p:childTnLst>
                                </p:cTn>
                              </p:par>
                              <p:par>
                                <p:cTn id="22" presetID="3" presetClass="exit" presetSubtype="10" fill="hold" grpId="1" nodeType="withEffect">
                                  <p:stCondLst>
                                    <p:cond delay="0"/>
                                  </p:stCondLst>
                                  <p:childTnLst>
                                    <p:animEffect transition="out" filter="blinds(horizontal)">
                                      <p:cBhvr>
                                        <p:cTn id="23" dur="500"/>
                                        <p:tgtEl>
                                          <p:spTgt spid="24"/>
                                        </p:tgtEl>
                                      </p:cBhvr>
                                    </p:animEffect>
                                    <p:set>
                                      <p:cBhvr>
                                        <p:cTn id="24" dur="1" fill="hold">
                                          <p:stCondLst>
                                            <p:cond delay="499"/>
                                          </p:stCondLst>
                                        </p:cTn>
                                        <p:tgtEl>
                                          <p:spTgt spid="24"/>
                                        </p:tgtEl>
                                        <p:attrNameLst>
                                          <p:attrName>style.visibility</p:attrName>
                                        </p:attrNameLst>
                                      </p:cBhvr>
                                      <p:to>
                                        <p:strVal val="hidden"/>
                                      </p:to>
                                    </p:set>
                                  </p:childTnLst>
                                </p:cTn>
                              </p:par>
                              <p:par>
                                <p:cTn id="25" presetID="42" presetClass="path" presetSubtype="0" accel="50000" decel="50000" fill="hold" grpId="0" nodeType="withEffect">
                                  <p:stCondLst>
                                    <p:cond delay="0"/>
                                  </p:stCondLst>
                                  <p:childTnLst>
                                    <p:animMotion origin="layout" path="M 0.01076 -0.00763 L 0.01562 0.19981 " pathEditMode="relative" rAng="0" ptsTypes="AA">
                                      <p:cBhvr>
                                        <p:cTn id="26" dur="2000" fill="hold"/>
                                        <p:tgtEl>
                                          <p:spTgt spid="17"/>
                                        </p:tgtEl>
                                        <p:attrNameLst>
                                          <p:attrName>ppt_x</p:attrName>
                                          <p:attrName>ppt_y</p:attrName>
                                        </p:attrNameLst>
                                      </p:cBhvr>
                                      <p:rCtr x="2" y="1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7" grpId="0" animBg="1"/>
      <p:bldP spid="24" grpId="0" animBg="1"/>
      <p:bldP spid="24"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57251" y="1785938"/>
            <a:ext cx="3048000" cy="857250"/>
          </a:xfrm>
          <a:prstGeom prst="rect">
            <a:avLst/>
          </a:prstGeom>
        </p:spPr>
        <p:txBody>
          <a:bodyPr anchor="ctr"/>
          <a:lstStyle/>
          <a:p>
            <a:pPr fontAlgn="auto">
              <a:spcAft>
                <a:spcPts val="0"/>
              </a:spcAft>
              <a:defRPr/>
            </a:pPr>
            <a:r>
              <a:rPr lang="en-US" sz="2400">
                <a:latin typeface="+mj-lt"/>
                <a:ea typeface="+mj-ea"/>
                <a:cs typeface="+mj-cs"/>
              </a:rPr>
              <a:t>Prfetch Buffer</a:t>
            </a:r>
            <a:endParaRPr lang="en-IN" sz="2400" dirty="0">
              <a:latin typeface="+mj-lt"/>
              <a:ea typeface="+mj-ea"/>
              <a:cs typeface="+mj-cs"/>
            </a:endParaRPr>
          </a:p>
        </p:txBody>
      </p:sp>
      <p:sp>
        <p:nvSpPr>
          <p:cNvPr id="5" name="Rectangle 4"/>
          <p:cNvSpPr/>
          <p:nvPr/>
        </p:nvSpPr>
        <p:spPr>
          <a:xfrm>
            <a:off x="1238251" y="4286250"/>
            <a:ext cx="1809749"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6" name="Rectangle 5"/>
          <p:cNvSpPr/>
          <p:nvPr/>
        </p:nvSpPr>
        <p:spPr>
          <a:xfrm>
            <a:off x="3905251" y="4286250"/>
            <a:ext cx="1809749" cy="9286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7" name="Rectangle 6"/>
          <p:cNvSpPr/>
          <p:nvPr/>
        </p:nvSpPr>
        <p:spPr>
          <a:xfrm>
            <a:off x="6572251" y="4286250"/>
            <a:ext cx="1809749" cy="9286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8" name="Rectangle 7"/>
          <p:cNvSpPr/>
          <p:nvPr/>
        </p:nvSpPr>
        <p:spPr>
          <a:xfrm>
            <a:off x="9144001" y="4286250"/>
            <a:ext cx="1809751" cy="92868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9" name="Right Arrow 8"/>
          <p:cNvSpPr/>
          <p:nvPr/>
        </p:nvSpPr>
        <p:spPr>
          <a:xfrm>
            <a:off x="3143251" y="4643439"/>
            <a:ext cx="666749"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0" name="Right Arrow 9"/>
          <p:cNvSpPr/>
          <p:nvPr/>
        </p:nvSpPr>
        <p:spPr>
          <a:xfrm>
            <a:off x="5810251" y="4714876"/>
            <a:ext cx="666749"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1" name="Right Arrow 10"/>
          <p:cNvSpPr/>
          <p:nvPr/>
        </p:nvSpPr>
        <p:spPr>
          <a:xfrm>
            <a:off x="8382001" y="4714876"/>
            <a:ext cx="666751"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2" name="Oval 11"/>
          <p:cNvSpPr/>
          <p:nvPr/>
        </p:nvSpPr>
        <p:spPr>
          <a:xfrm>
            <a:off x="1714500" y="4500564"/>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I4</a:t>
            </a:r>
            <a:endParaRPr lang="en-IN" dirty="0"/>
          </a:p>
        </p:txBody>
      </p:sp>
      <p:sp>
        <p:nvSpPr>
          <p:cNvPr id="13" name="Oval 12"/>
          <p:cNvSpPr/>
          <p:nvPr/>
        </p:nvSpPr>
        <p:spPr>
          <a:xfrm>
            <a:off x="4381500" y="4500564"/>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I3</a:t>
            </a:r>
            <a:endParaRPr lang="en-IN" dirty="0"/>
          </a:p>
        </p:txBody>
      </p:sp>
      <p:sp>
        <p:nvSpPr>
          <p:cNvPr id="14" name="Oval 13"/>
          <p:cNvSpPr/>
          <p:nvPr/>
        </p:nvSpPr>
        <p:spPr>
          <a:xfrm>
            <a:off x="6953251" y="4500564"/>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I2</a:t>
            </a:r>
            <a:endParaRPr lang="en-IN" dirty="0"/>
          </a:p>
        </p:txBody>
      </p:sp>
      <p:sp>
        <p:nvSpPr>
          <p:cNvPr id="15" name="Oval 14"/>
          <p:cNvSpPr/>
          <p:nvPr/>
        </p:nvSpPr>
        <p:spPr>
          <a:xfrm>
            <a:off x="9715500" y="4500564"/>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I1</a:t>
            </a:r>
            <a:endParaRPr lang="en-IN" dirty="0"/>
          </a:p>
        </p:txBody>
      </p:sp>
      <p:sp>
        <p:nvSpPr>
          <p:cNvPr id="16" name="Rectangle 15"/>
          <p:cNvSpPr/>
          <p:nvPr/>
        </p:nvSpPr>
        <p:spPr>
          <a:xfrm>
            <a:off x="952500" y="2500313"/>
            <a:ext cx="2286000" cy="1357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7" name="Oval 16"/>
          <p:cNvSpPr/>
          <p:nvPr/>
        </p:nvSpPr>
        <p:spPr>
          <a:xfrm>
            <a:off x="1524000" y="3143251"/>
            <a:ext cx="762000"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I5</a:t>
            </a:r>
            <a:endParaRPr lang="en-IN" dirty="0"/>
          </a:p>
        </p:txBody>
      </p:sp>
      <p:sp>
        <p:nvSpPr>
          <p:cNvPr id="18" name="Content Placeholder 2"/>
          <p:cNvSpPr txBox="1">
            <a:spLocks/>
          </p:cNvSpPr>
          <p:nvPr/>
        </p:nvSpPr>
        <p:spPr>
          <a:xfrm>
            <a:off x="4000500" y="5429251"/>
            <a:ext cx="1905000" cy="500063"/>
          </a:xfrm>
          <a:prstGeom prst="rect">
            <a:avLst/>
          </a:prstGeom>
        </p:spPr>
        <p:txBody>
          <a:bodyPr>
            <a:normAutofit fontScale="92500" lnSpcReduction="20000"/>
          </a:bodyPr>
          <a:lstStyle/>
          <a:p>
            <a:pPr marL="342900" indent="-342900" fontAlgn="auto">
              <a:spcBef>
                <a:spcPct val="20000"/>
              </a:spcBef>
              <a:spcAft>
                <a:spcPts val="0"/>
              </a:spcAft>
              <a:buFont typeface="Arial" pitchFamily="34" charset="0"/>
              <a:buNone/>
              <a:defRPr/>
            </a:pPr>
            <a:r>
              <a:rPr lang="en-US" sz="3200" dirty="0">
                <a:latin typeface="+mn-lt"/>
                <a:cs typeface="+mn-cs"/>
              </a:rPr>
              <a:t>Decode2</a:t>
            </a:r>
          </a:p>
          <a:p>
            <a:pPr marL="342900" indent="-342900" fontAlgn="auto">
              <a:spcBef>
                <a:spcPct val="20000"/>
              </a:spcBef>
              <a:spcAft>
                <a:spcPts val="0"/>
              </a:spcAft>
              <a:buFont typeface="Arial" pitchFamily="34" charset="0"/>
              <a:buChar char="•"/>
              <a:defRPr/>
            </a:pPr>
            <a:endParaRPr lang="en-IN" sz="3200" dirty="0">
              <a:latin typeface="+mn-lt"/>
              <a:cs typeface="+mn-cs"/>
            </a:endParaRPr>
          </a:p>
        </p:txBody>
      </p:sp>
      <p:sp>
        <p:nvSpPr>
          <p:cNvPr id="19" name="Content Placeholder 2"/>
          <p:cNvSpPr txBox="1">
            <a:spLocks/>
          </p:cNvSpPr>
          <p:nvPr/>
        </p:nvSpPr>
        <p:spPr>
          <a:xfrm>
            <a:off x="1238251" y="5429251"/>
            <a:ext cx="1905000" cy="500063"/>
          </a:xfrm>
          <a:prstGeom prst="rect">
            <a:avLst/>
          </a:prstGeom>
        </p:spPr>
        <p:txBody>
          <a:bodyPr>
            <a:normAutofit fontScale="92500" lnSpcReduction="20000"/>
          </a:bodyPr>
          <a:lstStyle/>
          <a:p>
            <a:pPr marL="342900" indent="-342900" fontAlgn="auto">
              <a:spcBef>
                <a:spcPct val="20000"/>
              </a:spcBef>
              <a:spcAft>
                <a:spcPts val="0"/>
              </a:spcAft>
              <a:buFont typeface="Arial" pitchFamily="34" charset="0"/>
              <a:buNone/>
              <a:defRPr/>
            </a:pPr>
            <a:r>
              <a:rPr lang="en-US" sz="3200" dirty="0">
                <a:latin typeface="+mn-lt"/>
                <a:cs typeface="+mn-cs"/>
              </a:rPr>
              <a:t>Decode1</a:t>
            </a:r>
          </a:p>
          <a:p>
            <a:pPr marL="342900" indent="-342900" fontAlgn="auto">
              <a:spcBef>
                <a:spcPct val="20000"/>
              </a:spcBef>
              <a:spcAft>
                <a:spcPts val="0"/>
              </a:spcAft>
              <a:buFont typeface="Arial" pitchFamily="34" charset="0"/>
              <a:buChar char="•"/>
              <a:defRPr/>
            </a:pPr>
            <a:endParaRPr lang="en-IN" sz="3200" dirty="0">
              <a:latin typeface="+mn-lt"/>
              <a:cs typeface="+mn-cs"/>
            </a:endParaRPr>
          </a:p>
        </p:txBody>
      </p:sp>
      <p:sp>
        <p:nvSpPr>
          <p:cNvPr id="20" name="Content Placeholder 2"/>
          <p:cNvSpPr txBox="1">
            <a:spLocks/>
          </p:cNvSpPr>
          <p:nvPr/>
        </p:nvSpPr>
        <p:spPr>
          <a:xfrm>
            <a:off x="9144001" y="5429251"/>
            <a:ext cx="2190751" cy="714375"/>
          </a:xfrm>
          <a:prstGeom prst="rect">
            <a:avLst/>
          </a:prstGeom>
        </p:spPr>
        <p:txBody>
          <a:bodyPr>
            <a:normAutofit/>
          </a:bodyPr>
          <a:lstStyle/>
          <a:p>
            <a:pPr marL="342900" indent="-342900" fontAlgn="auto">
              <a:spcBef>
                <a:spcPct val="20000"/>
              </a:spcBef>
              <a:spcAft>
                <a:spcPts val="0"/>
              </a:spcAft>
              <a:buFont typeface="Arial" pitchFamily="34" charset="0"/>
              <a:buNone/>
              <a:defRPr/>
            </a:pPr>
            <a:r>
              <a:rPr lang="en-US" sz="3200" dirty="0" err="1">
                <a:latin typeface="+mn-lt"/>
                <a:cs typeface="+mn-cs"/>
              </a:rPr>
              <a:t>WriteBack</a:t>
            </a:r>
            <a:endParaRPr lang="en-US" sz="3200" dirty="0">
              <a:latin typeface="+mn-lt"/>
              <a:cs typeface="+mn-cs"/>
            </a:endParaRPr>
          </a:p>
          <a:p>
            <a:pPr marL="342900" indent="-342900" fontAlgn="auto">
              <a:spcBef>
                <a:spcPct val="20000"/>
              </a:spcBef>
              <a:spcAft>
                <a:spcPts val="0"/>
              </a:spcAft>
              <a:buFont typeface="Arial" pitchFamily="34" charset="0"/>
              <a:buChar char="•"/>
              <a:defRPr/>
            </a:pPr>
            <a:endParaRPr lang="en-IN" sz="3200" dirty="0">
              <a:latin typeface="+mn-lt"/>
              <a:cs typeface="+mn-cs"/>
            </a:endParaRPr>
          </a:p>
        </p:txBody>
      </p:sp>
      <p:sp>
        <p:nvSpPr>
          <p:cNvPr id="14355" name="TextBox 20"/>
          <p:cNvSpPr txBox="1">
            <a:spLocks noChangeArrowheads="1"/>
          </p:cNvSpPr>
          <p:nvPr/>
        </p:nvSpPr>
        <p:spPr bwMode="auto">
          <a:xfrm>
            <a:off x="6337300" y="5334001"/>
            <a:ext cx="1605055" cy="523220"/>
          </a:xfrm>
          <a:prstGeom prst="rect">
            <a:avLst/>
          </a:prstGeom>
          <a:noFill/>
          <a:ln w="9525">
            <a:noFill/>
            <a:miter lim="800000"/>
            <a:headEnd/>
            <a:tailEnd/>
          </a:ln>
        </p:spPr>
        <p:txBody>
          <a:bodyPr wrap="none">
            <a:spAutoFit/>
          </a:bodyPr>
          <a:lstStyle/>
          <a:p>
            <a:r>
              <a:rPr lang="en-US" sz="2800">
                <a:latin typeface="Calibri" pitchFamily="34" charset="0"/>
              </a:rPr>
              <a:t>Execution</a:t>
            </a:r>
            <a:endParaRPr lang="en-IN" sz="2800">
              <a:latin typeface="Calibri" pitchFamily="34" charset="0"/>
            </a:endParaRPr>
          </a:p>
        </p:txBody>
      </p:sp>
      <p:sp>
        <p:nvSpPr>
          <p:cNvPr id="14356" name="TextBox 21"/>
          <p:cNvSpPr txBox="1">
            <a:spLocks noChangeArrowheads="1"/>
          </p:cNvSpPr>
          <p:nvPr/>
        </p:nvSpPr>
        <p:spPr bwMode="auto">
          <a:xfrm>
            <a:off x="2646087" y="350092"/>
            <a:ext cx="9053452" cy="1015663"/>
          </a:xfrm>
          <a:prstGeom prst="rect">
            <a:avLst/>
          </a:prstGeom>
          <a:noFill/>
          <a:ln w="9525">
            <a:noFill/>
            <a:miter lim="800000"/>
            <a:headEnd/>
            <a:tailEnd/>
          </a:ln>
        </p:spPr>
        <p:txBody>
          <a:bodyPr wrap="square">
            <a:spAutoFit/>
          </a:bodyPr>
          <a:lstStyle/>
          <a:p>
            <a:r>
              <a:rPr lang="en-US" sz="2000" dirty="0">
                <a:solidFill>
                  <a:srgbClr val="FF0000"/>
                </a:solidFill>
                <a:latin typeface="Comic Sans MS" pitchFamily="66" charset="0"/>
              </a:rPr>
              <a:t>Decode1 :Instr. Decoding, instruction pairing – creating Stall            	</a:t>
            </a:r>
          </a:p>
          <a:p>
            <a:r>
              <a:rPr lang="en-US" sz="2000" dirty="0">
                <a:latin typeface="Comic Sans MS" pitchFamily="66" charset="0"/>
              </a:rPr>
              <a:t>I1, I2, I3   :    Simple instructions                    : 1 CLK Cycle</a:t>
            </a:r>
          </a:p>
          <a:p>
            <a:r>
              <a:rPr lang="en-US" sz="2000" dirty="0">
                <a:latin typeface="Comic Sans MS" pitchFamily="66" charset="0"/>
              </a:rPr>
              <a:t>I4	      :    </a:t>
            </a:r>
            <a:r>
              <a:rPr lang="en-US" sz="2000" dirty="0" err="1">
                <a:latin typeface="Comic Sans MS" pitchFamily="66" charset="0"/>
              </a:rPr>
              <a:t>Xchg</a:t>
            </a:r>
            <a:r>
              <a:rPr lang="en-US" sz="2000" dirty="0">
                <a:latin typeface="Comic Sans MS" pitchFamily="66" charset="0"/>
              </a:rPr>
              <a:t>	        			  :  4CLK Cycle</a:t>
            </a:r>
            <a:r>
              <a:rPr lang="en-US" dirty="0">
                <a:latin typeface="Calibri" pitchFamily="34" charset="0"/>
              </a:rPr>
              <a:t>s</a:t>
            </a:r>
            <a:endParaRPr lang="en-IN" dirty="0">
              <a:latin typeface="Calibri" pitchFamily="34" charset="0"/>
            </a:endParaRPr>
          </a:p>
        </p:txBody>
      </p:sp>
      <p:sp>
        <p:nvSpPr>
          <p:cNvPr id="23" name="Cloud Callout 22"/>
          <p:cNvSpPr/>
          <p:nvPr/>
        </p:nvSpPr>
        <p:spPr>
          <a:xfrm>
            <a:off x="3238501" y="3000375"/>
            <a:ext cx="2857500" cy="1000125"/>
          </a:xfrm>
          <a:prstGeom prst="cloudCallout">
            <a:avLst>
              <a:gd name="adj1" fmla="val -66046"/>
              <a:gd name="adj2" fmla="val 952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STALL</a:t>
            </a:r>
            <a:endParaRPr lang="en-IN" dirty="0"/>
          </a:p>
        </p:txBody>
      </p:sp>
      <p:sp>
        <p:nvSpPr>
          <p:cNvPr id="24" name="Date Placeholder 23"/>
          <p:cNvSpPr>
            <a:spLocks noGrp="1"/>
          </p:cNvSpPr>
          <p:nvPr>
            <p:ph type="dt" sz="half" idx="10"/>
          </p:nvPr>
        </p:nvSpPr>
        <p:spPr/>
        <p:txBody>
          <a:bodyPr/>
          <a:lstStyle/>
          <a:p>
            <a:pPr>
              <a:defRPr/>
            </a:pPr>
            <a:fld id="{7E9DFC8F-4BDD-415A-8E48-DE0B4F65EB20}" type="datetime1">
              <a:rPr lang="en-US" smtClean="0"/>
              <a:t>9/10/2023</a:t>
            </a:fld>
            <a:endParaRPr lang="en-US"/>
          </a:p>
        </p:txBody>
      </p:sp>
      <p:sp>
        <p:nvSpPr>
          <p:cNvPr id="2" name="Footer Placeholder 1"/>
          <p:cNvSpPr>
            <a:spLocks noGrp="1"/>
          </p:cNvSpPr>
          <p:nvPr>
            <p:ph type="ftr" sz="quarter" idx="11"/>
          </p:nvPr>
        </p:nvSpPr>
        <p:spPr/>
        <p:txBody>
          <a:bodyPr/>
          <a:lstStyle/>
          <a:p>
            <a:pPr>
              <a:defRPr/>
            </a:pPr>
            <a:r>
              <a:rPr lang="en-GB"/>
              <a:t>Unit 1            Microprocessor and Microcontroller_CET2004B         2023-24     S3  </a:t>
            </a:r>
            <a:endParaRPr lang="en-US"/>
          </a:p>
        </p:txBody>
      </p:sp>
      <p:sp>
        <p:nvSpPr>
          <p:cNvPr id="3" name="Slide Number Placeholder 2"/>
          <p:cNvSpPr>
            <a:spLocks noGrp="1"/>
          </p:cNvSpPr>
          <p:nvPr>
            <p:ph type="sldNum" sz="quarter" idx="12"/>
          </p:nvPr>
        </p:nvSpPr>
        <p:spPr/>
        <p:txBody>
          <a:bodyPr/>
          <a:lstStyle/>
          <a:p>
            <a:pPr>
              <a:defRPr/>
            </a:pPr>
            <a:fld id="{86E3E4F9-1BBA-46FB-A770-05CF0AA7799E}" type="slidenum">
              <a:rPr lang="en-US" smtClean="0"/>
              <a:pPr>
                <a:defRPr/>
              </a:pPr>
              <a:t>68</a:t>
            </a:fld>
            <a:endParaRPr lang="en-US"/>
          </a:p>
        </p:txBody>
      </p:sp>
      <p:sp>
        <p:nvSpPr>
          <p:cNvPr id="28" name="object 5"/>
          <p:cNvSpPr>
            <a:spLocks noChangeArrowheads="1"/>
          </p:cNvSpPr>
          <p:nvPr/>
        </p:nvSpPr>
        <p:spPr bwMode="auto">
          <a:xfrm>
            <a:off x="119855" y="328351"/>
            <a:ext cx="654050" cy="86412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4400"/>
          </a:p>
        </p:txBody>
      </p:sp>
      <p:cxnSp>
        <p:nvCxnSpPr>
          <p:cNvPr id="29" name="Straight Connector 28"/>
          <p:cNvCxnSpPr/>
          <p:nvPr/>
        </p:nvCxnSpPr>
        <p:spPr>
          <a:xfrm flipV="1">
            <a:off x="0" y="1648691"/>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31" name="Straight Connector 3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2646087" y="328351"/>
            <a:ext cx="7831413" cy="117290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33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1+ppt_w/2"/>
                                          </p:val>
                                        </p:tav>
                                      </p:tavLst>
                                    </p:anim>
                                    <p:anim calcmode="lin" valueType="num">
                                      <p:cBhvr additive="base">
                                        <p:cTn id="7" dur="500"/>
                                        <p:tgtEl>
                                          <p:spTgt spid="15"/>
                                        </p:tgtEl>
                                        <p:attrNameLst>
                                          <p:attrName>ppt_y</p:attrName>
                                        </p:attrNameLst>
                                      </p:cBhvr>
                                      <p:tavLst>
                                        <p:tav tm="0">
                                          <p:val>
                                            <p:strVal val="ppt_y"/>
                                          </p:val>
                                        </p:tav>
                                        <p:tav tm="100000">
                                          <p:val>
                                            <p:strVal val="ppt_y"/>
                                          </p:val>
                                        </p:tav>
                                      </p:tavLst>
                                    </p:anim>
                                    <p:set>
                                      <p:cBhvr>
                                        <p:cTn id="8" dur="1" fill="hold">
                                          <p:stCondLst>
                                            <p:cond delay="499"/>
                                          </p:stCondLst>
                                        </p:cTn>
                                        <p:tgtEl>
                                          <p:spTgt spid="15"/>
                                        </p:tgtEl>
                                        <p:attrNameLst>
                                          <p:attrName>style.visibility</p:attrName>
                                        </p:attrNameLst>
                                      </p:cBhvr>
                                      <p:to>
                                        <p:strVal val="hidden"/>
                                      </p:to>
                                    </p:set>
                                  </p:childTnLst>
                                </p:cTn>
                              </p:par>
                              <p:par>
                                <p:cTn id="9" presetID="63" presetClass="path" presetSubtype="0" accel="50000" decel="50000" fill="hold" nodeType="withEffect">
                                  <p:stCondLst>
                                    <p:cond delay="0"/>
                                  </p:stCondLst>
                                  <p:childTnLst>
                                    <p:animMotion origin="layout" path="M -2.5E-6 -1.22109E-6 L 0.2132 -0.00069 " pathEditMode="relative" rAng="0" ptsTypes="AA">
                                      <p:cBhvr>
                                        <p:cTn id="10" dur="2000" fill="hold"/>
                                        <p:tgtEl>
                                          <p:spTgt spid="14"/>
                                        </p:tgtEl>
                                        <p:attrNameLst>
                                          <p:attrName>ppt_x</p:attrName>
                                          <p:attrName>ppt_y</p:attrName>
                                        </p:attrNameLst>
                                      </p:cBhvr>
                                      <p:rCtr x="107" y="0"/>
                                    </p:animMotion>
                                  </p:childTnLst>
                                </p:cTn>
                              </p:par>
                              <p:par>
                                <p:cTn id="11" presetID="63" presetClass="path" presetSubtype="0" accel="50000" decel="50000" fill="hold" grpId="0" nodeType="withEffect">
                                  <p:stCondLst>
                                    <p:cond delay="0"/>
                                  </p:stCondLst>
                                  <p:childTnLst>
                                    <p:animMotion origin="layout" path="M -0.00105 0.00139 L 0.21093 2.58094E-6 " pathEditMode="relative" rAng="0" ptsTypes="AA">
                                      <p:cBhvr>
                                        <p:cTn id="12" dur="2000" fill="hold"/>
                                        <p:tgtEl>
                                          <p:spTgt spid="13"/>
                                        </p:tgtEl>
                                        <p:attrNameLst>
                                          <p:attrName>ppt_x</p:attrName>
                                          <p:attrName>ppt_y</p:attrName>
                                        </p:attrNameLst>
                                      </p:cBhvr>
                                      <p:rCtr x="106" y="-1"/>
                                    </p:animMotion>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5E-6 0.00208 L 0.21771 0.00139 " pathEditMode="relative" rAng="0" ptsTypes="AA">
                                      <p:cBhvr>
                                        <p:cTn id="21" dur="2000" fill="hold"/>
                                        <p:tgtEl>
                                          <p:spTgt spid="12"/>
                                        </p:tgtEl>
                                        <p:attrNameLst>
                                          <p:attrName>ppt_x</p:attrName>
                                          <p:attrName>ppt_y</p:attrName>
                                        </p:attrNameLst>
                                      </p:cBhvr>
                                      <p:rCtr x="109" y="0"/>
                                    </p:animMotion>
                                  </p:childTnLst>
                                </p:cTn>
                              </p:par>
                              <p:par>
                                <p:cTn id="22" presetID="3" presetClass="exit" presetSubtype="10" fill="hold" grpId="1" nodeType="withEffect">
                                  <p:stCondLst>
                                    <p:cond delay="0"/>
                                  </p:stCondLst>
                                  <p:childTnLst>
                                    <p:animEffect transition="out" filter="blinds(horizontal)">
                                      <p:cBhvr>
                                        <p:cTn id="23" dur="500"/>
                                        <p:tgtEl>
                                          <p:spTgt spid="23"/>
                                        </p:tgtEl>
                                      </p:cBhvr>
                                    </p:animEffect>
                                    <p:set>
                                      <p:cBhvr>
                                        <p:cTn id="24" dur="1" fill="hold">
                                          <p:stCondLst>
                                            <p:cond delay="499"/>
                                          </p:stCondLst>
                                        </p:cTn>
                                        <p:tgtEl>
                                          <p:spTgt spid="23"/>
                                        </p:tgtEl>
                                        <p:attrNameLst>
                                          <p:attrName>style.visibility</p:attrName>
                                        </p:attrNameLst>
                                      </p:cBhvr>
                                      <p:to>
                                        <p:strVal val="hidden"/>
                                      </p:to>
                                    </p:set>
                                  </p:childTnLst>
                                </p:cTn>
                              </p:par>
                              <p:par>
                                <p:cTn id="25" presetID="42" presetClass="path" presetSubtype="0" accel="50000" decel="50000" fill="hold" nodeType="withEffect">
                                  <p:stCondLst>
                                    <p:cond delay="0"/>
                                  </p:stCondLst>
                                  <p:childTnLst>
                                    <p:animMotion origin="layout" path="M 0.01076 -0.00763 L 0.01562 0.19981 " pathEditMode="relative" rAng="0" ptsTypes="AA">
                                      <p:cBhvr>
                                        <p:cTn id="26" dur="2000" fill="hold"/>
                                        <p:tgtEl>
                                          <p:spTgt spid="17"/>
                                        </p:tgtEl>
                                        <p:attrNameLst>
                                          <p:attrName>ppt_x</p:attrName>
                                          <p:attrName>ppt_y</p:attrName>
                                        </p:attrNameLst>
                                      </p:cBhvr>
                                      <p:rCtr x="2" y="1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3" grpId="0" animBg="1"/>
      <p:bldP spid="23"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4" name="Date Placeholder 3"/>
          <p:cNvSpPr>
            <a:spLocks noGrp="1"/>
          </p:cNvSpPr>
          <p:nvPr>
            <p:ph type="dt" sz="half" idx="10"/>
          </p:nvPr>
        </p:nvSpPr>
        <p:spPr/>
        <p:txBody>
          <a:bodyPr/>
          <a:lstStyle/>
          <a:p>
            <a:pPr>
              <a:defRPr/>
            </a:pPr>
            <a:fld id="{E46595B0-C47D-4797-859F-C8B8C1A9BDE3}"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69</a:t>
            </a:fld>
            <a:endParaRPr lang="en-US"/>
          </a:p>
        </p:txBody>
      </p:sp>
      <p:sp>
        <p:nvSpPr>
          <p:cNvPr id="7" name="Rounded Rectangle 6"/>
          <p:cNvSpPr/>
          <p:nvPr/>
        </p:nvSpPr>
        <p:spPr>
          <a:xfrm>
            <a:off x="906260" y="1549144"/>
            <a:ext cx="11007065" cy="3218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solidFill>
                  <a:srgbClr val="FFFF00"/>
                </a:solidFill>
              </a:rPr>
              <a:t>Instruction </a:t>
            </a:r>
            <a:r>
              <a:rPr lang="en-US" sz="8000" b="1" dirty="0">
                <a:solidFill>
                  <a:srgbClr val="002060"/>
                </a:solidFill>
              </a:rPr>
              <a:t>Pairing</a:t>
            </a:r>
            <a:r>
              <a:rPr lang="en-US" sz="8000" b="1" dirty="0">
                <a:solidFill>
                  <a:srgbClr val="FFFF00"/>
                </a:solidFill>
              </a:rPr>
              <a:t> Rules</a:t>
            </a:r>
          </a:p>
        </p:txBody>
      </p:sp>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02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1781969" y="55396"/>
            <a:ext cx="9377363" cy="968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Arial"/>
              <a:buNone/>
            </a:pPr>
            <a:r>
              <a:rPr lang="en-US">
                <a:solidFill>
                  <a:srgbClr val="FF0000"/>
                </a:solidFill>
                <a:latin typeface="Arial"/>
                <a:ea typeface="Arial"/>
                <a:cs typeface="Arial"/>
                <a:sym typeface="Arial"/>
              </a:rPr>
              <a:t>Syllabus</a:t>
            </a:r>
            <a:endParaRPr/>
          </a:p>
        </p:txBody>
      </p:sp>
      <p:sp>
        <p:nvSpPr>
          <p:cNvPr id="163" name="Google Shape;163;p5"/>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A363709-EEAB-4987-BBFA-A05ADA8B7F96}" type="datetime1">
              <a:rPr lang="en-US" sz="1050" b="1" smtClean="0">
                <a:solidFill>
                  <a:srgbClr val="000000"/>
                </a:solidFill>
                <a:latin typeface="Times New Roman"/>
                <a:cs typeface="Times New Roman"/>
                <a:sym typeface="Times New Roman"/>
              </a:rPr>
              <a:t>9/10/2023</a:t>
            </a:fld>
            <a:endParaRPr sz="1050" b="1">
              <a:solidFill>
                <a:srgbClr val="000000"/>
              </a:solidFill>
              <a:latin typeface="Times New Roman"/>
              <a:ea typeface="Times New Roman"/>
              <a:cs typeface="Times New Roman"/>
              <a:sym typeface="Times New Roman"/>
            </a:endParaRPr>
          </a:p>
        </p:txBody>
      </p:sp>
      <p:sp>
        <p:nvSpPr>
          <p:cNvPr id="164" name="Google Shape;164;p5"/>
          <p:cNvSpPr txBox="1">
            <a:spLocks noGrp="1"/>
          </p:cNvSpPr>
          <p:nvPr>
            <p:ph type="ftr" idx="11"/>
          </p:nvPr>
        </p:nvSpPr>
        <p:spPr>
          <a:xfrm>
            <a:off x="2008909" y="6356350"/>
            <a:ext cx="82711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b="1">
                <a:solidFill>
                  <a:schemeClr val="tx1"/>
                </a:solidFill>
              </a:rPr>
              <a:t>Unit 1            Microprocessor and Microcontroller_CET2004B         2023-24     S3  </a:t>
            </a:r>
            <a:endParaRPr b="1" dirty="0">
              <a:solidFill>
                <a:schemeClr val="tx1"/>
              </a:solidFill>
            </a:endParaRPr>
          </a:p>
        </p:txBody>
      </p:sp>
      <p:sp>
        <p:nvSpPr>
          <p:cNvPr id="165" name="Google Shape;165;p5"/>
          <p:cNvSpPr/>
          <p:nvPr/>
        </p:nvSpPr>
        <p:spPr>
          <a:xfrm>
            <a:off x="119855" y="328351"/>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Calibri"/>
              <a:ea typeface="Calibri"/>
              <a:cs typeface="Calibri"/>
              <a:sym typeface="Calibri"/>
            </a:endParaRPr>
          </a:p>
        </p:txBody>
      </p:sp>
      <p:cxnSp>
        <p:nvCxnSpPr>
          <p:cNvPr id="166" name="Google Shape;166;p5"/>
          <p:cNvCxnSpPr/>
          <p:nvPr/>
        </p:nvCxnSpPr>
        <p:spPr>
          <a:xfrm rot="10800000" flipH="1">
            <a:off x="0" y="1171713"/>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67" name="Google Shape;167;p5"/>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68" name="Google Shape;168;p5"/>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69" name="Google Shape;169;p5"/>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70" name="Google Shape;17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4" name="Rectangle 3"/>
          <p:cNvSpPr/>
          <p:nvPr/>
        </p:nvSpPr>
        <p:spPr>
          <a:xfrm>
            <a:off x="944560" y="1347364"/>
            <a:ext cx="10729280" cy="3970318"/>
          </a:xfrm>
          <a:prstGeom prst="rect">
            <a:avLst/>
          </a:prstGeom>
        </p:spPr>
        <p:txBody>
          <a:bodyPr wrap="square">
            <a:spAutoFit/>
          </a:bodyPr>
          <a:lstStyle/>
          <a:p>
            <a:r>
              <a:rPr lang="en-IN" sz="3600" b="1" dirty="0">
                <a:solidFill>
                  <a:srgbClr val="FF0000"/>
                </a:solidFill>
                <a:latin typeface="Times New Roman" panose="02020603050405020304" pitchFamily="18" charset="0"/>
              </a:rPr>
              <a:t>Unit 5: 8051 Microcontroller ------</a:t>
            </a:r>
          </a:p>
          <a:p>
            <a:pPr algn="just"/>
            <a:r>
              <a:rPr lang="en-IN" sz="3600" dirty="0">
                <a:latin typeface="Times New Roman" panose="02020603050405020304" pitchFamily="18" charset="0"/>
              </a:rPr>
              <a:t>8051 Features, Micro-controller 8051 architecture. Programmer’s model-register set, register bank, SFRs, addressing modes, instruction set, Memory organization: on-chip and external memory components. SFR’s details for Interrupt structure and programming, Timers and their programming, Serial port and programming. 	</a:t>
            </a:r>
          </a:p>
        </p:txBody>
      </p:sp>
    </p:spTree>
    <p:extLst>
      <p:ext uri="{BB962C8B-B14F-4D97-AF65-F5344CB8AC3E}">
        <p14:creationId xmlns:p14="http://schemas.microsoft.com/office/powerpoint/2010/main" val="37323212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732" y="172107"/>
            <a:ext cx="10795379" cy="704215"/>
          </a:xfrm>
        </p:spPr>
        <p:txBody>
          <a:bodyPr>
            <a:noAutofit/>
          </a:bodyPr>
          <a:lstStyle/>
          <a:p>
            <a:r>
              <a:rPr lang="en-US" sz="3200" b="1" dirty="0">
                <a:latin typeface="Times New Roman" panose="02020603050405020304" pitchFamily="18" charset="0"/>
                <a:cs typeface="Times New Roman" panose="02020603050405020304" pitchFamily="18" charset="0"/>
              </a:rPr>
              <a:t>Instruction Pairing Restrictions /Rules for parallel execution</a:t>
            </a:r>
          </a:p>
        </p:txBody>
      </p:sp>
      <p:sp>
        <p:nvSpPr>
          <p:cNvPr id="3" name="Content Placeholder 2"/>
          <p:cNvSpPr>
            <a:spLocks noGrp="1"/>
          </p:cNvSpPr>
          <p:nvPr>
            <p:ph idx="1"/>
          </p:nvPr>
        </p:nvSpPr>
        <p:spPr>
          <a:xfrm>
            <a:off x="908288" y="989638"/>
            <a:ext cx="11273396" cy="5320675"/>
          </a:xfrm>
        </p:spPr>
        <p:txBody>
          <a:bodyPr>
            <a:noAutofit/>
          </a:bodyPr>
          <a:lstStyle/>
          <a:p>
            <a:pPr marL="514350" indent="-514350" algn="just">
              <a:buFont typeface="+mj-lt"/>
              <a:buAutoNum type="arabicPeriod"/>
            </a:pPr>
            <a:r>
              <a:rPr lang="en-US" sz="3200" dirty="0">
                <a:latin typeface="Times New Roman" panose="02020603050405020304" pitchFamily="18" charset="0"/>
                <a:cs typeface="Times New Roman" panose="02020603050405020304" pitchFamily="18" charset="0"/>
              </a:rPr>
              <a:t>Both must be </a:t>
            </a:r>
            <a:r>
              <a:rPr lang="en-US" sz="3200" dirty="0">
                <a:solidFill>
                  <a:srgbClr val="0070C0"/>
                </a:solidFill>
                <a:latin typeface="Times New Roman" panose="02020603050405020304" pitchFamily="18" charset="0"/>
                <a:cs typeface="Times New Roman" panose="02020603050405020304" pitchFamily="18" charset="0"/>
              </a:rPr>
              <a:t>simple instructions.</a:t>
            </a:r>
          </a:p>
          <a:p>
            <a:pPr marL="514350" indent="-514350" algn="just">
              <a:buFont typeface="+mj-lt"/>
              <a:buAutoNum type="arabicPeriod"/>
            </a:pPr>
            <a:r>
              <a:rPr lang="en-US" sz="3200" dirty="0">
                <a:solidFill>
                  <a:srgbClr val="0070C0"/>
                </a:solidFill>
                <a:latin typeface="Times New Roman" panose="02020603050405020304" pitchFamily="18" charset="0"/>
                <a:cs typeface="Times New Roman" panose="02020603050405020304" pitchFamily="18" charset="0"/>
              </a:rPr>
              <a:t>No data dependencies </a:t>
            </a:r>
            <a:r>
              <a:rPr lang="en-US" sz="3200" dirty="0">
                <a:latin typeface="Times New Roman" panose="02020603050405020304" pitchFamily="18" charset="0"/>
                <a:cs typeface="Times New Roman" panose="02020603050405020304" pitchFamily="18" charset="0"/>
              </a:rPr>
              <a:t>may exist between them.</a:t>
            </a:r>
          </a:p>
          <a:p>
            <a:pPr marL="514350" indent="-514350" algn="just">
              <a:buNone/>
            </a:pPr>
            <a:endParaRPr lang="en-US" sz="3200" dirty="0">
              <a:latin typeface="Times New Roman" panose="02020603050405020304" pitchFamily="18" charset="0"/>
              <a:cs typeface="Times New Roman" panose="02020603050405020304" pitchFamily="18" charset="0"/>
            </a:endParaRPr>
          </a:p>
          <a:p>
            <a:pPr marL="514350" indent="-514350" algn="just">
              <a:buNone/>
            </a:pPr>
            <a:r>
              <a:rPr lang="en-US" sz="3200" dirty="0">
                <a:latin typeface="Times New Roman" panose="02020603050405020304" pitchFamily="18" charset="0"/>
                <a:cs typeface="Times New Roman" panose="02020603050405020304" pitchFamily="18" charset="0"/>
              </a:rPr>
              <a:t>		</a:t>
            </a:r>
          </a:p>
          <a:p>
            <a:pPr marL="514350" indent="-514350" algn="just">
              <a:buNone/>
            </a:pPr>
            <a:r>
              <a:rPr lang="en-US" sz="3200" dirty="0">
                <a:latin typeface="Times New Roman" panose="02020603050405020304" pitchFamily="18" charset="0"/>
                <a:cs typeface="Times New Roman" panose="02020603050405020304" pitchFamily="18" charset="0"/>
              </a:rPr>
              <a:t>For floating point instructions pairing:</a:t>
            </a:r>
            <a:endParaRPr lang="en-IN" sz="3200" dirty="0">
              <a:latin typeface="Times New Roman" panose="02020603050405020304" pitchFamily="18" charset="0"/>
              <a:cs typeface="Times New Roman" panose="02020603050405020304" pitchFamily="18" charset="0"/>
            </a:endParaRPr>
          </a:p>
          <a:p>
            <a:pPr marL="514350" indent="-514350" algn="just">
              <a:buNone/>
            </a:pPr>
            <a:r>
              <a:rPr lang="en-IN" sz="3200" dirty="0">
                <a:latin typeface="Times New Roman" panose="02020603050405020304" pitchFamily="18" charset="0"/>
                <a:cs typeface="Times New Roman" panose="02020603050405020304" pitchFamily="18" charset="0"/>
              </a:rPr>
              <a:t>The </a:t>
            </a:r>
            <a:r>
              <a:rPr lang="en-IN" sz="3200" b="1" dirty="0">
                <a:solidFill>
                  <a:srgbClr val="FF0000"/>
                </a:solidFill>
                <a:latin typeface="Times New Roman" panose="02020603050405020304" pitchFamily="18" charset="0"/>
                <a:cs typeface="Times New Roman" panose="02020603050405020304" pitchFamily="18" charset="0"/>
              </a:rPr>
              <a:t>first instruction </a:t>
            </a:r>
            <a:r>
              <a:rPr lang="en-IN" sz="3200" dirty="0">
                <a:latin typeface="Times New Roman" panose="02020603050405020304" pitchFamily="18" charset="0"/>
                <a:cs typeface="Times New Roman" panose="02020603050405020304" pitchFamily="18" charset="0"/>
              </a:rPr>
              <a:t>of the pair can be – </a:t>
            </a:r>
            <a:r>
              <a:rPr lang="en-IN" b="1" dirty="0">
                <a:solidFill>
                  <a:srgbClr val="002060"/>
                </a:solidFill>
                <a:latin typeface="Times New Roman" panose="02020603050405020304" pitchFamily="18" charset="0"/>
                <a:cs typeface="Times New Roman" panose="02020603050405020304" pitchFamily="18" charset="0"/>
              </a:rPr>
              <a:t>FLD, FLD </a:t>
            </a:r>
            <a:r>
              <a:rPr lang="en-IN" b="1" dirty="0" err="1">
                <a:solidFill>
                  <a:srgbClr val="002060"/>
                </a:solidFill>
                <a:latin typeface="Times New Roman" panose="02020603050405020304" pitchFamily="18" charset="0"/>
                <a:cs typeface="Times New Roman" panose="02020603050405020304" pitchFamily="18" charset="0"/>
              </a:rPr>
              <a:t>st</a:t>
            </a:r>
            <a:r>
              <a:rPr lang="en-IN" b="1" dirty="0">
                <a:solidFill>
                  <a:srgbClr val="002060"/>
                </a:solidFill>
                <a:latin typeface="Times New Roman" panose="02020603050405020304" pitchFamily="18" charset="0"/>
                <a:cs typeface="Times New Roman" panose="02020603050405020304" pitchFamily="18" charset="0"/>
              </a:rPr>
              <a:t>(</a:t>
            </a:r>
            <a:r>
              <a:rPr lang="en-IN" b="1" dirty="0" err="1">
                <a:solidFill>
                  <a:srgbClr val="002060"/>
                </a:solidFill>
                <a:latin typeface="Times New Roman" panose="02020603050405020304" pitchFamily="18" charset="0"/>
                <a:cs typeface="Times New Roman" panose="02020603050405020304" pitchFamily="18" charset="0"/>
              </a:rPr>
              <a:t>i</a:t>
            </a:r>
            <a:r>
              <a:rPr lang="en-IN" b="1" dirty="0">
                <a:solidFill>
                  <a:srgbClr val="002060"/>
                </a:solidFill>
                <a:latin typeface="Times New Roman" panose="02020603050405020304" pitchFamily="18" charset="0"/>
                <a:cs typeface="Times New Roman" panose="02020603050405020304" pitchFamily="18" charset="0"/>
              </a:rPr>
              <a:t>), FADD, FMUL, FDIV, FCOM, FTST</a:t>
            </a:r>
            <a:r>
              <a:rPr lang="en-IN" sz="1000" b="1" dirty="0">
                <a:solidFill>
                  <a:srgbClr val="002060"/>
                </a:solidFill>
                <a:latin typeface="Times New Roman" panose="02020603050405020304" pitchFamily="18" charset="0"/>
                <a:cs typeface="Times New Roman" panose="02020603050405020304" pitchFamily="18" charset="0"/>
              </a:rPr>
              <a:t>(</a:t>
            </a:r>
            <a:r>
              <a:rPr lang="en-GB" sz="1000" dirty="0"/>
              <a:t>test floating-point (compare with 0.0)</a:t>
            </a:r>
            <a:r>
              <a:rPr lang="en-IN" sz="1000" b="1" dirty="0">
                <a:solidFill>
                  <a:srgbClr val="002060"/>
                </a:solidFill>
                <a:latin typeface="Times New Roman" panose="02020603050405020304" pitchFamily="18" charset="0"/>
                <a:cs typeface="Times New Roman" panose="02020603050405020304" pitchFamily="18" charset="0"/>
              </a:rPr>
              <a:t>), </a:t>
            </a:r>
            <a:r>
              <a:rPr lang="en-IN" b="1" dirty="0">
                <a:solidFill>
                  <a:srgbClr val="002060"/>
                </a:solidFill>
                <a:latin typeface="Times New Roman" panose="02020603050405020304" pitchFamily="18" charset="0"/>
                <a:cs typeface="Times New Roman" panose="02020603050405020304" pitchFamily="18" charset="0"/>
              </a:rPr>
              <a:t>FABS </a:t>
            </a:r>
            <a:r>
              <a:rPr lang="en-IN" sz="1200" b="1" dirty="0">
                <a:solidFill>
                  <a:srgbClr val="002060"/>
                </a:solidFill>
                <a:latin typeface="Times New Roman" panose="02020603050405020304" pitchFamily="18" charset="0"/>
                <a:cs typeface="Times New Roman" panose="02020603050405020304" pitchFamily="18" charset="0"/>
              </a:rPr>
              <a:t>(</a:t>
            </a:r>
            <a:r>
              <a:rPr lang="en-IN" sz="1200" dirty="0"/>
              <a:t>absolute value</a:t>
            </a:r>
            <a:r>
              <a:rPr lang="en-IN" sz="1200" b="1" dirty="0">
                <a:solidFill>
                  <a:srgbClr val="002060"/>
                </a:solidFill>
                <a:latin typeface="Times New Roman" panose="02020603050405020304" pitchFamily="18" charset="0"/>
                <a:cs typeface="Times New Roman" panose="02020603050405020304" pitchFamily="18" charset="0"/>
              </a:rPr>
              <a:t>), </a:t>
            </a:r>
            <a:r>
              <a:rPr lang="en-IN" b="1" dirty="0">
                <a:solidFill>
                  <a:srgbClr val="002060"/>
                </a:solidFill>
                <a:latin typeface="Times New Roman" panose="02020603050405020304" pitchFamily="18" charset="0"/>
                <a:cs typeface="Times New Roman" panose="02020603050405020304" pitchFamily="18" charset="0"/>
              </a:rPr>
              <a:t>FCHS </a:t>
            </a:r>
            <a:r>
              <a:rPr lang="en-IN" sz="2000" b="1" dirty="0">
                <a:solidFill>
                  <a:srgbClr val="002060"/>
                </a:solidFill>
                <a:latin typeface="Times New Roman" panose="02020603050405020304" pitchFamily="18" charset="0"/>
                <a:cs typeface="Times New Roman" panose="02020603050405020304" pitchFamily="18" charset="0"/>
              </a:rPr>
              <a:t>(</a:t>
            </a:r>
            <a:r>
              <a:rPr lang="en-IN" sz="2000" b="1" dirty="0">
                <a:latin typeface="Times New Roman" panose="02020603050405020304" pitchFamily="18" charset="0"/>
                <a:cs typeface="Times New Roman" panose="02020603050405020304" pitchFamily="18" charset="0"/>
              </a:rPr>
              <a:t>Change Sign-</a:t>
            </a:r>
            <a:r>
              <a:rPr lang="en-IN" sz="2000" dirty="0">
                <a:latin typeface="Times New Roman" panose="02020603050405020304" pitchFamily="18" charset="0"/>
                <a:cs typeface="Times New Roman" panose="02020603050405020304" pitchFamily="18" charset="0"/>
              </a:rPr>
              <a:t> Complements sign of ST(0)</a:t>
            </a:r>
            <a:r>
              <a:rPr lang="en-GB" sz="2000" dirty="0">
                <a:latin typeface="Times New Roman" panose="02020603050405020304" pitchFamily="18" charset="0"/>
                <a:cs typeface="Times New Roman" panose="02020603050405020304" pitchFamily="18" charset="0"/>
              </a:rPr>
              <a:t> This operation changes a positive value into a negative value of equal magnitude or vice versa</a:t>
            </a:r>
            <a:r>
              <a:rPr lang="en-I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514350" indent="-514350" algn="just">
              <a:buNone/>
            </a:pPr>
            <a:r>
              <a:rPr lang="en-IN" sz="3200" dirty="0">
                <a:latin typeface="Times New Roman" panose="02020603050405020304" pitchFamily="18" charset="0"/>
                <a:cs typeface="Times New Roman" panose="02020603050405020304" pitchFamily="18" charset="0"/>
              </a:rPr>
              <a:t>The </a:t>
            </a:r>
            <a:r>
              <a:rPr lang="en-IN" sz="3200" b="1" dirty="0">
                <a:solidFill>
                  <a:srgbClr val="C00000"/>
                </a:solidFill>
                <a:latin typeface="Times New Roman" panose="02020603050405020304" pitchFamily="18" charset="0"/>
                <a:cs typeface="Times New Roman" panose="02020603050405020304" pitchFamily="18" charset="0"/>
              </a:rPr>
              <a:t>second instruction </a:t>
            </a:r>
            <a:r>
              <a:rPr lang="en-IN" sz="3200" dirty="0">
                <a:latin typeface="Times New Roman" panose="02020603050405020304" pitchFamily="18" charset="0"/>
                <a:cs typeface="Times New Roman" panose="02020603050405020304" pitchFamily="18" charset="0"/>
              </a:rPr>
              <a:t>must be </a:t>
            </a:r>
            <a:r>
              <a:rPr lang="en-IN" sz="3200" b="1" dirty="0">
                <a:solidFill>
                  <a:schemeClr val="accent6">
                    <a:lumMod val="50000"/>
                  </a:schemeClr>
                </a:solidFill>
                <a:latin typeface="Times New Roman" panose="02020603050405020304" pitchFamily="18" charset="0"/>
                <a:cs typeface="Times New Roman" panose="02020603050405020304" pitchFamily="18" charset="0"/>
              </a:rPr>
              <a:t>FXCH</a:t>
            </a:r>
            <a:r>
              <a:rPr lang="en-IN" sz="3200" dirty="0">
                <a:solidFill>
                  <a:srgbClr val="0070C0"/>
                </a:solidFill>
                <a:latin typeface="Times New Roman" panose="02020603050405020304" pitchFamily="18" charset="0"/>
                <a:cs typeface="Times New Roman" panose="02020603050405020304" pitchFamily="18" charset="0"/>
              </a:rPr>
              <a:t> .     </a:t>
            </a:r>
            <a:r>
              <a:rPr lang="en-IN" sz="1000" dirty="0">
                <a:solidFill>
                  <a:srgbClr val="0070C0"/>
                </a:solidFill>
                <a:latin typeface="Times New Roman" panose="02020603050405020304" pitchFamily="18" charset="0"/>
                <a:cs typeface="Times New Roman" panose="02020603050405020304" pitchFamily="18" charset="0"/>
              </a:rPr>
              <a:t>https://docs.oracle.com/cd/E18752_01/html/817-5477/eoizy.html</a:t>
            </a:r>
          </a:p>
          <a:p>
            <a:pPr lvl="1" algn="just">
              <a:buNone/>
            </a:pPr>
            <a:endParaRPr lang="en-IN" sz="4400" dirty="0">
              <a:solidFill>
                <a:srgbClr val="0070C0"/>
              </a:solidFill>
              <a:latin typeface="Times New Roman" panose="02020603050405020304" pitchFamily="18" charset="0"/>
              <a:cs typeface="Times New Roman" panose="02020603050405020304" pitchFamily="18" charset="0"/>
            </a:endParaRPr>
          </a:p>
          <a:p>
            <a:pPr marL="742950" indent="-742950" algn="just">
              <a:spcBef>
                <a:spcPts val="500"/>
              </a:spcBef>
              <a:buNone/>
            </a:pPr>
            <a:endParaRPr lang="en-US" sz="3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96E4FF6B-A799-4E6B-BC21-B554147289D4}" type="datetime1">
              <a:rPr lang="en-US" smtClean="0"/>
              <a:t>9/10/2023</a:t>
            </a:fld>
            <a:endParaRPr lang="en-US"/>
          </a:p>
        </p:txBody>
      </p:sp>
      <p:sp>
        <p:nvSpPr>
          <p:cNvPr id="5" name="Footer Placeholder 4"/>
          <p:cNvSpPr>
            <a:spLocks noGrp="1"/>
          </p:cNvSpPr>
          <p:nvPr>
            <p:ph type="ftr" sz="quarter" idx="11"/>
          </p:nvPr>
        </p:nvSpPr>
        <p:spPr>
          <a:xfrm>
            <a:off x="2717074" y="6356350"/>
            <a:ext cx="5436326" cy="365125"/>
          </a:xfrm>
        </p:spPr>
        <p:txBody>
          <a:bodyPr/>
          <a:lstStyle/>
          <a:p>
            <a:pPr>
              <a:defRPr/>
            </a:pPr>
            <a:r>
              <a:rPr lang="en-GB"/>
              <a:t>Unit 1            Microprocessor and Microcontroller_CET2004B         2023-24     S3  </a:t>
            </a:r>
            <a:endParaRPr lang="en-US" dirty="0"/>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70</a:t>
            </a:fld>
            <a:endParaRPr lang="en-US"/>
          </a:p>
        </p:txBody>
      </p:sp>
      <p:pic>
        <p:nvPicPr>
          <p:cNvPr id="7" name="Picture 6"/>
          <p:cNvPicPr>
            <a:picLocks noChangeAspect="1"/>
          </p:cNvPicPr>
          <p:nvPr/>
        </p:nvPicPr>
        <p:blipFill>
          <a:blip r:embed="rId2" cstate="print"/>
          <a:srcRect/>
          <a:stretch>
            <a:fillRect/>
          </a:stretch>
        </p:blipFill>
        <p:spPr bwMode="auto">
          <a:xfrm>
            <a:off x="60534" y="206986"/>
            <a:ext cx="777666" cy="702815"/>
          </a:xfrm>
          <a:prstGeom prst="rect">
            <a:avLst/>
          </a:prstGeom>
          <a:noFill/>
          <a:ln w="9525">
            <a:noFill/>
            <a:miter lim="800000"/>
            <a:headEnd/>
            <a:tailEnd/>
          </a:ln>
        </p:spPr>
      </p:pic>
      <p:graphicFrame>
        <p:nvGraphicFramePr>
          <p:cNvPr id="8" name="Table 7"/>
          <p:cNvGraphicFramePr>
            <a:graphicFrameLocks noGrp="1"/>
          </p:cNvGraphicFramePr>
          <p:nvPr>
            <p:extLst>
              <p:ext uri="{D42A27DB-BD31-4B8C-83A1-F6EECF244321}">
                <p14:modId xmlns:p14="http://schemas.microsoft.com/office/powerpoint/2010/main" val="3879587588"/>
              </p:ext>
            </p:extLst>
          </p:nvPr>
        </p:nvGraphicFramePr>
        <p:xfrm>
          <a:off x="838201" y="2378075"/>
          <a:ext cx="11343483" cy="1005840"/>
        </p:xfrm>
        <a:graphic>
          <a:graphicData uri="http://schemas.openxmlformats.org/drawingml/2006/table">
            <a:tbl>
              <a:tblPr firstRow="1" bandRow="1">
                <a:tableStyleId>{5C22544A-7EE6-4342-B048-85BDC9FD1C3A}</a:tableStyleId>
              </a:tblPr>
              <a:tblGrid>
                <a:gridCol w="5580848">
                  <a:extLst>
                    <a:ext uri="{9D8B030D-6E8A-4147-A177-3AD203B41FA5}">
                      <a16:colId xmlns:a16="http://schemas.microsoft.com/office/drawing/2014/main" val="20000"/>
                    </a:ext>
                  </a:extLst>
                </a:gridCol>
                <a:gridCol w="5762635">
                  <a:extLst>
                    <a:ext uri="{9D8B030D-6E8A-4147-A177-3AD203B41FA5}">
                      <a16:colId xmlns:a16="http://schemas.microsoft.com/office/drawing/2014/main" val="20001"/>
                    </a:ext>
                  </a:extLst>
                </a:gridCol>
              </a:tblGrid>
              <a:tr h="1002434">
                <a:tc>
                  <a:txBody>
                    <a:bodyPr/>
                    <a:lstStyle/>
                    <a:p>
                      <a:r>
                        <a:rPr lang="en-US" sz="1800" b="1" dirty="0">
                          <a:solidFill>
                            <a:srgbClr val="FF0000"/>
                          </a:solidFill>
                          <a:latin typeface="Times New Roman" pitchFamily="18" charset="0"/>
                          <a:cs typeface="Times New Roman" pitchFamily="18" charset="0"/>
                        </a:rPr>
                        <a:t>Read after Write Hazard/</a:t>
                      </a:r>
                      <a:r>
                        <a:rPr lang="en-US" sz="1800" b="1" baseline="0" dirty="0">
                          <a:solidFill>
                            <a:srgbClr val="FF0000"/>
                          </a:solidFill>
                          <a:latin typeface="Times New Roman" pitchFamily="18" charset="0"/>
                          <a:cs typeface="Times New Roman" pitchFamily="18" charset="0"/>
                        </a:rPr>
                        <a:t> Flow dependence</a:t>
                      </a:r>
                      <a:r>
                        <a:rPr lang="en-US" sz="2000" b="0" baseline="0" dirty="0">
                          <a:solidFill>
                            <a:srgbClr val="FF0000"/>
                          </a:solidFill>
                          <a:latin typeface="Times New Roman" pitchFamily="18" charset="0"/>
                          <a:cs typeface="Times New Roman" pitchFamily="18" charset="0"/>
                        </a:rPr>
                        <a:t>       Ex. </a:t>
                      </a:r>
                      <a:r>
                        <a:rPr lang="en-US" sz="2000" b="1" baseline="0" dirty="0">
                          <a:solidFill>
                            <a:srgbClr val="002060"/>
                          </a:solidFill>
                          <a:latin typeface="Times New Roman" pitchFamily="18" charset="0"/>
                          <a:cs typeface="Times New Roman" pitchFamily="18" charset="0"/>
                        </a:rPr>
                        <a:t>MOV   AX, BX</a:t>
                      </a:r>
                    </a:p>
                    <a:p>
                      <a:r>
                        <a:rPr lang="en-US" sz="2000" b="0" baseline="0" dirty="0">
                          <a:solidFill>
                            <a:srgbClr val="FF0000"/>
                          </a:solidFill>
                          <a:latin typeface="Times New Roman" pitchFamily="18" charset="0"/>
                          <a:cs typeface="Times New Roman" pitchFamily="18" charset="0"/>
                        </a:rPr>
                        <a:t>      </a:t>
                      </a:r>
                      <a:r>
                        <a:rPr lang="en-US" sz="2000" b="1" baseline="0" dirty="0">
                          <a:solidFill>
                            <a:srgbClr val="FF0000"/>
                          </a:solidFill>
                          <a:latin typeface="Times New Roman" pitchFamily="18" charset="0"/>
                          <a:cs typeface="Times New Roman" pitchFamily="18" charset="0"/>
                        </a:rPr>
                        <a:t>MOV  DX, AX</a:t>
                      </a:r>
                      <a:endParaRPr lang="en-US" sz="2000" b="1" dirty="0">
                        <a:solidFill>
                          <a:srgbClr val="FF0000"/>
                        </a:solidFill>
                        <a:latin typeface="Times New Roman" pitchFamily="18" charset="0"/>
                        <a:cs typeface="Times New Roman" pitchFamily="18" charset="0"/>
                      </a:endParaRPr>
                    </a:p>
                  </a:txBody>
                  <a:tcPr>
                    <a:solidFill>
                      <a:schemeClr val="bg1"/>
                    </a:solidFill>
                  </a:tcPr>
                </a:tc>
                <a:tc>
                  <a:txBody>
                    <a:bodyPr/>
                    <a:lstStyle/>
                    <a:p>
                      <a:r>
                        <a:rPr lang="en-US" sz="1800" b="1" dirty="0">
                          <a:solidFill>
                            <a:srgbClr val="7030A0"/>
                          </a:solidFill>
                          <a:latin typeface="Times New Roman" pitchFamily="18" charset="0"/>
                          <a:cs typeface="Times New Roman" pitchFamily="18" charset="0"/>
                        </a:rPr>
                        <a:t>Write after Write Hazard/</a:t>
                      </a:r>
                      <a:r>
                        <a:rPr lang="en-US" sz="1800" b="1" baseline="0" dirty="0">
                          <a:solidFill>
                            <a:srgbClr val="7030A0"/>
                          </a:solidFill>
                          <a:latin typeface="Times New Roman" pitchFamily="18" charset="0"/>
                          <a:cs typeface="Times New Roman" pitchFamily="18" charset="0"/>
                        </a:rPr>
                        <a:t> Output dependence</a:t>
                      </a:r>
                    </a:p>
                    <a:p>
                      <a:r>
                        <a:rPr lang="en-US" sz="2000" b="0" baseline="0" dirty="0">
                          <a:solidFill>
                            <a:srgbClr val="7030A0"/>
                          </a:solidFill>
                          <a:latin typeface="Times New Roman" pitchFamily="18" charset="0"/>
                          <a:cs typeface="Times New Roman" pitchFamily="18" charset="0"/>
                        </a:rPr>
                        <a:t>                       </a:t>
                      </a:r>
                      <a:r>
                        <a:rPr lang="en-US" sz="2000" b="0" baseline="0" dirty="0">
                          <a:solidFill>
                            <a:srgbClr val="C00000"/>
                          </a:solidFill>
                          <a:latin typeface="Times New Roman" pitchFamily="18" charset="0"/>
                          <a:cs typeface="Times New Roman" pitchFamily="18" charset="0"/>
                        </a:rPr>
                        <a:t>Ex.</a:t>
                      </a:r>
                      <a:r>
                        <a:rPr lang="en-US" sz="2000" b="0" baseline="0" dirty="0">
                          <a:solidFill>
                            <a:srgbClr val="7030A0"/>
                          </a:solidFill>
                          <a:latin typeface="Times New Roman" pitchFamily="18" charset="0"/>
                          <a:cs typeface="Times New Roman" pitchFamily="18" charset="0"/>
                        </a:rPr>
                        <a:t> </a:t>
                      </a:r>
                      <a:r>
                        <a:rPr lang="en-US" sz="2000" b="1" baseline="0" dirty="0">
                          <a:solidFill>
                            <a:srgbClr val="002060"/>
                          </a:solidFill>
                          <a:latin typeface="Times New Roman" pitchFamily="18" charset="0"/>
                          <a:cs typeface="Times New Roman" pitchFamily="18" charset="0"/>
                        </a:rPr>
                        <a:t>MOV   AX, BX</a:t>
                      </a:r>
                    </a:p>
                    <a:p>
                      <a:r>
                        <a:rPr lang="en-US" sz="2000" b="0" baseline="0" dirty="0">
                          <a:solidFill>
                            <a:srgbClr val="7030A0"/>
                          </a:solidFill>
                          <a:latin typeface="Times New Roman" pitchFamily="18" charset="0"/>
                          <a:cs typeface="Times New Roman" pitchFamily="18" charset="0"/>
                        </a:rPr>
                        <a:t>                              </a:t>
                      </a:r>
                      <a:r>
                        <a:rPr lang="en-US" sz="2000" b="1" baseline="0" dirty="0">
                          <a:solidFill>
                            <a:srgbClr val="7030A0"/>
                          </a:solidFill>
                          <a:latin typeface="Times New Roman" pitchFamily="18" charset="0"/>
                          <a:cs typeface="Times New Roman" pitchFamily="18" charset="0"/>
                        </a:rPr>
                        <a:t>MOV  AX, CX</a:t>
                      </a:r>
                      <a:endParaRPr lang="en-US" sz="2000" b="1" dirty="0">
                        <a:solidFill>
                          <a:srgbClr val="7030A0"/>
                        </a:solidFill>
                        <a:latin typeface="Times New Roman" pitchFamily="18" charset="0"/>
                        <a:cs typeface="Times New Roman"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cxnSp>
        <p:nvCxnSpPr>
          <p:cNvPr id="9" name="Straight Connector 8"/>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18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0658" y="-8363"/>
            <a:ext cx="10795379" cy="1190085"/>
          </a:xfrm>
        </p:spPr>
        <p:txBody>
          <a:bodyPr>
            <a:no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Instruction Pairing Restrictions /Rules for parallel execution</a:t>
            </a:r>
          </a:p>
        </p:txBody>
      </p:sp>
      <p:sp>
        <p:nvSpPr>
          <p:cNvPr id="4" name="Date Placeholder 3"/>
          <p:cNvSpPr>
            <a:spLocks noGrp="1"/>
          </p:cNvSpPr>
          <p:nvPr>
            <p:ph type="dt" sz="half" idx="10"/>
          </p:nvPr>
        </p:nvSpPr>
        <p:spPr/>
        <p:txBody>
          <a:bodyPr/>
          <a:lstStyle/>
          <a:p>
            <a:pPr>
              <a:defRPr/>
            </a:pPr>
            <a:fld id="{523DAE72-109E-40B1-87E4-F3E6EA30065C}"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71</a:t>
            </a:fld>
            <a:endParaRPr lang="en-US"/>
          </a:p>
        </p:txBody>
      </p:sp>
      <p:pic>
        <p:nvPicPr>
          <p:cNvPr id="7" name="Picture 6"/>
          <p:cNvPicPr>
            <a:picLocks noChangeAspect="1"/>
          </p:cNvPicPr>
          <p:nvPr/>
        </p:nvPicPr>
        <p:blipFill>
          <a:blip r:embed="rId2" cstate="print"/>
          <a:srcRect/>
          <a:stretch>
            <a:fillRect/>
          </a:stretch>
        </p:blipFill>
        <p:spPr bwMode="auto">
          <a:xfrm>
            <a:off x="36625" y="148391"/>
            <a:ext cx="777666" cy="702815"/>
          </a:xfrm>
          <a:prstGeom prst="rect">
            <a:avLst/>
          </a:prstGeom>
          <a:noFill/>
          <a:ln w="9525">
            <a:noFill/>
            <a:miter lim="800000"/>
            <a:headEnd/>
            <a:tailEnd/>
          </a:ln>
        </p:spPr>
      </p:pic>
      <p:sp>
        <p:nvSpPr>
          <p:cNvPr id="9" name="Rectangle 8"/>
          <p:cNvSpPr/>
          <p:nvPr/>
        </p:nvSpPr>
        <p:spPr>
          <a:xfrm>
            <a:off x="944560" y="1273796"/>
            <a:ext cx="10140286" cy="3018775"/>
          </a:xfrm>
          <a:prstGeom prst="rect">
            <a:avLst/>
          </a:prstGeom>
        </p:spPr>
        <p:txBody>
          <a:bodyPr wrap="square">
            <a:spAutoFit/>
          </a:bodyPr>
          <a:lstStyle/>
          <a:p>
            <a:pPr marL="742950" indent="-742950" algn="just">
              <a:spcBef>
                <a:spcPts val="500"/>
              </a:spcBef>
              <a:buNone/>
            </a:pPr>
            <a:r>
              <a:rPr lang="en-US" sz="3200" dirty="0">
                <a:latin typeface="Times New Roman" panose="02020603050405020304" pitchFamily="18" charset="0"/>
                <a:cs typeface="Times New Roman" panose="02020603050405020304" pitchFamily="18" charset="0"/>
              </a:rPr>
              <a:t>3</a:t>
            </a:r>
            <a:r>
              <a:rPr lang="en-US" sz="36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Neither instruction may contain both </a:t>
            </a:r>
            <a:r>
              <a:rPr lang="en-US" sz="3200" dirty="0">
                <a:solidFill>
                  <a:srgbClr val="0070C0"/>
                </a:solidFill>
                <a:latin typeface="Times New Roman" panose="02020603050405020304" pitchFamily="18" charset="0"/>
                <a:cs typeface="Times New Roman" panose="02020603050405020304" pitchFamily="18" charset="0"/>
              </a:rPr>
              <a:t>immediate data and a displacement value</a:t>
            </a:r>
            <a:r>
              <a:rPr lang="en-US" sz="3200" dirty="0">
                <a:solidFill>
                  <a:srgbClr val="FF0000"/>
                </a:solidFill>
                <a:latin typeface="Times New Roman" panose="02020603050405020304" pitchFamily="18" charset="0"/>
                <a:cs typeface="Times New Roman" panose="02020603050405020304" pitchFamily="18" charset="0"/>
              </a:rPr>
              <a:t> </a:t>
            </a:r>
            <a:r>
              <a:rPr lang="en-US" sz="3600" b="1" dirty="0">
                <a:solidFill>
                  <a:srgbClr val="C00000"/>
                </a:solidFill>
                <a:latin typeface="Times New Roman" panose="02020603050405020304" pitchFamily="18" charset="0"/>
                <a:cs typeface="Times New Roman" panose="02020603050405020304" pitchFamily="18" charset="0"/>
              </a:rPr>
              <a:t>(MOV TABLE[SI],7).</a:t>
            </a:r>
            <a:endParaRPr lang="en-US" sz="3200" b="1" dirty="0">
              <a:solidFill>
                <a:srgbClr val="C00000"/>
              </a:solidFill>
              <a:latin typeface="Times New Roman" panose="02020603050405020304" pitchFamily="18" charset="0"/>
              <a:cs typeface="Times New Roman" panose="02020603050405020304" pitchFamily="18" charset="0"/>
            </a:endParaRPr>
          </a:p>
          <a:p>
            <a:pPr marL="742950" indent="-742950" algn="just">
              <a:spcBef>
                <a:spcPts val="500"/>
              </a:spcBef>
              <a:buNone/>
            </a:pPr>
            <a:endParaRPr lang="en-US" sz="3200" dirty="0">
              <a:latin typeface="Times New Roman" panose="02020603050405020304" pitchFamily="18" charset="0"/>
              <a:cs typeface="Times New Roman" panose="02020603050405020304" pitchFamily="18" charset="0"/>
            </a:endParaRPr>
          </a:p>
          <a:p>
            <a:pPr marL="742950" indent="-742950" algn="just">
              <a:buNone/>
            </a:pPr>
            <a:r>
              <a:rPr lang="en-US" sz="3200" dirty="0">
                <a:latin typeface="Times New Roman" panose="02020603050405020304" pitchFamily="18" charset="0"/>
                <a:cs typeface="Times New Roman" panose="02020603050405020304" pitchFamily="18" charset="0"/>
              </a:rPr>
              <a:t>4. </a:t>
            </a:r>
            <a:r>
              <a:rPr lang="en-US" sz="3200" dirty="0">
                <a:solidFill>
                  <a:srgbClr val="0070C0"/>
                </a:solidFill>
                <a:latin typeface="Times New Roman" panose="02020603050405020304" pitchFamily="18" charset="0"/>
                <a:cs typeface="Times New Roman" panose="02020603050405020304" pitchFamily="18" charset="0"/>
              </a:rPr>
              <a:t>Prefixed instructions </a:t>
            </a:r>
            <a:r>
              <a:rPr lang="en-US" sz="3200" dirty="0">
                <a:latin typeface="Times New Roman" panose="02020603050405020304" pitchFamily="18" charset="0"/>
                <a:cs typeface="Times New Roman" panose="02020603050405020304" pitchFamily="18" charset="0"/>
              </a:rPr>
              <a:t>may execute only in U pipeline </a:t>
            </a:r>
            <a:r>
              <a:rPr lang="en-US" sz="3200" b="1" dirty="0">
                <a:solidFill>
                  <a:srgbClr val="C00000"/>
                </a:solidFill>
                <a:latin typeface="Times New Roman" panose="02020603050405020304" pitchFamily="18" charset="0"/>
                <a:cs typeface="Times New Roman" panose="02020603050405020304" pitchFamily="18" charset="0"/>
              </a:rPr>
              <a:t>(MOV ES:[DI],AL).</a:t>
            </a:r>
          </a:p>
          <a:p>
            <a:pPr marL="514350" indent="-514350" algn="just">
              <a:buFont typeface="+mj-lt"/>
              <a:buAutoNum type="arabicPeriod"/>
            </a:pPr>
            <a:endParaRPr lang="en-US" dirty="0">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62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p:txBody>
          <a:bodyPr/>
          <a:lstStyle/>
          <a:p>
            <a:pPr>
              <a:defRPr/>
            </a:pPr>
            <a:fld id="{49933E5D-FEED-4198-A5DF-67BAD48A94AF}" type="datetime1">
              <a:rPr lang="en-US" smtClean="0"/>
              <a:t>9/10/2023</a:t>
            </a:fld>
            <a:endParaRPr lang="en-US"/>
          </a:p>
        </p:txBody>
      </p:sp>
      <p:sp>
        <p:nvSpPr>
          <p:cNvPr id="5" name="Footer Placeholder 4"/>
          <p:cNvSpPr>
            <a:spLocks noGrp="1"/>
          </p:cNvSpPr>
          <p:nvPr>
            <p:ph type="ftr" sz="quarter" idx="11"/>
          </p:nvPr>
        </p:nvSpPr>
        <p:spPr>
          <a:xfrm>
            <a:off x="2991394" y="6356350"/>
            <a:ext cx="6492240" cy="365125"/>
          </a:xfrm>
        </p:spPr>
        <p:txBody>
          <a:bodyPr/>
          <a:lstStyle/>
          <a:p>
            <a:pPr>
              <a:defRPr/>
            </a:pPr>
            <a:r>
              <a:rPr lang="en-GB"/>
              <a:t>Unit 1            Microprocessor and Microcontroller_CET2004B         2023-24     S3  </a:t>
            </a:r>
            <a:endParaRPr lang="en-US" dirty="0"/>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72</a:t>
            </a:fld>
            <a:endParaRPr lang="en-US"/>
          </a:p>
        </p:txBody>
      </p:sp>
      <p:sp>
        <p:nvSpPr>
          <p:cNvPr id="7" name="Rectangle 6"/>
          <p:cNvSpPr/>
          <p:nvPr/>
        </p:nvSpPr>
        <p:spPr>
          <a:xfrm>
            <a:off x="838201" y="1549144"/>
            <a:ext cx="11127376" cy="3260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solidFill>
                  <a:srgbClr val="C00000"/>
                </a:solidFill>
                <a:latin typeface="Times New Roman" panose="02020603050405020304" pitchFamily="18" charset="0"/>
                <a:cs typeface="Times New Roman" panose="02020603050405020304" pitchFamily="18" charset="0"/>
              </a:rPr>
              <a:t>Branch Prediction</a:t>
            </a:r>
          </a:p>
        </p:txBody>
      </p:sp>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265090" y="5664240"/>
            <a:ext cx="5243808" cy="369332"/>
          </a:xfrm>
          <a:prstGeom prst="rect">
            <a:avLst/>
          </a:prstGeom>
        </p:spPr>
        <p:txBody>
          <a:bodyPr wrap="none">
            <a:spAutoFit/>
          </a:bodyPr>
          <a:lstStyle/>
          <a:p>
            <a:r>
              <a:rPr lang="en-IN" dirty="0"/>
              <a:t>https://www.youtube.com/watch?v=yk-U6qqeGE0</a:t>
            </a:r>
          </a:p>
        </p:txBody>
      </p:sp>
      <p:sp>
        <p:nvSpPr>
          <p:cNvPr id="13" name="Rectangle 12"/>
          <p:cNvSpPr/>
          <p:nvPr/>
        </p:nvSpPr>
        <p:spPr>
          <a:xfrm>
            <a:off x="3265090" y="5202834"/>
            <a:ext cx="5230984" cy="369332"/>
          </a:xfrm>
          <a:prstGeom prst="rect">
            <a:avLst/>
          </a:prstGeom>
        </p:spPr>
        <p:txBody>
          <a:bodyPr wrap="none">
            <a:spAutoFit/>
          </a:bodyPr>
          <a:lstStyle/>
          <a:p>
            <a:r>
              <a:rPr lang="en-IN" dirty="0"/>
              <a:t>https://www.youtube.com/watch?v=rJAEGbpRrL4</a:t>
            </a:r>
          </a:p>
        </p:txBody>
      </p:sp>
    </p:spTree>
    <p:extLst>
      <p:ext uri="{BB962C8B-B14F-4D97-AF65-F5344CB8AC3E}">
        <p14:creationId xmlns:p14="http://schemas.microsoft.com/office/powerpoint/2010/main" val="21957374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699" y="313764"/>
            <a:ext cx="9843655" cy="563130"/>
          </a:xfrm>
        </p:spPr>
        <p:txBody>
          <a:bodyPr>
            <a:noAutofit/>
          </a:bodyPr>
          <a:lstStyle/>
          <a:p>
            <a:pPr algn="ctr"/>
            <a:r>
              <a:rPr lang="en-US" sz="7200" b="1" dirty="0">
                <a:solidFill>
                  <a:srgbClr val="C00000"/>
                </a:solidFill>
                <a:latin typeface="Times New Roman" panose="02020603050405020304" pitchFamily="18" charset="0"/>
                <a:cs typeface="Times New Roman" panose="02020603050405020304" pitchFamily="18" charset="0"/>
              </a:rPr>
              <a:t>Branch Prediction</a:t>
            </a:r>
          </a:p>
        </p:txBody>
      </p:sp>
      <p:sp>
        <p:nvSpPr>
          <p:cNvPr id="3" name="Content Placeholder 2"/>
          <p:cNvSpPr>
            <a:spLocks noGrp="1"/>
          </p:cNvSpPr>
          <p:nvPr>
            <p:ph idx="1"/>
          </p:nvPr>
        </p:nvSpPr>
        <p:spPr>
          <a:xfrm>
            <a:off x="611949" y="806143"/>
            <a:ext cx="8393505" cy="5156149"/>
          </a:xfrm>
        </p:spPr>
        <p:txBody>
          <a:bodyPr>
            <a:noAutofit/>
          </a:bodyPr>
          <a:lstStyle/>
          <a:p>
            <a:pPr algn="just">
              <a:buFont typeface="Wingdings" panose="05000000000000000000" pitchFamily="2" charset="2"/>
              <a:buChar char="Ø"/>
            </a:pPr>
            <a:r>
              <a:rPr lang="en-US" sz="2300" b="1" dirty="0">
                <a:solidFill>
                  <a:srgbClr val="002060"/>
                </a:solidFill>
                <a:latin typeface="Times New Roman" pitchFamily="18" charset="0"/>
                <a:cs typeface="Times New Roman" pitchFamily="18" charset="0"/>
              </a:rPr>
              <a:t>Performance gain </a:t>
            </a:r>
            <a:r>
              <a:rPr lang="en-US" sz="2300" dirty="0">
                <a:latin typeface="Times New Roman" pitchFamily="18" charset="0"/>
                <a:cs typeface="Times New Roman" pitchFamily="18" charset="0"/>
              </a:rPr>
              <a:t>through </a:t>
            </a:r>
            <a:r>
              <a:rPr lang="en-US" sz="2300" b="1" dirty="0">
                <a:latin typeface="Times New Roman" pitchFamily="18" charset="0"/>
                <a:cs typeface="Times New Roman" pitchFamily="18" charset="0"/>
              </a:rPr>
              <a:t>pipelinin</a:t>
            </a:r>
            <a:r>
              <a:rPr lang="en-US" sz="2300" dirty="0">
                <a:latin typeface="Times New Roman" pitchFamily="18" charset="0"/>
                <a:cs typeface="Times New Roman" pitchFamily="18" charset="0"/>
              </a:rPr>
              <a:t>g can be </a:t>
            </a:r>
            <a:r>
              <a:rPr lang="en-US" sz="2300" dirty="0">
                <a:solidFill>
                  <a:srgbClr val="C00000"/>
                </a:solidFill>
                <a:latin typeface="Times New Roman" pitchFamily="18" charset="0"/>
                <a:cs typeface="Times New Roman" pitchFamily="18" charset="0"/>
              </a:rPr>
              <a:t>reduced</a:t>
            </a:r>
            <a:r>
              <a:rPr lang="en-US" sz="2300" dirty="0">
                <a:latin typeface="Times New Roman" pitchFamily="18" charset="0"/>
                <a:cs typeface="Times New Roman" pitchFamily="18" charset="0"/>
              </a:rPr>
              <a:t> by the presence of </a:t>
            </a:r>
            <a:r>
              <a:rPr lang="en-US" sz="2300" b="1" dirty="0">
                <a:latin typeface="Times New Roman" pitchFamily="18" charset="0"/>
                <a:cs typeface="Times New Roman" pitchFamily="18" charset="0"/>
              </a:rPr>
              <a:t>program transfer instructions</a:t>
            </a:r>
            <a:r>
              <a:rPr lang="en-US" sz="2300" dirty="0">
                <a:latin typeface="Times New Roman" pitchFamily="18" charset="0"/>
                <a:cs typeface="Times New Roman" pitchFamily="18" charset="0"/>
              </a:rPr>
              <a:t> (such as </a:t>
            </a:r>
            <a:r>
              <a:rPr lang="en-US" sz="2300" b="1" dirty="0">
                <a:solidFill>
                  <a:srgbClr val="C00000"/>
                </a:solidFill>
                <a:latin typeface="Times New Roman" pitchFamily="18" charset="0"/>
                <a:cs typeface="Times New Roman" pitchFamily="18" charset="0"/>
              </a:rPr>
              <a:t>JMP, CALL, RET and conditional jumps</a:t>
            </a:r>
            <a:r>
              <a:rPr lang="en-US" sz="2300" dirty="0">
                <a:latin typeface="Times New Roman" pitchFamily="18" charset="0"/>
                <a:cs typeface="Times New Roman" pitchFamily="18" charset="0"/>
              </a:rPr>
              <a:t>).</a:t>
            </a:r>
          </a:p>
          <a:p>
            <a:pPr algn="just">
              <a:buFont typeface="Wingdings" panose="05000000000000000000" pitchFamily="2" charset="2"/>
              <a:buChar char="Ø"/>
            </a:pPr>
            <a:endParaRPr lang="en-US" sz="2300" dirty="0">
              <a:latin typeface="Times New Roman" pitchFamily="18" charset="0"/>
              <a:cs typeface="Times New Roman" pitchFamily="18" charset="0"/>
            </a:endParaRPr>
          </a:p>
          <a:p>
            <a:pPr algn="just">
              <a:buFont typeface="Wingdings" panose="05000000000000000000" pitchFamily="2" charset="2"/>
              <a:buChar char="Ø"/>
            </a:pPr>
            <a:r>
              <a:rPr lang="en-US" sz="2300" b="1" dirty="0">
                <a:latin typeface="Times New Roman" pitchFamily="18" charset="0"/>
                <a:cs typeface="Times New Roman" pitchFamily="18" charset="0"/>
              </a:rPr>
              <a:t>They change the sequence causing </a:t>
            </a:r>
            <a:r>
              <a:rPr lang="en-US" sz="2300" dirty="0">
                <a:latin typeface="Times New Roman" pitchFamily="18" charset="0"/>
                <a:cs typeface="Times New Roman" pitchFamily="18" charset="0"/>
              </a:rPr>
              <a:t>all the instructions that entered the pipeline after program transfer instruction invalid.</a:t>
            </a:r>
          </a:p>
          <a:p>
            <a:pPr algn="just">
              <a:buFont typeface="Wingdings" panose="05000000000000000000" pitchFamily="2" charset="2"/>
              <a:buChar char="Ø"/>
            </a:pPr>
            <a:endParaRPr lang="en-US" sz="2300" dirty="0">
              <a:latin typeface="Times New Roman" pitchFamily="18" charset="0"/>
              <a:cs typeface="Times New Roman" pitchFamily="18" charset="0"/>
            </a:endParaRPr>
          </a:p>
          <a:p>
            <a:pPr algn="just">
              <a:buFont typeface="Wingdings" panose="05000000000000000000" pitchFamily="2" charset="2"/>
              <a:buChar char="Ø"/>
            </a:pPr>
            <a:r>
              <a:rPr lang="en-US" sz="2300" dirty="0">
                <a:latin typeface="Times New Roman" pitchFamily="18" charset="0"/>
                <a:cs typeface="Times New Roman" pitchFamily="18" charset="0"/>
              </a:rPr>
              <a:t>Suppose instruction </a:t>
            </a:r>
            <a:r>
              <a:rPr lang="en-US" sz="2300" b="1" dirty="0">
                <a:solidFill>
                  <a:srgbClr val="C00000"/>
                </a:solidFill>
                <a:latin typeface="Times New Roman" pitchFamily="18" charset="0"/>
                <a:cs typeface="Times New Roman" pitchFamily="18" charset="0"/>
              </a:rPr>
              <a:t>I3</a:t>
            </a:r>
            <a:r>
              <a:rPr lang="en-US" sz="2300" dirty="0">
                <a:latin typeface="Times New Roman" pitchFamily="18" charset="0"/>
                <a:cs typeface="Times New Roman" pitchFamily="18" charset="0"/>
              </a:rPr>
              <a:t> is a conditional jump to </a:t>
            </a:r>
            <a:r>
              <a:rPr lang="en-US" sz="2300" b="1" dirty="0">
                <a:solidFill>
                  <a:srgbClr val="C00000"/>
                </a:solidFill>
                <a:latin typeface="Times New Roman" pitchFamily="18" charset="0"/>
                <a:cs typeface="Times New Roman" pitchFamily="18" charset="0"/>
              </a:rPr>
              <a:t>I1</a:t>
            </a:r>
            <a:r>
              <a:rPr lang="en-US" sz="2300" dirty="0">
                <a:latin typeface="Times New Roman" pitchFamily="18" charset="0"/>
                <a:cs typeface="Times New Roman" pitchFamily="18" charset="0"/>
              </a:rPr>
              <a:t> at some </a:t>
            </a:r>
            <a:r>
              <a:rPr lang="en-US" sz="2300" dirty="0">
                <a:solidFill>
                  <a:srgbClr val="002060"/>
                </a:solidFill>
                <a:latin typeface="Times New Roman" pitchFamily="18" charset="0"/>
                <a:cs typeface="Times New Roman" pitchFamily="18" charset="0"/>
              </a:rPr>
              <a:t>other address (target address), then the instructions that entered </a:t>
            </a:r>
            <a:r>
              <a:rPr lang="en-US" sz="2300" b="1" dirty="0">
                <a:solidFill>
                  <a:srgbClr val="C00000"/>
                </a:solidFill>
                <a:latin typeface="Times New Roman" pitchFamily="18" charset="0"/>
                <a:cs typeface="Times New Roman" pitchFamily="18" charset="0"/>
              </a:rPr>
              <a:t>after I3 </a:t>
            </a:r>
            <a:r>
              <a:rPr lang="en-US" sz="2300" dirty="0">
                <a:latin typeface="Times New Roman" pitchFamily="18" charset="0"/>
                <a:cs typeface="Times New Roman" pitchFamily="18" charset="0"/>
              </a:rPr>
              <a:t>is </a:t>
            </a:r>
            <a:r>
              <a:rPr lang="en-US" sz="2300" b="1" dirty="0">
                <a:latin typeface="Times New Roman" pitchFamily="18" charset="0"/>
                <a:cs typeface="Times New Roman" pitchFamily="18" charset="0"/>
              </a:rPr>
              <a:t>invalid</a:t>
            </a:r>
            <a:r>
              <a:rPr lang="en-US" sz="2300" dirty="0">
                <a:latin typeface="Times New Roman" pitchFamily="18" charset="0"/>
                <a:cs typeface="Times New Roman" pitchFamily="18" charset="0"/>
              </a:rPr>
              <a:t> and new sequence beginning with </a:t>
            </a:r>
            <a:r>
              <a:rPr lang="en-US" sz="2300" b="1" dirty="0">
                <a:solidFill>
                  <a:srgbClr val="C00000"/>
                </a:solidFill>
                <a:latin typeface="Times New Roman" pitchFamily="18" charset="0"/>
                <a:cs typeface="Times New Roman" pitchFamily="18" charset="0"/>
              </a:rPr>
              <a:t>I1</a:t>
            </a:r>
            <a:r>
              <a:rPr lang="en-US" sz="2300" b="1" dirty="0">
                <a:latin typeface="Times New Roman" pitchFamily="18" charset="0"/>
                <a:cs typeface="Times New Roman" pitchFamily="18" charset="0"/>
              </a:rPr>
              <a:t> need to be loaded in.</a:t>
            </a:r>
          </a:p>
          <a:p>
            <a:pPr algn="just">
              <a:buFont typeface="Wingdings" panose="05000000000000000000" pitchFamily="2" charset="2"/>
              <a:buChar char="Ø"/>
            </a:pPr>
            <a:endParaRPr lang="en-US" sz="2300" dirty="0">
              <a:latin typeface="Times New Roman" pitchFamily="18" charset="0"/>
              <a:cs typeface="Times New Roman" pitchFamily="18" charset="0"/>
            </a:endParaRPr>
          </a:p>
          <a:p>
            <a:pPr algn="just">
              <a:buFont typeface="Wingdings" panose="05000000000000000000" pitchFamily="2" charset="2"/>
              <a:buChar char="Ø"/>
            </a:pPr>
            <a:r>
              <a:rPr lang="en-US" sz="2300" dirty="0">
                <a:latin typeface="Times New Roman" pitchFamily="18" charset="0"/>
                <a:cs typeface="Times New Roman" pitchFamily="18" charset="0"/>
              </a:rPr>
              <a:t>This causes </a:t>
            </a:r>
            <a:r>
              <a:rPr lang="en-US" sz="2300" b="1" dirty="0">
                <a:solidFill>
                  <a:schemeClr val="accent6">
                    <a:lumMod val="50000"/>
                  </a:schemeClr>
                </a:solidFill>
                <a:latin typeface="Times New Roman" pitchFamily="18" charset="0"/>
                <a:cs typeface="Times New Roman" pitchFamily="18" charset="0"/>
              </a:rPr>
              <a:t>bubbles</a:t>
            </a:r>
            <a:r>
              <a:rPr lang="en-US" sz="2300" dirty="0">
                <a:latin typeface="Times New Roman" pitchFamily="18" charset="0"/>
                <a:cs typeface="Times New Roman" pitchFamily="18" charset="0"/>
              </a:rPr>
              <a:t> in pipeline, where </a:t>
            </a:r>
            <a:r>
              <a:rPr lang="en-US" sz="2300" b="1" dirty="0">
                <a:latin typeface="Times New Roman" pitchFamily="18" charset="0"/>
                <a:cs typeface="Times New Roman" pitchFamily="18" charset="0"/>
              </a:rPr>
              <a:t>no work is done </a:t>
            </a:r>
            <a:r>
              <a:rPr lang="en-US" sz="2300" dirty="0">
                <a:latin typeface="Times New Roman" pitchFamily="18" charset="0"/>
                <a:cs typeface="Times New Roman" pitchFamily="18" charset="0"/>
              </a:rPr>
              <a:t>as the pipeline stages are reloaded.</a:t>
            </a:r>
          </a:p>
        </p:txBody>
      </p:sp>
      <p:sp>
        <p:nvSpPr>
          <p:cNvPr id="4" name="Date Placeholder 3"/>
          <p:cNvSpPr>
            <a:spLocks noGrp="1"/>
          </p:cNvSpPr>
          <p:nvPr>
            <p:ph type="dt" sz="half" idx="10"/>
          </p:nvPr>
        </p:nvSpPr>
        <p:spPr/>
        <p:txBody>
          <a:bodyPr/>
          <a:lstStyle/>
          <a:p>
            <a:pPr>
              <a:defRPr/>
            </a:pPr>
            <a:fld id="{303A3DA5-53FB-4EA5-8588-CCA6C8CB78E3}"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73</a:t>
            </a:fld>
            <a:endParaRPr lang="en-US"/>
          </a:p>
        </p:txBody>
      </p:sp>
      <p:pic>
        <p:nvPicPr>
          <p:cNvPr id="7" name="Picture 6"/>
          <p:cNvPicPr>
            <a:picLocks noChangeAspect="1"/>
          </p:cNvPicPr>
          <p:nvPr/>
        </p:nvPicPr>
        <p:blipFill>
          <a:blip r:embed="rId2" cstate="print"/>
          <a:srcRect/>
          <a:stretch>
            <a:fillRect/>
          </a:stretch>
        </p:blipFill>
        <p:spPr bwMode="auto">
          <a:xfrm>
            <a:off x="112399" y="150201"/>
            <a:ext cx="725801" cy="655942"/>
          </a:xfrm>
          <a:prstGeom prst="rect">
            <a:avLst/>
          </a:prstGeom>
          <a:noFill/>
          <a:ln w="9525">
            <a:noFill/>
            <a:miter lim="800000"/>
            <a:headEnd/>
            <a:tailEnd/>
          </a:ln>
        </p:spPr>
      </p:pic>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104811" y="1508782"/>
            <a:ext cx="3076873" cy="2246769"/>
          </a:xfrm>
          <a:prstGeom prst="rect">
            <a:avLst/>
          </a:prstGeom>
        </p:spPr>
        <p:txBody>
          <a:bodyPr wrap="square">
            <a:spAutoFit/>
          </a:bodyPr>
          <a:lstStyle/>
          <a:p>
            <a:pPr fontAlgn="auto">
              <a:spcBef>
                <a:spcPts val="0"/>
              </a:spcBef>
              <a:spcAft>
                <a:spcPts val="0"/>
              </a:spcAft>
              <a:defRPr/>
            </a:pPr>
            <a:r>
              <a:rPr lang="en-US" sz="1800" dirty="0">
                <a:solidFill>
                  <a:srgbClr val="002060"/>
                </a:solidFill>
                <a:latin typeface="Times New Roman" panose="02020603050405020304" pitchFamily="18" charset="0"/>
                <a:cs typeface="Times New Roman" panose="02020603050405020304" pitchFamily="18" charset="0"/>
              </a:rPr>
              <a:t>          I0     MOV SI, </a:t>
            </a:r>
            <a:r>
              <a:rPr lang="en-US" sz="1800" dirty="0" err="1">
                <a:solidFill>
                  <a:srgbClr val="002060"/>
                </a:solidFill>
                <a:latin typeface="Times New Roman" panose="02020603050405020304" pitchFamily="18" charset="0"/>
                <a:cs typeface="Times New Roman" panose="02020603050405020304" pitchFamily="18" charset="0"/>
              </a:rPr>
              <a:t>addr</a:t>
            </a:r>
            <a:endParaRPr lang="en-US" sz="1800" dirty="0">
              <a:solidFill>
                <a:srgbClr val="002060"/>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1800" dirty="0">
                <a:solidFill>
                  <a:srgbClr val="002060"/>
                </a:solidFill>
                <a:latin typeface="Times New Roman" panose="02020603050405020304" pitchFamily="18" charset="0"/>
                <a:cs typeface="Times New Roman" panose="02020603050405020304" pitchFamily="18" charset="0"/>
              </a:rPr>
              <a:t>Bk  :  I1     INC SI</a:t>
            </a:r>
          </a:p>
          <a:p>
            <a:pPr fontAlgn="auto">
              <a:spcBef>
                <a:spcPts val="0"/>
              </a:spcBef>
              <a:spcAft>
                <a:spcPts val="0"/>
              </a:spcAft>
              <a:defRPr/>
            </a:pPr>
            <a:r>
              <a:rPr lang="en-US" sz="1800" dirty="0">
                <a:solidFill>
                  <a:srgbClr val="002060"/>
                </a:solidFill>
                <a:latin typeface="Times New Roman" panose="02020603050405020304" pitchFamily="18" charset="0"/>
                <a:cs typeface="Times New Roman" panose="02020603050405020304" pitchFamily="18" charset="0"/>
              </a:rPr>
              <a:t>          I2     DEC CX    </a:t>
            </a:r>
          </a:p>
          <a:p>
            <a:pPr fontAlgn="auto">
              <a:spcBef>
                <a:spcPts val="0"/>
              </a:spcBef>
              <a:spcAft>
                <a:spcPts val="0"/>
              </a:spcAft>
              <a:defRPr/>
            </a:pPr>
            <a:r>
              <a:rPr lang="en-US" dirty="0">
                <a:solidFill>
                  <a:srgbClr val="002060"/>
                </a:solidFill>
                <a:latin typeface="Times New Roman" panose="02020603050405020304" pitchFamily="18" charset="0"/>
                <a:cs typeface="Times New Roman" panose="02020603050405020304" pitchFamily="18" charset="0"/>
              </a:rPr>
              <a:t>          </a:t>
            </a:r>
            <a:r>
              <a:rPr lang="en-US" sz="3200" b="1" dirty="0">
                <a:solidFill>
                  <a:srgbClr val="C00000"/>
                </a:solidFill>
                <a:latin typeface="Times New Roman" panose="02020603050405020304" pitchFamily="18" charset="0"/>
                <a:cs typeface="Times New Roman" panose="02020603050405020304" pitchFamily="18" charset="0"/>
              </a:rPr>
              <a:t>I3  JNZ   BK</a:t>
            </a:r>
          </a:p>
          <a:p>
            <a:pPr fontAlgn="auto">
              <a:spcBef>
                <a:spcPts val="0"/>
              </a:spcBef>
              <a:spcAft>
                <a:spcPts val="0"/>
              </a:spcAft>
              <a:defRPr/>
            </a:pPr>
            <a:r>
              <a:rPr lang="en-US" sz="1800" dirty="0">
                <a:solidFill>
                  <a:srgbClr val="002060"/>
                </a:solidFill>
                <a:latin typeface="Times New Roman" panose="02020603050405020304" pitchFamily="18" charset="0"/>
                <a:cs typeface="Times New Roman" panose="02020603050405020304" pitchFamily="18" charset="0"/>
              </a:rPr>
              <a:t>          I4     ADD  AX,BX</a:t>
            </a:r>
          </a:p>
          <a:p>
            <a:pPr fontAlgn="auto">
              <a:spcBef>
                <a:spcPts val="0"/>
              </a:spcBef>
              <a:spcAft>
                <a:spcPts val="0"/>
              </a:spcAft>
              <a:defRPr/>
            </a:pPr>
            <a:r>
              <a:rPr lang="en-US" sz="1800" dirty="0">
                <a:solidFill>
                  <a:srgbClr val="002060"/>
                </a:solidFill>
                <a:latin typeface="Times New Roman" panose="02020603050405020304" pitchFamily="18" charset="0"/>
                <a:cs typeface="Times New Roman" panose="02020603050405020304" pitchFamily="18" charset="0"/>
              </a:rPr>
              <a:t>          I5     INC  AX</a:t>
            </a:r>
          </a:p>
          <a:p>
            <a:pPr fontAlgn="auto">
              <a:spcBef>
                <a:spcPts val="0"/>
              </a:spcBef>
              <a:spcAft>
                <a:spcPts val="0"/>
              </a:spcAft>
              <a:defRPr/>
            </a:pPr>
            <a:r>
              <a:rPr lang="en-US" sz="1800" dirty="0">
                <a:solidFill>
                  <a:srgbClr val="002060"/>
                </a:solidFill>
                <a:latin typeface="Times New Roman" panose="02020603050405020304" pitchFamily="18" charset="0"/>
                <a:cs typeface="Times New Roman" panose="02020603050405020304" pitchFamily="18" charset="0"/>
              </a:rPr>
              <a:t>          I6     MOV  [SI] , AX </a:t>
            </a:r>
            <a:endParaRPr lang="en-IN" sz="1800" dirty="0"/>
          </a:p>
        </p:txBody>
      </p:sp>
    </p:spTree>
    <p:extLst>
      <p:ext uri="{BB962C8B-B14F-4D97-AF65-F5344CB8AC3E}">
        <p14:creationId xmlns:p14="http://schemas.microsoft.com/office/powerpoint/2010/main" val="375051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716" y="168898"/>
            <a:ext cx="10681855" cy="618548"/>
          </a:xfrm>
        </p:spPr>
        <p:txBody>
          <a:bodyPr>
            <a:noAutofit/>
          </a:bodyPr>
          <a:lstStyle/>
          <a:p>
            <a:r>
              <a:rPr lang="en-US" sz="5400" b="1" dirty="0">
                <a:solidFill>
                  <a:srgbClr val="FF0000"/>
                </a:solidFill>
                <a:latin typeface="Times New Roman" panose="02020603050405020304" pitchFamily="18" charset="0"/>
                <a:cs typeface="Times New Roman" panose="02020603050405020304" pitchFamily="18" charset="0"/>
              </a:rPr>
              <a:t>Branch Prediction                   </a:t>
            </a:r>
            <a:r>
              <a:rPr lang="en-US" sz="2400" dirty="0">
                <a:latin typeface="Times New Roman" panose="02020603050405020304" pitchFamily="18" charset="0"/>
                <a:cs typeface="Times New Roman" panose="02020603050405020304" pitchFamily="18" charset="0"/>
              </a:rPr>
              <a:t>Continued…</a:t>
            </a:r>
            <a:endParaRPr lang="en-US" sz="5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7538" y="943280"/>
            <a:ext cx="6603594" cy="5053817"/>
          </a:xfrm>
        </p:spPr>
        <p:txBody>
          <a:bodyPr>
            <a:noAutofit/>
          </a:bodyPr>
          <a:lstStyle/>
          <a:p>
            <a:pPr algn="just"/>
            <a:r>
              <a:rPr lang="en-US" sz="2500" dirty="0">
                <a:latin typeface="Times New Roman" panose="02020603050405020304" pitchFamily="18" charset="0"/>
                <a:cs typeface="Times New Roman" panose="02020603050405020304" pitchFamily="18" charset="0"/>
              </a:rPr>
              <a:t>In this scheme, </a:t>
            </a:r>
            <a:r>
              <a:rPr lang="en-US" sz="2500" b="1" dirty="0">
                <a:latin typeface="Times New Roman" panose="02020603050405020304" pitchFamily="18" charset="0"/>
                <a:cs typeface="Times New Roman" panose="02020603050405020304" pitchFamily="18" charset="0"/>
              </a:rPr>
              <a:t>a prediction is made </a:t>
            </a:r>
            <a:r>
              <a:rPr lang="en-US" sz="2500" dirty="0">
                <a:latin typeface="Times New Roman" panose="02020603050405020304" pitchFamily="18" charset="0"/>
                <a:cs typeface="Times New Roman" panose="02020603050405020304" pitchFamily="18" charset="0"/>
              </a:rPr>
              <a:t>with reference to </a:t>
            </a:r>
            <a:r>
              <a:rPr lang="en-US" sz="2500" b="1" dirty="0">
                <a:solidFill>
                  <a:schemeClr val="accent6">
                    <a:lumMod val="50000"/>
                  </a:schemeClr>
                </a:solidFill>
                <a:latin typeface="Times New Roman" panose="02020603050405020304" pitchFamily="18" charset="0"/>
                <a:cs typeface="Times New Roman" panose="02020603050405020304" pitchFamily="18" charset="0"/>
              </a:rPr>
              <a:t>the branch instruction currently in pipeline.</a:t>
            </a:r>
          </a:p>
          <a:p>
            <a:pPr algn="just"/>
            <a:r>
              <a:rPr lang="en-US" sz="2500" b="1" dirty="0">
                <a:solidFill>
                  <a:srgbClr val="C00000"/>
                </a:solidFill>
                <a:latin typeface="Times New Roman" panose="02020603050405020304" pitchFamily="18" charset="0"/>
                <a:cs typeface="Times New Roman" panose="02020603050405020304" pitchFamily="18" charset="0"/>
              </a:rPr>
              <a:t>Prediction</a:t>
            </a:r>
            <a:r>
              <a:rPr lang="en-US" sz="2500" dirty="0">
                <a:latin typeface="Times New Roman" panose="02020603050405020304" pitchFamily="18" charset="0"/>
                <a:cs typeface="Times New Roman" panose="02020603050405020304" pitchFamily="18" charset="0"/>
              </a:rPr>
              <a:t> will be </a:t>
            </a:r>
            <a:r>
              <a:rPr lang="en-US" sz="2500" b="1" dirty="0">
                <a:latin typeface="Times New Roman" panose="02020603050405020304" pitchFamily="18" charset="0"/>
                <a:cs typeface="Times New Roman" panose="02020603050405020304" pitchFamily="18" charset="0"/>
              </a:rPr>
              <a:t>either taken </a:t>
            </a:r>
            <a:r>
              <a:rPr lang="en-US" sz="2500" dirty="0">
                <a:latin typeface="Times New Roman" panose="02020603050405020304" pitchFamily="18" charset="0"/>
                <a:cs typeface="Times New Roman" panose="02020603050405020304" pitchFamily="18" charset="0"/>
              </a:rPr>
              <a:t>or </a:t>
            </a:r>
            <a:r>
              <a:rPr lang="en-US" sz="2500" b="1" dirty="0">
                <a:latin typeface="Times New Roman" panose="02020603050405020304" pitchFamily="18" charset="0"/>
                <a:cs typeface="Times New Roman" panose="02020603050405020304" pitchFamily="18" charset="0"/>
              </a:rPr>
              <a:t>not taken</a:t>
            </a:r>
            <a:r>
              <a:rPr lang="en-US" sz="2500" dirty="0">
                <a:latin typeface="Times New Roman" panose="02020603050405020304" pitchFamily="18" charset="0"/>
                <a:cs typeface="Times New Roman" panose="02020603050405020304" pitchFamily="18" charset="0"/>
              </a:rPr>
              <a:t>. </a:t>
            </a:r>
          </a:p>
          <a:p>
            <a:pPr algn="just"/>
            <a:r>
              <a:rPr lang="en-US" sz="2500" dirty="0">
                <a:solidFill>
                  <a:srgbClr val="FF0000"/>
                </a:solidFill>
                <a:latin typeface="Times New Roman" panose="02020603050405020304" pitchFamily="18" charset="0"/>
                <a:cs typeface="Times New Roman" panose="02020603050405020304" pitchFamily="18" charset="0"/>
              </a:rPr>
              <a:t>If the prediction turns out to be </a:t>
            </a:r>
            <a:r>
              <a:rPr lang="en-US" sz="2500" b="1" dirty="0">
                <a:latin typeface="Times New Roman" panose="02020603050405020304" pitchFamily="18" charset="0"/>
                <a:cs typeface="Times New Roman" panose="02020603050405020304" pitchFamily="18" charset="0"/>
              </a:rPr>
              <a:t>true,</a:t>
            </a:r>
            <a:r>
              <a:rPr lang="en-US" sz="2500" dirty="0">
                <a:solidFill>
                  <a:srgbClr val="FF0000"/>
                </a:solidFill>
                <a:latin typeface="Times New Roman" panose="02020603050405020304" pitchFamily="18" charset="0"/>
                <a:cs typeface="Times New Roman" panose="02020603050405020304" pitchFamily="18" charset="0"/>
              </a:rPr>
              <a:t> the pipeline </a:t>
            </a:r>
            <a:r>
              <a:rPr lang="en-US" sz="2500" dirty="0">
                <a:solidFill>
                  <a:schemeClr val="accent6">
                    <a:lumMod val="50000"/>
                  </a:schemeClr>
                </a:solidFill>
                <a:latin typeface="Times New Roman" panose="02020603050405020304" pitchFamily="18" charset="0"/>
                <a:cs typeface="Times New Roman" panose="02020603050405020304" pitchFamily="18" charset="0"/>
              </a:rPr>
              <a:t>will not be flushed </a:t>
            </a:r>
            <a:r>
              <a:rPr lang="en-US" sz="2500" dirty="0">
                <a:latin typeface="Times New Roman" panose="02020603050405020304" pitchFamily="18" charset="0"/>
                <a:cs typeface="Times New Roman" panose="02020603050405020304" pitchFamily="18" charset="0"/>
              </a:rPr>
              <a:t>and </a:t>
            </a:r>
            <a:r>
              <a:rPr lang="en-US" sz="2500" b="1" dirty="0">
                <a:latin typeface="Times New Roman" panose="02020603050405020304" pitchFamily="18" charset="0"/>
                <a:cs typeface="Times New Roman" panose="02020603050405020304" pitchFamily="18" charset="0"/>
              </a:rPr>
              <a:t>no clock cycles</a:t>
            </a:r>
            <a:r>
              <a:rPr lang="en-US" sz="2500" dirty="0">
                <a:latin typeface="Times New Roman" panose="02020603050405020304" pitchFamily="18" charset="0"/>
                <a:cs typeface="Times New Roman" panose="02020603050405020304" pitchFamily="18" charset="0"/>
              </a:rPr>
              <a:t> will be </a:t>
            </a:r>
            <a:r>
              <a:rPr lang="en-US" sz="2500" b="1" dirty="0">
                <a:solidFill>
                  <a:schemeClr val="accent6">
                    <a:lumMod val="50000"/>
                  </a:schemeClr>
                </a:solidFill>
                <a:latin typeface="Times New Roman" panose="02020603050405020304" pitchFamily="18" charset="0"/>
                <a:cs typeface="Times New Roman" panose="02020603050405020304" pitchFamily="18" charset="0"/>
              </a:rPr>
              <a:t>lost.</a:t>
            </a:r>
          </a:p>
          <a:p>
            <a:pPr algn="just"/>
            <a:r>
              <a:rPr lang="en-US" sz="2500" dirty="0">
                <a:solidFill>
                  <a:srgbClr val="FF0000"/>
                </a:solidFill>
                <a:latin typeface="Times New Roman" panose="02020603050405020304" pitchFamily="18" charset="0"/>
                <a:cs typeface="Times New Roman" panose="02020603050405020304" pitchFamily="18" charset="0"/>
              </a:rPr>
              <a:t>If the prediction turns out to be </a:t>
            </a:r>
            <a:r>
              <a:rPr lang="en-US" sz="2500" b="1" dirty="0">
                <a:latin typeface="Times New Roman" panose="02020603050405020304" pitchFamily="18" charset="0"/>
                <a:cs typeface="Times New Roman" panose="02020603050405020304" pitchFamily="18" charset="0"/>
              </a:rPr>
              <a:t>false</a:t>
            </a:r>
            <a:r>
              <a:rPr lang="en-US" sz="2500" dirty="0">
                <a:solidFill>
                  <a:srgbClr val="FF0000"/>
                </a:solidFill>
                <a:latin typeface="Times New Roman" panose="02020603050405020304" pitchFamily="18" charset="0"/>
                <a:cs typeface="Times New Roman" panose="02020603050405020304" pitchFamily="18" charset="0"/>
              </a:rPr>
              <a:t>, the pipeline is </a:t>
            </a:r>
            <a:r>
              <a:rPr lang="en-US" sz="2500" b="1" dirty="0">
                <a:solidFill>
                  <a:srgbClr val="FF0000"/>
                </a:solidFill>
                <a:latin typeface="Times New Roman" panose="02020603050405020304" pitchFamily="18" charset="0"/>
                <a:cs typeface="Times New Roman" panose="02020603050405020304" pitchFamily="18" charset="0"/>
              </a:rPr>
              <a:t>flushed</a:t>
            </a:r>
            <a:r>
              <a:rPr lang="en-US" sz="2500" dirty="0">
                <a:solidFill>
                  <a:srgbClr val="FF0000"/>
                </a:solidFill>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and started over with the correct instruction.</a:t>
            </a:r>
          </a:p>
          <a:p>
            <a:pPr algn="just"/>
            <a:r>
              <a:rPr lang="en-US" sz="2500" dirty="0">
                <a:latin typeface="Times New Roman" panose="02020603050405020304" pitchFamily="18" charset="0"/>
                <a:cs typeface="Times New Roman" panose="02020603050405020304" pitchFamily="18" charset="0"/>
              </a:rPr>
              <a:t>To avoid this problem, the Pentium uses a scheme called </a:t>
            </a:r>
            <a:r>
              <a:rPr lang="en-US" sz="2500" b="1" dirty="0">
                <a:solidFill>
                  <a:srgbClr val="FF0000"/>
                </a:solidFill>
                <a:latin typeface="Times New Roman" panose="02020603050405020304" pitchFamily="18" charset="0"/>
                <a:cs typeface="Times New Roman" panose="02020603050405020304" pitchFamily="18" charset="0"/>
              </a:rPr>
              <a:t>Dynamic Branch Prediction</a:t>
            </a:r>
            <a:r>
              <a:rPr lang="en-US" sz="2500" b="1" dirty="0">
                <a:latin typeface="Times New Roman" panose="02020603050405020304" pitchFamily="18" charset="0"/>
                <a:cs typeface="Times New Roman" panose="02020603050405020304" pitchFamily="18" charset="0"/>
              </a:rPr>
              <a:t>.</a:t>
            </a:r>
          </a:p>
          <a:p>
            <a:pPr algn="just"/>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46A89A8C-5F4B-4AB1-BF0E-5E3F42784A7C}"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74</a:t>
            </a:fld>
            <a:endParaRPr lang="en-US"/>
          </a:p>
        </p:txBody>
      </p:sp>
      <p:pic>
        <p:nvPicPr>
          <p:cNvPr id="7" name="Picture 6"/>
          <p:cNvPicPr>
            <a:picLocks noChangeAspect="1"/>
          </p:cNvPicPr>
          <p:nvPr/>
        </p:nvPicPr>
        <p:blipFill>
          <a:blip r:embed="rId2" cstate="print"/>
          <a:srcRect/>
          <a:stretch>
            <a:fillRect/>
          </a:stretch>
        </p:blipFill>
        <p:spPr bwMode="auto">
          <a:xfrm>
            <a:off x="17696" y="154870"/>
            <a:ext cx="770497" cy="696336"/>
          </a:xfrm>
          <a:prstGeom prst="rect">
            <a:avLst/>
          </a:prstGeom>
          <a:noFill/>
          <a:ln w="9525">
            <a:noFill/>
            <a:miter lim="800000"/>
            <a:headEnd/>
            <a:tailEnd/>
          </a:ln>
        </p:spPr>
      </p:pic>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7667419" y="1901205"/>
            <a:ext cx="4316764" cy="2757183"/>
          </a:xfrm>
          <a:prstGeom prst="rect">
            <a:avLst/>
          </a:prstGeom>
          <a:noFill/>
          <a:ln w="9525">
            <a:noFill/>
            <a:miter lim="800000"/>
            <a:headEnd/>
            <a:tailEnd/>
          </a:ln>
        </p:spPr>
      </p:pic>
      <p:pic>
        <p:nvPicPr>
          <p:cNvPr id="13" name="Picture 12"/>
          <p:cNvPicPr>
            <a:picLocks noChangeAspect="1"/>
          </p:cNvPicPr>
          <p:nvPr/>
        </p:nvPicPr>
        <p:blipFill>
          <a:blip r:embed="rId4"/>
          <a:stretch>
            <a:fillRect/>
          </a:stretch>
        </p:blipFill>
        <p:spPr>
          <a:xfrm>
            <a:off x="7667418" y="4714315"/>
            <a:ext cx="4524582" cy="1457886"/>
          </a:xfrm>
          <a:prstGeom prst="rect">
            <a:avLst/>
          </a:prstGeom>
        </p:spPr>
      </p:pic>
      <p:sp>
        <p:nvSpPr>
          <p:cNvPr id="14" name="Rectangle 13"/>
          <p:cNvSpPr/>
          <p:nvPr/>
        </p:nvSpPr>
        <p:spPr>
          <a:xfrm>
            <a:off x="7667418" y="1070467"/>
            <a:ext cx="4316765" cy="954107"/>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Algorithm</a:t>
            </a:r>
            <a:r>
              <a:rPr lang="en-US" dirty="0">
                <a:latin typeface="Times New Roman" panose="02020603050405020304" pitchFamily="18" charset="0"/>
                <a:cs typeface="Times New Roman" panose="02020603050405020304" pitchFamily="18" charset="0"/>
              </a:rPr>
              <a:t> implemented in Pentium for </a:t>
            </a:r>
            <a:r>
              <a:rPr lang="en-US" b="1" dirty="0">
                <a:latin typeface="Times New Roman" panose="02020603050405020304" pitchFamily="18" charset="0"/>
                <a:cs typeface="Times New Roman" panose="02020603050405020304" pitchFamily="18" charset="0"/>
              </a:rPr>
              <a:t>reducing  pipeline stalls </a:t>
            </a:r>
            <a:r>
              <a:rPr lang="en-US" dirty="0">
                <a:latin typeface="Times New Roman" panose="02020603050405020304" pitchFamily="18" charset="0"/>
                <a:cs typeface="Times New Roman" panose="02020603050405020304" pitchFamily="18" charset="0"/>
              </a:rPr>
              <a:t>during execution of </a:t>
            </a:r>
            <a:r>
              <a:rPr lang="en-US" b="1" dirty="0" err="1">
                <a:solidFill>
                  <a:srgbClr val="002060"/>
                </a:solidFill>
                <a:latin typeface="Times New Roman" panose="02020603050405020304" pitchFamily="18" charset="0"/>
                <a:cs typeface="Times New Roman" panose="02020603050405020304" pitchFamily="18" charset="0"/>
              </a:rPr>
              <a:t>jmp</a:t>
            </a:r>
            <a:r>
              <a:rPr lang="en-US" dirty="0">
                <a:latin typeface="Times New Roman" panose="02020603050405020304" pitchFamily="18" charset="0"/>
                <a:cs typeface="Times New Roman" panose="02020603050405020304" pitchFamily="18" charset="0"/>
              </a:rPr>
              <a:t> instructions</a:t>
            </a:r>
          </a:p>
          <a:p>
            <a:pPr>
              <a:buNone/>
            </a:pPr>
            <a:r>
              <a:rPr lang="en-US" dirty="0">
                <a:latin typeface="Times New Roman" panose="02020603050405020304" pitchFamily="18" charset="0"/>
                <a:cs typeface="Times New Roman" panose="02020603050405020304" pitchFamily="18" charset="0"/>
              </a:rPr>
              <a:t>  It contains a </a:t>
            </a:r>
            <a:r>
              <a:rPr lang="en-US" b="1" dirty="0">
                <a:solidFill>
                  <a:srgbClr val="FF0000"/>
                </a:solidFill>
                <a:latin typeface="Times New Roman" panose="02020603050405020304" pitchFamily="18" charset="0"/>
                <a:cs typeface="Times New Roman" panose="02020603050405020304" pitchFamily="18" charset="0"/>
              </a:rPr>
              <a:t>Branch prediction </a:t>
            </a:r>
            <a:r>
              <a:rPr lang="en-US" b="1" dirty="0">
                <a:latin typeface="Times New Roman" panose="02020603050405020304" pitchFamily="18" charset="0"/>
                <a:cs typeface="Times New Roman" panose="02020603050405020304" pitchFamily="18" charset="0"/>
              </a:rPr>
              <a:t>state machine with </a:t>
            </a:r>
            <a:r>
              <a:rPr lang="en-US" b="1" dirty="0">
                <a:solidFill>
                  <a:srgbClr val="C00000"/>
                </a:solidFill>
                <a:latin typeface="Times New Roman" panose="02020603050405020304" pitchFamily="18" charset="0"/>
                <a:cs typeface="Times New Roman" panose="02020603050405020304" pitchFamily="18" charset="0"/>
              </a:rPr>
              <a:t>four states</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4169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081" y="177874"/>
            <a:ext cx="9951720" cy="793115"/>
          </a:xfrm>
        </p:spPr>
        <p:txBody>
          <a:bodyPr>
            <a:noAutofit/>
          </a:bodyPr>
          <a:lstStyle/>
          <a:p>
            <a:r>
              <a:rPr lang="en-US" sz="6000" b="1" dirty="0">
                <a:solidFill>
                  <a:srgbClr val="C00000"/>
                </a:solidFill>
                <a:latin typeface="Times New Roman" panose="02020603050405020304" pitchFamily="18" charset="0"/>
                <a:cs typeface="Times New Roman" panose="02020603050405020304" pitchFamily="18" charset="0"/>
              </a:rPr>
              <a:t>Branch Prediction Algorithm</a:t>
            </a:r>
            <a:endParaRPr lang="en-IN" sz="6000" b="1" dirty="0">
              <a:solidFill>
                <a:srgbClr val="C00000"/>
              </a:solidFill>
              <a:latin typeface="Times New Roman" panose="02020603050405020304" pitchFamily="18" charset="0"/>
              <a:cs typeface="Times New Roman" panose="02020603050405020304" pitchFamily="18" charset="0"/>
            </a:endParaRPr>
          </a:p>
        </p:txBody>
      </p:sp>
      <p:pic>
        <p:nvPicPr>
          <p:cNvPr id="29" name="Picture 6"/>
          <p:cNvPicPr>
            <a:picLocks noChangeAspect="1"/>
          </p:cNvPicPr>
          <p:nvPr/>
        </p:nvPicPr>
        <p:blipFill>
          <a:blip r:embed="rId2" cstate="print"/>
          <a:srcRect/>
          <a:stretch>
            <a:fillRect/>
          </a:stretch>
        </p:blipFill>
        <p:spPr bwMode="auto">
          <a:xfrm>
            <a:off x="62392" y="141662"/>
            <a:ext cx="725801" cy="655942"/>
          </a:xfrm>
          <a:prstGeom prst="rect">
            <a:avLst/>
          </a:prstGeom>
          <a:noFill/>
          <a:ln w="9525">
            <a:noFill/>
            <a:miter lim="800000"/>
            <a:headEnd/>
            <a:tailEnd/>
          </a:ln>
        </p:spPr>
      </p:pic>
      <p:sp>
        <p:nvSpPr>
          <p:cNvPr id="30" name="Date Placeholder 29"/>
          <p:cNvSpPr>
            <a:spLocks noGrp="1"/>
          </p:cNvSpPr>
          <p:nvPr>
            <p:ph type="dt" sz="half" idx="10"/>
          </p:nvPr>
        </p:nvSpPr>
        <p:spPr/>
        <p:txBody>
          <a:bodyPr/>
          <a:lstStyle/>
          <a:p>
            <a:pPr>
              <a:defRPr/>
            </a:pPr>
            <a:fld id="{5EE550A1-13E5-4BF1-9CEA-B3BCBFA616BB}" type="datetime1">
              <a:rPr lang="en-US" smtClean="0"/>
              <a:t>9/10/2023</a:t>
            </a:fld>
            <a:endParaRPr lang="en-US"/>
          </a:p>
        </p:txBody>
      </p:sp>
      <p:sp>
        <p:nvSpPr>
          <p:cNvPr id="31" name="Slide Number Placeholder 30"/>
          <p:cNvSpPr>
            <a:spLocks noGrp="1"/>
          </p:cNvSpPr>
          <p:nvPr>
            <p:ph type="sldNum" sz="quarter" idx="12"/>
          </p:nvPr>
        </p:nvSpPr>
        <p:spPr/>
        <p:txBody>
          <a:bodyPr/>
          <a:lstStyle/>
          <a:p>
            <a:pPr>
              <a:defRPr/>
            </a:pPr>
            <a:fld id="{86E3E4F9-1BBA-46FB-A770-05CF0AA7799E}" type="slidenum">
              <a:rPr lang="en-US" smtClean="0"/>
              <a:pPr>
                <a:defRPr/>
              </a:pPr>
              <a:t>75</a:t>
            </a:fld>
            <a:endParaRPr lang="en-US"/>
          </a:p>
        </p:txBody>
      </p:sp>
      <p:sp>
        <p:nvSpPr>
          <p:cNvPr id="32" name="Footer Placeholder 31"/>
          <p:cNvSpPr>
            <a:spLocks noGrp="1"/>
          </p:cNvSpPr>
          <p:nvPr>
            <p:ph type="ftr" sz="quarter" idx="11"/>
          </p:nvPr>
        </p:nvSpPr>
        <p:spPr/>
        <p:txBody>
          <a:bodyPr/>
          <a:lstStyle/>
          <a:p>
            <a:pPr>
              <a:defRPr/>
            </a:pPr>
            <a:r>
              <a:rPr lang="en-GB"/>
              <a:t>Unit 1            Microprocessor and Microcontroller_CET2004B         2023-24     S3  </a:t>
            </a:r>
            <a:endParaRPr lang="en-US"/>
          </a:p>
        </p:txBody>
      </p:sp>
      <p:pic>
        <p:nvPicPr>
          <p:cNvPr id="1026" name="Picture 2"/>
          <p:cNvPicPr>
            <a:picLocks noChangeAspect="1" noChangeArrowheads="1"/>
          </p:cNvPicPr>
          <p:nvPr/>
        </p:nvPicPr>
        <p:blipFill>
          <a:blip r:embed="rId3" cstate="print"/>
          <a:srcRect/>
          <a:stretch>
            <a:fillRect/>
          </a:stretch>
        </p:blipFill>
        <p:spPr bwMode="auto">
          <a:xfrm>
            <a:off x="1402080" y="1280160"/>
            <a:ext cx="9281159" cy="4648199"/>
          </a:xfrm>
          <a:prstGeom prst="rect">
            <a:avLst/>
          </a:prstGeom>
          <a:noFill/>
          <a:ln w="9525">
            <a:noFill/>
            <a:miter lim="800000"/>
            <a:headEnd/>
            <a:tailEnd/>
          </a:ln>
        </p:spPr>
      </p:pic>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927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259971" y="104128"/>
            <a:ext cx="9323119" cy="793115"/>
          </a:xfrm>
        </p:spPr>
        <p:txBody>
          <a:bodyPr>
            <a:noAutofit/>
          </a:bodyPr>
          <a:lstStyle/>
          <a:p>
            <a:pPr eaLnBrk="1" hangingPunct="1"/>
            <a:r>
              <a:rPr lang="en-US" sz="6000" b="1" dirty="0">
                <a:solidFill>
                  <a:srgbClr val="C00000"/>
                </a:solidFill>
                <a:latin typeface="Times New Roman" panose="02020603050405020304" pitchFamily="18" charset="0"/>
                <a:cs typeface="Times New Roman" panose="02020603050405020304" pitchFamily="18" charset="0"/>
              </a:rPr>
              <a:t>Branch Prediction</a:t>
            </a:r>
            <a:endParaRPr lang="en-IN" sz="6000" b="1" dirty="0">
              <a:solidFill>
                <a:srgbClr val="C00000"/>
              </a:solidFill>
              <a:latin typeface="Times New Roman" panose="02020603050405020304" pitchFamily="18" charset="0"/>
              <a:cs typeface="Times New Roman" panose="02020603050405020304" pitchFamily="18" charset="0"/>
            </a:endParaRPr>
          </a:p>
        </p:txBody>
      </p:sp>
      <p:sp>
        <p:nvSpPr>
          <p:cNvPr id="19459" name="Content Placeholder 2"/>
          <p:cNvSpPr>
            <a:spLocks noGrp="1"/>
          </p:cNvSpPr>
          <p:nvPr>
            <p:ph idx="1"/>
          </p:nvPr>
        </p:nvSpPr>
        <p:spPr>
          <a:xfrm>
            <a:off x="668383" y="774951"/>
            <a:ext cx="10983686" cy="5092469"/>
          </a:xfrm>
        </p:spPr>
        <p:txBody>
          <a:bodyPr>
            <a:normAutofit/>
          </a:bodyPr>
          <a:lstStyle/>
          <a:p>
            <a:pPr algn="just">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The Pentium processor uses a </a:t>
            </a:r>
            <a:r>
              <a:rPr lang="en-US" sz="3000" dirty="0">
                <a:solidFill>
                  <a:srgbClr val="FF0000"/>
                </a:solidFill>
                <a:latin typeface="Times New Roman" panose="02020603050405020304" pitchFamily="18" charset="0"/>
                <a:cs typeface="Times New Roman" panose="02020603050405020304" pitchFamily="18" charset="0"/>
              </a:rPr>
              <a:t>Branch Target Buffer (BTB</a:t>
            </a:r>
            <a:r>
              <a:rPr lang="en-US" sz="3000" dirty="0">
                <a:latin typeface="Times New Roman" panose="02020603050405020304" pitchFamily="18" charset="0"/>
                <a:cs typeface="Times New Roman" panose="02020603050405020304" pitchFamily="18" charset="0"/>
              </a:rPr>
              <a:t>) to predict the outcome of branch instructions which </a:t>
            </a:r>
            <a:r>
              <a:rPr lang="en-US" sz="3000" b="1" dirty="0">
                <a:solidFill>
                  <a:schemeClr val="accent6">
                    <a:lumMod val="50000"/>
                  </a:schemeClr>
                </a:solidFill>
                <a:latin typeface="Times New Roman" panose="02020603050405020304" pitchFamily="18" charset="0"/>
                <a:cs typeface="Times New Roman" panose="02020603050405020304" pitchFamily="18" charset="0"/>
              </a:rPr>
              <a:t>minimizes</a:t>
            </a:r>
            <a:r>
              <a:rPr lang="en-US" sz="3000" b="1" dirty="0">
                <a:solidFill>
                  <a:srgbClr val="002060"/>
                </a:solidFill>
                <a:latin typeface="Times New Roman" panose="02020603050405020304" pitchFamily="18" charset="0"/>
                <a:cs typeface="Times New Roman" panose="02020603050405020304" pitchFamily="18" charset="0"/>
              </a:rPr>
              <a:t> pipeline stalls </a:t>
            </a:r>
            <a:r>
              <a:rPr lang="en-US" sz="3000" dirty="0">
                <a:latin typeface="Times New Roman" panose="02020603050405020304" pitchFamily="18" charset="0"/>
                <a:cs typeface="Times New Roman" panose="02020603050405020304" pitchFamily="18" charset="0"/>
              </a:rPr>
              <a:t>due to pre-fetch delays.</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Algorithm</a:t>
            </a:r>
            <a:r>
              <a:rPr lang="en-US" dirty="0">
                <a:latin typeface="Times New Roman" panose="02020603050405020304" pitchFamily="18" charset="0"/>
                <a:cs typeface="Times New Roman" panose="02020603050405020304" pitchFamily="18" charset="0"/>
              </a:rPr>
              <a:t> implemented in Pentium for </a:t>
            </a:r>
            <a:r>
              <a:rPr lang="en-US" b="1" dirty="0">
                <a:latin typeface="Times New Roman" panose="02020603050405020304" pitchFamily="18" charset="0"/>
                <a:cs typeface="Times New Roman" panose="02020603050405020304" pitchFamily="18" charset="0"/>
              </a:rPr>
              <a:t>reducing  pipeline stalls </a:t>
            </a:r>
            <a:r>
              <a:rPr lang="en-US" dirty="0">
                <a:latin typeface="Times New Roman" panose="02020603050405020304" pitchFamily="18" charset="0"/>
                <a:cs typeface="Times New Roman" panose="02020603050405020304" pitchFamily="18" charset="0"/>
              </a:rPr>
              <a:t>during execution of </a:t>
            </a:r>
            <a:r>
              <a:rPr lang="en-US" b="1" dirty="0" err="1">
                <a:solidFill>
                  <a:srgbClr val="002060"/>
                </a:solidFill>
                <a:latin typeface="Times New Roman" panose="02020603050405020304" pitchFamily="18" charset="0"/>
                <a:cs typeface="Times New Roman" panose="02020603050405020304" pitchFamily="18" charset="0"/>
              </a:rPr>
              <a:t>jmp</a:t>
            </a:r>
            <a:r>
              <a:rPr lang="en-US" dirty="0">
                <a:latin typeface="Times New Roman" panose="02020603050405020304" pitchFamily="18" charset="0"/>
                <a:cs typeface="Times New Roman" panose="02020603050405020304" pitchFamily="18" charset="0"/>
              </a:rPr>
              <a:t> instructions</a:t>
            </a:r>
          </a:p>
          <a:p>
            <a:pPr>
              <a:buNone/>
            </a:pPr>
            <a:r>
              <a:rPr lang="en-US" dirty="0">
                <a:latin typeface="Times New Roman" panose="02020603050405020304" pitchFamily="18" charset="0"/>
                <a:cs typeface="Times New Roman" panose="02020603050405020304" pitchFamily="18" charset="0"/>
              </a:rPr>
              <a:t>  It contains a </a:t>
            </a:r>
            <a:r>
              <a:rPr lang="en-US" b="1" dirty="0">
                <a:solidFill>
                  <a:srgbClr val="FF0000"/>
                </a:solidFill>
                <a:latin typeface="Times New Roman" panose="02020603050405020304" pitchFamily="18" charset="0"/>
                <a:cs typeface="Times New Roman" panose="02020603050405020304" pitchFamily="18" charset="0"/>
              </a:rPr>
              <a:t>Branch prediction </a:t>
            </a:r>
            <a:r>
              <a:rPr lang="en-US" b="1" dirty="0">
                <a:latin typeface="Times New Roman" panose="02020603050405020304" pitchFamily="18" charset="0"/>
                <a:cs typeface="Times New Roman" panose="02020603050405020304" pitchFamily="18" charset="0"/>
              </a:rPr>
              <a:t>state machine with </a:t>
            </a:r>
            <a:r>
              <a:rPr lang="en-US" b="1" dirty="0">
                <a:solidFill>
                  <a:srgbClr val="C00000"/>
                </a:solidFill>
                <a:latin typeface="Times New Roman" panose="02020603050405020304" pitchFamily="18" charset="0"/>
                <a:cs typeface="Times New Roman" panose="02020603050405020304" pitchFamily="18" charset="0"/>
              </a:rPr>
              <a:t>four states</a:t>
            </a:r>
            <a:r>
              <a:rPr lang="en-US" dirty="0">
                <a:latin typeface="Times New Roman" panose="02020603050405020304" pitchFamily="18" charset="0"/>
                <a:cs typeface="Times New Roman" panose="02020603050405020304" pitchFamily="18" charset="0"/>
              </a:rPr>
              <a:t>: </a:t>
            </a:r>
          </a:p>
          <a:p>
            <a:pPr>
              <a:buNone/>
            </a:pPr>
            <a:r>
              <a:rPr lang="en-US" dirty="0">
                <a:solidFill>
                  <a:srgbClr val="FF0000"/>
                </a:solidFill>
                <a:latin typeface="Times New Roman" panose="02020603050405020304" pitchFamily="18" charset="0"/>
                <a:cs typeface="Times New Roman" panose="02020603050405020304" pitchFamily="18" charset="0"/>
              </a:rPr>
              <a:t>   (1) </a:t>
            </a:r>
            <a:r>
              <a:rPr lang="en-US" b="1" dirty="0">
                <a:latin typeface="Times New Roman" panose="02020603050405020304" pitchFamily="18" charset="0"/>
                <a:cs typeface="Times New Roman" panose="02020603050405020304" pitchFamily="18" charset="0"/>
              </a:rPr>
              <a:t>strongly not taken  </a:t>
            </a:r>
            <a:r>
              <a:rPr lang="en-US" dirty="0">
                <a:solidFill>
                  <a:srgbClr val="FF0000"/>
                </a:solidFill>
                <a:latin typeface="Times New Roman" panose="02020603050405020304" pitchFamily="18" charset="0"/>
                <a:cs typeface="Times New Roman" panose="02020603050405020304" pitchFamily="18" charset="0"/>
              </a:rPr>
              <a:t>- </a:t>
            </a:r>
            <a:r>
              <a:rPr lang="en-US" b="1" dirty="0">
                <a:solidFill>
                  <a:srgbClr val="C00000"/>
                </a:solidFill>
                <a:latin typeface="Times New Roman" panose="02020603050405020304" pitchFamily="18" charset="0"/>
                <a:cs typeface="Times New Roman" panose="02020603050405020304" pitchFamily="18" charset="0"/>
              </a:rPr>
              <a:t>00</a:t>
            </a:r>
          </a:p>
          <a:p>
            <a:pPr>
              <a:buNone/>
            </a:pPr>
            <a:r>
              <a:rPr lang="en-US" dirty="0">
                <a:solidFill>
                  <a:srgbClr val="FF0000"/>
                </a:solidFill>
                <a:latin typeface="Times New Roman" panose="02020603050405020304" pitchFamily="18" charset="0"/>
                <a:cs typeface="Times New Roman" panose="02020603050405020304" pitchFamily="18" charset="0"/>
              </a:rPr>
              <a:t>   (2) </a:t>
            </a:r>
            <a:r>
              <a:rPr lang="en-US" b="1" dirty="0">
                <a:latin typeface="Times New Roman" panose="02020603050405020304" pitchFamily="18" charset="0"/>
                <a:cs typeface="Times New Roman" panose="02020603050405020304" pitchFamily="18" charset="0"/>
              </a:rPr>
              <a:t>weakly not taken </a:t>
            </a:r>
            <a:r>
              <a:rPr lang="en-US" dirty="0">
                <a:solidFill>
                  <a:srgbClr val="FF0000"/>
                </a:solidFill>
                <a:latin typeface="Times New Roman" panose="02020603050405020304" pitchFamily="18" charset="0"/>
                <a:cs typeface="Times New Roman" panose="02020603050405020304" pitchFamily="18" charset="0"/>
              </a:rPr>
              <a:t>- </a:t>
            </a:r>
            <a:r>
              <a:rPr lang="en-US" b="1" dirty="0">
                <a:solidFill>
                  <a:srgbClr val="C00000"/>
                </a:solidFill>
                <a:latin typeface="Times New Roman" panose="02020603050405020304" pitchFamily="18" charset="0"/>
                <a:cs typeface="Times New Roman" panose="02020603050405020304" pitchFamily="18" charset="0"/>
              </a:rPr>
              <a:t>01</a:t>
            </a:r>
          </a:p>
          <a:p>
            <a:pPr>
              <a:buNone/>
            </a:pPr>
            <a:r>
              <a:rPr lang="en-US" dirty="0">
                <a:solidFill>
                  <a:srgbClr val="FF0000"/>
                </a:solidFill>
                <a:latin typeface="Times New Roman" panose="02020603050405020304" pitchFamily="18" charset="0"/>
                <a:cs typeface="Times New Roman" panose="02020603050405020304" pitchFamily="18" charset="0"/>
              </a:rPr>
              <a:t>   (3) </a:t>
            </a:r>
            <a:r>
              <a:rPr lang="en-US" b="1" dirty="0">
                <a:solidFill>
                  <a:srgbClr val="002060"/>
                </a:solidFill>
                <a:latin typeface="Times New Roman" panose="02020603050405020304" pitchFamily="18" charset="0"/>
                <a:cs typeface="Times New Roman" panose="02020603050405020304" pitchFamily="18" charset="0"/>
              </a:rPr>
              <a:t>weakly taken </a:t>
            </a:r>
            <a:r>
              <a:rPr lang="en-US" dirty="0">
                <a:solidFill>
                  <a:srgbClr val="FF0000"/>
                </a:solidFill>
                <a:latin typeface="Times New Roman" panose="02020603050405020304" pitchFamily="18" charset="0"/>
                <a:cs typeface="Times New Roman" panose="02020603050405020304" pitchFamily="18" charset="0"/>
              </a:rPr>
              <a:t>- </a:t>
            </a:r>
            <a:r>
              <a:rPr lang="en-US" b="1" dirty="0">
                <a:solidFill>
                  <a:srgbClr val="C00000"/>
                </a:solidFill>
                <a:latin typeface="Times New Roman" panose="02020603050405020304" pitchFamily="18" charset="0"/>
                <a:cs typeface="Times New Roman" panose="02020603050405020304" pitchFamily="18" charset="0"/>
              </a:rPr>
              <a:t>10</a:t>
            </a:r>
          </a:p>
          <a:p>
            <a:pPr>
              <a:buNone/>
            </a:pPr>
            <a:r>
              <a:rPr lang="en-US" dirty="0">
                <a:solidFill>
                  <a:srgbClr val="FF0000"/>
                </a:solidFill>
                <a:latin typeface="Times New Roman" panose="02020603050405020304" pitchFamily="18" charset="0"/>
                <a:cs typeface="Times New Roman" panose="02020603050405020304" pitchFamily="18" charset="0"/>
              </a:rPr>
              <a:t>   (4) </a:t>
            </a:r>
            <a:r>
              <a:rPr lang="en-US" b="1" dirty="0">
                <a:solidFill>
                  <a:srgbClr val="002060"/>
                </a:solidFill>
                <a:latin typeface="Times New Roman" panose="02020603050405020304" pitchFamily="18" charset="0"/>
                <a:cs typeface="Times New Roman" panose="02020603050405020304" pitchFamily="18" charset="0"/>
              </a:rPr>
              <a:t>strongly taken  </a:t>
            </a:r>
            <a:r>
              <a:rPr lang="en-US" dirty="0">
                <a:solidFill>
                  <a:srgbClr val="FF0000"/>
                </a:solidFill>
                <a:latin typeface="Times New Roman" panose="02020603050405020304" pitchFamily="18" charset="0"/>
                <a:cs typeface="Times New Roman" panose="02020603050405020304" pitchFamily="18" charset="0"/>
              </a:rPr>
              <a:t>- </a:t>
            </a:r>
            <a:r>
              <a:rPr lang="en-US" b="1" dirty="0">
                <a:solidFill>
                  <a:srgbClr val="C00000"/>
                </a:solidFill>
                <a:latin typeface="Times New Roman" panose="02020603050405020304" pitchFamily="18" charset="0"/>
                <a:cs typeface="Times New Roman" panose="02020603050405020304" pitchFamily="18" charset="0"/>
              </a:rPr>
              <a:t>11</a:t>
            </a:r>
          </a:p>
          <a:p>
            <a:pPr algn="just" eaLnBrk="1" hangingPunct="1"/>
            <a:endParaRPr lang="en-US" dirty="0">
              <a:latin typeface="Times New Roman" panose="02020603050405020304" pitchFamily="18" charset="0"/>
              <a:cs typeface="Times New Roman" panose="02020603050405020304" pitchFamily="18" charset="0"/>
            </a:endParaRPr>
          </a:p>
        </p:txBody>
      </p:sp>
      <p:pic>
        <p:nvPicPr>
          <p:cNvPr id="4" name="Picture 6"/>
          <p:cNvPicPr>
            <a:picLocks noChangeAspect="1"/>
          </p:cNvPicPr>
          <p:nvPr/>
        </p:nvPicPr>
        <p:blipFill>
          <a:blip r:embed="rId2" cstate="print"/>
          <a:srcRect/>
          <a:stretch>
            <a:fillRect/>
          </a:stretch>
        </p:blipFill>
        <p:spPr bwMode="auto">
          <a:xfrm>
            <a:off x="48104" y="100087"/>
            <a:ext cx="725801" cy="655942"/>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C5737889-77F2-46C3-A982-F5C52199D1F4}"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76</a:t>
            </a:fld>
            <a:endParaRPr lang="en-US"/>
          </a:p>
        </p:txBody>
      </p:sp>
      <p:sp>
        <p:nvSpPr>
          <p:cNvPr id="7" name="Footer Placeholder 6"/>
          <p:cNvSpPr>
            <a:spLocks noGrp="1"/>
          </p:cNvSpPr>
          <p:nvPr>
            <p:ph type="ftr" sz="quarter" idx="11"/>
          </p:nvPr>
        </p:nvSpPr>
        <p:spPr/>
        <p:txBody>
          <a:bodyPr/>
          <a:lstStyle/>
          <a:p>
            <a:pPr>
              <a:defRPr/>
            </a:pPr>
            <a:r>
              <a:rPr lang="en-GB"/>
              <a:t>Unit 1            Microprocessor and Microcontroller_CET2004B         2023-24     S3  </a:t>
            </a:r>
            <a:endParaRPr lang="en-US"/>
          </a:p>
        </p:txBody>
      </p:sp>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5799908" y="3927568"/>
            <a:ext cx="5852161" cy="2244633"/>
          </a:xfrm>
          <a:prstGeom prst="rect">
            <a:avLst/>
          </a:prstGeom>
          <a:noFill/>
          <a:ln w="9525">
            <a:noFill/>
            <a:miter lim="800000"/>
            <a:headEnd/>
            <a:tailEnd/>
          </a:ln>
        </p:spPr>
      </p:pic>
    </p:spTree>
    <p:extLst>
      <p:ext uri="{BB962C8B-B14F-4D97-AF65-F5344CB8AC3E}">
        <p14:creationId xmlns:p14="http://schemas.microsoft.com/office/powerpoint/2010/main" val="143842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00" y="217933"/>
            <a:ext cx="9881260" cy="584901"/>
          </a:xfrm>
        </p:spPr>
        <p:txBody>
          <a:bodyPr>
            <a:noAutofit/>
          </a:bodyPr>
          <a:lstStyle/>
          <a:p>
            <a:r>
              <a:rPr lang="en-US" sz="5400" b="1" dirty="0">
                <a:solidFill>
                  <a:srgbClr val="C00000"/>
                </a:solidFill>
                <a:latin typeface="Times New Roman" panose="02020603050405020304" pitchFamily="18" charset="0"/>
                <a:cs typeface="Times New Roman" panose="02020603050405020304" pitchFamily="18" charset="0"/>
              </a:rPr>
              <a:t>Branch Prediction Algorithm</a:t>
            </a:r>
          </a:p>
        </p:txBody>
      </p:sp>
      <p:sp>
        <p:nvSpPr>
          <p:cNvPr id="3" name="Content Placeholder 2"/>
          <p:cNvSpPr>
            <a:spLocks noGrp="1"/>
          </p:cNvSpPr>
          <p:nvPr>
            <p:ph idx="1"/>
          </p:nvPr>
        </p:nvSpPr>
        <p:spPr>
          <a:xfrm>
            <a:off x="652174" y="805430"/>
            <a:ext cx="11196765" cy="5312524"/>
          </a:xfrm>
        </p:spPr>
        <p:txBody>
          <a:bodyPr>
            <a:noAutofit/>
          </a:bodyPr>
          <a:lstStyle/>
          <a:p>
            <a:pPr algn="just"/>
            <a:r>
              <a:rPr lang="en-US" b="1" dirty="0">
                <a:solidFill>
                  <a:srgbClr val="002060"/>
                </a:solidFill>
                <a:latin typeface="Times New Roman" panose="02020603050405020304" pitchFamily="18" charset="0"/>
                <a:cs typeface="Times New Roman" panose="02020603050405020304" pitchFamily="18" charset="0"/>
              </a:rPr>
              <a:t>Two</a:t>
            </a:r>
            <a:r>
              <a:rPr lang="en-US" dirty="0">
                <a:latin typeface="Times New Roman" panose="02020603050405020304" pitchFamily="18" charset="0"/>
                <a:cs typeface="Times New Roman" panose="02020603050405020304" pitchFamily="18" charset="0"/>
              </a:rPr>
              <a:t> 32 bytes prefetch buffers work with </a:t>
            </a:r>
            <a:r>
              <a:rPr lang="en-US" dirty="0">
                <a:solidFill>
                  <a:schemeClr val="accent6">
                    <a:lumMod val="50000"/>
                  </a:schemeClr>
                </a:solidFill>
                <a:latin typeface="Times New Roman" panose="02020603050405020304" pitchFamily="18" charset="0"/>
                <a:cs typeface="Times New Roman" panose="02020603050405020304" pitchFamily="18" charset="0"/>
              </a:rPr>
              <a:t>BTB</a:t>
            </a:r>
            <a:r>
              <a:rPr lang="en-US" dirty="0">
                <a:latin typeface="Times New Roman" panose="02020603050405020304" pitchFamily="18" charset="0"/>
                <a:cs typeface="Times New Roman" panose="02020603050405020304" pitchFamily="18" charset="0"/>
              </a:rPr>
              <a:t>.</a:t>
            </a:r>
          </a:p>
          <a:p>
            <a:pPr algn="just"/>
            <a:r>
              <a:rPr lang="en-US" b="1" dirty="0">
                <a:solidFill>
                  <a:srgbClr val="C00000"/>
                </a:solidFill>
                <a:latin typeface="Times New Roman" panose="02020603050405020304" pitchFamily="18" charset="0"/>
                <a:cs typeface="Times New Roman" panose="02020603050405020304" pitchFamily="18" charset="0"/>
              </a:rPr>
              <a:t>One</a:t>
            </a:r>
            <a:r>
              <a:rPr lang="en-US" dirty="0">
                <a:latin typeface="Times New Roman" panose="02020603050405020304" pitchFamily="18" charset="0"/>
                <a:cs typeface="Times New Roman" panose="02020603050405020304" pitchFamily="18" charset="0"/>
              </a:rPr>
              <a:t> fetches instruction from the </a:t>
            </a:r>
            <a:r>
              <a:rPr lang="en-US" b="1" dirty="0">
                <a:solidFill>
                  <a:srgbClr val="002060"/>
                </a:solidFill>
                <a:latin typeface="Times New Roman" panose="02020603050405020304" pitchFamily="18" charset="0"/>
                <a:cs typeface="Times New Roman" panose="02020603050405020304" pitchFamily="18" charset="0"/>
              </a:rPr>
              <a:t>current program address </a:t>
            </a:r>
            <a:r>
              <a:rPr lang="en-US" dirty="0">
                <a:latin typeface="Times New Roman" panose="02020603050405020304" pitchFamily="18" charset="0"/>
                <a:cs typeface="Times New Roman" panose="02020603050405020304" pitchFamily="18" charset="0"/>
              </a:rPr>
              <a:t>and the </a:t>
            </a:r>
            <a:r>
              <a:rPr lang="en-US" b="1" dirty="0">
                <a:solidFill>
                  <a:srgbClr val="C00000"/>
                </a:solidFill>
                <a:latin typeface="Times New Roman" panose="02020603050405020304" pitchFamily="18" charset="0"/>
                <a:cs typeface="Times New Roman" panose="02020603050405020304" pitchFamily="18" charset="0"/>
              </a:rPr>
              <a:t>other</a:t>
            </a:r>
            <a:r>
              <a:rPr lang="en-US" dirty="0">
                <a:latin typeface="Times New Roman" panose="02020603050405020304" pitchFamily="18" charset="0"/>
                <a:cs typeface="Times New Roman" panose="02020603050405020304" pitchFamily="18" charset="0"/>
              </a:rPr>
              <a:t> buffer is </a:t>
            </a:r>
            <a:r>
              <a:rPr lang="en-US" b="1" dirty="0">
                <a:latin typeface="Times New Roman" panose="02020603050405020304" pitchFamily="18" charset="0"/>
                <a:cs typeface="Times New Roman" panose="02020603050405020304" pitchFamily="18" charset="0"/>
              </a:rPr>
              <a:t>activated</a:t>
            </a:r>
            <a:r>
              <a:rPr lang="en-US" dirty="0">
                <a:latin typeface="Times New Roman" panose="02020603050405020304" pitchFamily="18" charset="0"/>
                <a:cs typeface="Times New Roman" panose="02020603050405020304" pitchFamily="18" charset="0"/>
              </a:rPr>
              <a:t> when the branch </a:t>
            </a:r>
            <a:r>
              <a:rPr lang="en-US" b="1" dirty="0">
                <a:latin typeface="Times New Roman" panose="02020603050405020304" pitchFamily="18" charset="0"/>
                <a:cs typeface="Times New Roman" panose="02020603050405020304" pitchFamily="18" charset="0"/>
              </a:rPr>
              <a:t>BTB</a:t>
            </a:r>
            <a:r>
              <a:rPr lang="en-US" dirty="0">
                <a:latin typeface="Times New Roman" panose="02020603050405020304" pitchFamily="18" charset="0"/>
                <a:cs typeface="Times New Roman" panose="02020603050405020304" pitchFamily="18" charset="0"/>
              </a:rPr>
              <a:t> predicts </a:t>
            </a:r>
            <a:r>
              <a:rPr lang="en-US" b="1" dirty="0">
                <a:solidFill>
                  <a:srgbClr val="C00000"/>
                </a:solidFill>
                <a:latin typeface="Times New Roman" panose="02020603050405020304" pitchFamily="18" charset="0"/>
                <a:cs typeface="Times New Roman" panose="02020603050405020304" pitchFamily="18" charset="0"/>
              </a:rPr>
              <a:t>“Taken”.</a:t>
            </a:r>
          </a:p>
          <a:p>
            <a:pPr algn="just"/>
            <a:r>
              <a:rPr lang="en-US" dirty="0">
                <a:solidFill>
                  <a:srgbClr val="FF0000"/>
                </a:solidFill>
                <a:latin typeface="Times New Roman" panose="02020603050405020304" pitchFamily="18" charset="0"/>
                <a:cs typeface="Times New Roman" panose="02020603050405020304" pitchFamily="18" charset="0"/>
              </a:rPr>
              <a:t>Initially </a:t>
            </a:r>
            <a:r>
              <a:rPr lang="en-US" b="1" dirty="0">
                <a:latin typeface="Times New Roman" panose="02020603050405020304" pitchFamily="18" charset="0"/>
                <a:cs typeface="Times New Roman" panose="02020603050405020304" pitchFamily="18" charset="0"/>
              </a:rPr>
              <a:t>History bits </a:t>
            </a:r>
            <a:r>
              <a:rPr lang="en-US" dirty="0">
                <a:solidFill>
                  <a:srgbClr val="FF0000"/>
                </a:solidFill>
                <a:latin typeface="Times New Roman" panose="02020603050405020304" pitchFamily="18" charset="0"/>
                <a:cs typeface="Times New Roman" panose="02020603050405020304" pitchFamily="18" charset="0"/>
              </a:rPr>
              <a:t>are </a:t>
            </a:r>
            <a:r>
              <a:rPr lang="en-US" b="1" dirty="0">
                <a:solidFill>
                  <a:srgbClr val="FF0000"/>
                </a:solidFill>
                <a:latin typeface="Times New Roman" panose="02020603050405020304" pitchFamily="18" charset="0"/>
                <a:cs typeface="Times New Roman" panose="02020603050405020304" pitchFamily="18" charset="0"/>
              </a:rPr>
              <a:t>11,</a:t>
            </a:r>
            <a:r>
              <a:rPr lang="en-US" dirty="0">
                <a:latin typeface="Times New Roman" panose="02020603050405020304" pitchFamily="18" charset="0"/>
                <a:cs typeface="Times New Roman" panose="02020603050405020304" pitchFamily="18" charset="0"/>
              </a:rPr>
              <a:t> when a new target address is placed in BTB.</a:t>
            </a:r>
          </a:p>
          <a:p>
            <a:pPr algn="just"/>
            <a:r>
              <a:rPr lang="en-US" b="1" dirty="0">
                <a:solidFill>
                  <a:schemeClr val="accent6">
                    <a:lumMod val="50000"/>
                  </a:schemeClr>
                </a:solidFill>
                <a:latin typeface="Times New Roman" panose="02020603050405020304" pitchFamily="18" charset="0"/>
                <a:cs typeface="Times New Roman" panose="02020603050405020304" pitchFamily="18" charset="0"/>
              </a:rPr>
              <a:t>Whenever branch instruction is encountered</a:t>
            </a:r>
            <a:r>
              <a:rPr lang="en-US" dirty="0">
                <a:latin typeface="Times New Roman" panose="02020603050405020304" pitchFamily="18" charset="0"/>
                <a:cs typeface="Times New Roman" panose="02020603050405020304" pitchFamily="18" charset="0"/>
              </a:rPr>
              <a:t>, these bits are </a:t>
            </a:r>
            <a:r>
              <a:rPr lang="en-US" b="1" dirty="0">
                <a:latin typeface="Times New Roman" panose="02020603050405020304" pitchFamily="18" charset="0"/>
                <a:cs typeface="Times New Roman" panose="02020603050405020304" pitchFamily="18" charset="0"/>
              </a:rPr>
              <a:t>updated.</a:t>
            </a:r>
          </a:p>
          <a:p>
            <a:pPr algn="just"/>
            <a:r>
              <a:rPr lang="en-US" dirty="0">
                <a:latin typeface="Times New Roman" panose="02020603050405020304" pitchFamily="18" charset="0"/>
                <a:cs typeface="Times New Roman" panose="02020603050405020304" pitchFamily="18" charset="0"/>
              </a:rPr>
              <a:t>If the branch </a:t>
            </a:r>
            <a:r>
              <a:rPr lang="en-US" dirty="0">
                <a:solidFill>
                  <a:srgbClr val="FF0000"/>
                </a:solidFill>
                <a:latin typeface="Times New Roman" panose="02020603050405020304" pitchFamily="18" charset="0"/>
                <a:cs typeface="Times New Roman" panose="02020603050405020304" pitchFamily="18" charset="0"/>
              </a:rPr>
              <a:t>is </a:t>
            </a:r>
            <a:r>
              <a:rPr lang="en-US" b="1" dirty="0">
                <a:solidFill>
                  <a:srgbClr val="C00000"/>
                </a:solidFill>
                <a:latin typeface="Times New Roman" panose="02020603050405020304" pitchFamily="18" charset="0"/>
                <a:cs typeface="Times New Roman" panose="02020603050405020304" pitchFamily="18" charset="0"/>
              </a:rPr>
              <a:t>not taken </a:t>
            </a:r>
            <a:r>
              <a:rPr lang="en-US" dirty="0">
                <a:solidFill>
                  <a:srgbClr val="FF0000"/>
                </a:solidFill>
                <a:latin typeface="Times New Roman" panose="02020603050405020304" pitchFamily="18" charset="0"/>
                <a:cs typeface="Times New Roman" panose="02020603050405020304" pitchFamily="18" charset="0"/>
              </a:rPr>
              <a:t>repetitively then </a:t>
            </a:r>
            <a:r>
              <a:rPr lang="en-US" dirty="0">
                <a:latin typeface="Times New Roman" panose="02020603050405020304" pitchFamily="18" charset="0"/>
                <a:cs typeface="Times New Roman" panose="02020603050405020304" pitchFamily="18" charset="0"/>
              </a:rPr>
              <a:t>History bits </a:t>
            </a:r>
            <a:r>
              <a:rPr lang="en-US" dirty="0">
                <a:solidFill>
                  <a:srgbClr val="FF0000"/>
                </a:solidFill>
                <a:latin typeface="Times New Roman" panose="02020603050405020304" pitchFamily="18" charset="0"/>
                <a:cs typeface="Times New Roman" panose="02020603050405020304" pitchFamily="18" charset="0"/>
              </a:rPr>
              <a:t>become </a:t>
            </a:r>
            <a:r>
              <a:rPr lang="en-US" b="1" dirty="0">
                <a:solidFill>
                  <a:srgbClr val="C00000"/>
                </a:solidFill>
                <a:latin typeface="Times New Roman" panose="02020603050405020304" pitchFamily="18" charset="0"/>
                <a:cs typeface="Times New Roman" panose="02020603050405020304" pitchFamily="18" charset="0"/>
              </a:rPr>
              <a:t>00</a:t>
            </a:r>
            <a:r>
              <a:rPr lang="en-US" dirty="0">
                <a:latin typeface="Times New Roman" panose="02020603050405020304" pitchFamily="18" charset="0"/>
                <a:cs typeface="Times New Roman" panose="02020603050405020304" pitchFamily="18" charset="0"/>
              </a:rPr>
              <a:t>.</a:t>
            </a:r>
          </a:p>
          <a:p>
            <a:pPr algn="just"/>
            <a:r>
              <a:rPr lang="en-US" b="1" dirty="0">
                <a:latin typeface="Times New Roman" panose="02020603050405020304" pitchFamily="18" charset="0"/>
                <a:cs typeface="Times New Roman" panose="02020603050405020304" pitchFamily="18" charset="0"/>
              </a:rPr>
              <a:t>BTB is accessed </a:t>
            </a:r>
            <a:r>
              <a:rPr lang="en-US" dirty="0">
                <a:latin typeface="Times New Roman" panose="02020603050405020304" pitchFamily="18" charset="0"/>
                <a:cs typeface="Times New Roman" panose="02020603050405020304" pitchFamily="18" charset="0"/>
              </a:rPr>
              <a:t>with the address instruction during </a:t>
            </a:r>
            <a:r>
              <a:rPr lang="en-US" b="1" dirty="0">
                <a:solidFill>
                  <a:srgbClr val="C00000"/>
                </a:solidFill>
                <a:latin typeface="Times New Roman" panose="02020603050405020304" pitchFamily="18" charset="0"/>
                <a:cs typeface="Times New Roman" panose="02020603050405020304" pitchFamily="18" charset="0"/>
              </a:rPr>
              <a:t>D1 stage.</a:t>
            </a:r>
          </a:p>
          <a:p>
            <a:pPr algn="just"/>
            <a:r>
              <a:rPr lang="en-US" dirty="0">
                <a:solidFill>
                  <a:srgbClr val="FF0000"/>
                </a:solidFill>
                <a:latin typeface="Times New Roman" panose="02020603050405020304" pitchFamily="18" charset="0"/>
                <a:cs typeface="Times New Roman" panose="02020603050405020304" pitchFamily="18" charset="0"/>
              </a:rPr>
              <a:t>If </a:t>
            </a:r>
            <a:r>
              <a:rPr lang="en-US" b="1" dirty="0">
                <a:solidFill>
                  <a:srgbClr val="C00000"/>
                </a:solidFill>
                <a:latin typeface="Times New Roman" panose="02020603050405020304" pitchFamily="18" charset="0"/>
                <a:cs typeface="Times New Roman" panose="02020603050405020304" pitchFamily="18" charset="0"/>
              </a:rPr>
              <a:t>found</a:t>
            </a:r>
            <a:r>
              <a:rPr lang="en-US" dirty="0">
                <a:solidFill>
                  <a:srgbClr val="FF0000"/>
                </a:solidFill>
                <a:latin typeface="Times New Roman" panose="02020603050405020304" pitchFamily="18" charset="0"/>
                <a:cs typeface="Times New Roman" panose="02020603050405020304" pitchFamily="18" charset="0"/>
              </a:rPr>
              <a:t> and the BTB’s prediction is </a:t>
            </a:r>
            <a:r>
              <a:rPr lang="en-US" b="1" dirty="0">
                <a:solidFill>
                  <a:srgbClr val="002060"/>
                </a:solidFill>
                <a:latin typeface="Times New Roman" panose="02020603050405020304" pitchFamily="18" charset="0"/>
                <a:cs typeface="Times New Roman" panose="02020603050405020304" pitchFamily="18" charset="0"/>
              </a:rPr>
              <a:t>“Taken”, </a:t>
            </a:r>
            <a:r>
              <a:rPr lang="en-US" b="1" dirty="0">
                <a:latin typeface="Times New Roman" panose="02020603050405020304" pitchFamily="18" charset="0"/>
                <a:cs typeface="Times New Roman" panose="02020603050405020304" pitchFamily="18" charset="0"/>
              </a:rPr>
              <a:t>second</a:t>
            </a:r>
            <a:r>
              <a:rPr lang="en-US" dirty="0">
                <a:latin typeface="Times New Roman" panose="02020603050405020304" pitchFamily="18" charset="0"/>
                <a:cs typeface="Times New Roman" panose="02020603050405020304" pitchFamily="18" charset="0"/>
              </a:rPr>
              <a:t> prefetch buffer  becomes </a:t>
            </a:r>
            <a:r>
              <a:rPr lang="en-US" b="1" dirty="0">
                <a:solidFill>
                  <a:schemeClr val="accent6">
                    <a:lumMod val="50000"/>
                  </a:schemeClr>
                </a:solidFill>
                <a:latin typeface="Times New Roman" panose="02020603050405020304" pitchFamily="18" charset="0"/>
                <a:cs typeface="Times New Roman" panose="02020603050405020304" pitchFamily="18" charset="0"/>
              </a:rPr>
              <a:t>active.</a:t>
            </a:r>
          </a:p>
          <a:p>
            <a:pPr algn="just"/>
            <a:r>
              <a:rPr lang="en-US" dirty="0">
                <a:latin typeface="Times New Roman" panose="02020603050405020304" pitchFamily="18" charset="0"/>
                <a:cs typeface="Times New Roman" panose="02020603050405020304" pitchFamily="18" charset="0"/>
              </a:rPr>
              <a:t>If a </a:t>
            </a:r>
            <a:r>
              <a:rPr lang="en-US" b="1" dirty="0">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branch instruction is </a:t>
            </a:r>
            <a:r>
              <a:rPr lang="en-US" b="1" dirty="0">
                <a:solidFill>
                  <a:schemeClr val="accent6">
                    <a:lumMod val="50000"/>
                  </a:schemeClr>
                </a:solidFill>
                <a:latin typeface="Times New Roman" panose="02020603050405020304" pitchFamily="18" charset="0"/>
                <a:cs typeface="Times New Roman" panose="02020603050405020304" pitchFamily="18" charset="0"/>
              </a:rPr>
              <a:t>encountered</a:t>
            </a:r>
            <a:r>
              <a:rPr lang="en-US" dirty="0">
                <a:latin typeface="Times New Roman" panose="02020603050405020304" pitchFamily="18" charset="0"/>
                <a:cs typeface="Times New Roman" panose="02020603050405020304" pitchFamily="18" charset="0"/>
              </a:rPr>
              <a:t> (no </a:t>
            </a:r>
            <a:r>
              <a:rPr lang="en-US" b="1" dirty="0">
                <a:latin typeface="Times New Roman" panose="02020603050405020304" pitchFamily="18" charset="0"/>
                <a:cs typeface="Times New Roman" panose="02020603050405020304" pitchFamily="18" charset="0"/>
              </a:rPr>
              <a:t>target address </a:t>
            </a:r>
            <a:r>
              <a:rPr lang="en-US" dirty="0">
                <a:latin typeface="Times New Roman" panose="02020603050405020304" pitchFamily="18" charset="0"/>
                <a:cs typeface="Times New Roman" panose="02020603050405020304" pitchFamily="18" charset="0"/>
              </a:rPr>
              <a:t>in BTB), the prediction is </a:t>
            </a:r>
            <a:r>
              <a:rPr lang="en-US" b="1" dirty="0">
                <a:solidFill>
                  <a:srgbClr val="C00000"/>
                </a:solidFill>
                <a:latin typeface="Times New Roman" panose="02020603050405020304" pitchFamily="18" charset="0"/>
                <a:cs typeface="Times New Roman" panose="02020603050405020304" pitchFamily="18" charset="0"/>
              </a:rPr>
              <a:t>“Not taken”.</a:t>
            </a:r>
          </a:p>
          <a:p>
            <a:pPr algn="just"/>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5A9EBB72-8F9D-416F-974F-DBAF29F79825}" type="datetime1">
              <a:rPr lang="en-US" smtClean="0"/>
              <a:t>9/10/2023</a:t>
            </a:fld>
            <a:endParaRPr lang="en-US"/>
          </a:p>
        </p:txBody>
      </p:sp>
      <p:sp>
        <p:nvSpPr>
          <p:cNvPr id="5" name="Footer Placeholder 4"/>
          <p:cNvSpPr>
            <a:spLocks noGrp="1"/>
          </p:cNvSpPr>
          <p:nvPr>
            <p:ph type="ftr" sz="quarter" idx="11"/>
          </p:nvPr>
        </p:nvSpPr>
        <p:spPr>
          <a:xfrm>
            <a:off x="2612571" y="6356350"/>
            <a:ext cx="5540829" cy="365125"/>
          </a:xfrm>
        </p:spPr>
        <p:txBody>
          <a:bodyPr/>
          <a:lstStyle/>
          <a:p>
            <a:pPr>
              <a:defRPr/>
            </a:pPr>
            <a:r>
              <a:rPr lang="en-GB"/>
              <a:t>Unit 1            Microprocessor and Microcontroller_CET2004B         2023-24     S3  </a:t>
            </a:r>
            <a:endParaRPr lang="en-US" dirty="0"/>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77</a:t>
            </a:fld>
            <a:endParaRPr lang="en-US"/>
          </a:p>
        </p:txBody>
      </p:sp>
      <p:pic>
        <p:nvPicPr>
          <p:cNvPr id="7" name="Picture 6"/>
          <p:cNvPicPr>
            <a:picLocks noChangeAspect="1"/>
          </p:cNvPicPr>
          <p:nvPr/>
        </p:nvPicPr>
        <p:blipFill>
          <a:blip r:embed="rId2" cstate="print"/>
          <a:srcRect/>
          <a:stretch>
            <a:fillRect/>
          </a:stretch>
        </p:blipFill>
        <p:spPr bwMode="auto">
          <a:xfrm>
            <a:off x="22555" y="153509"/>
            <a:ext cx="718479" cy="649325"/>
          </a:xfrm>
          <a:prstGeom prst="rect">
            <a:avLst/>
          </a:prstGeom>
          <a:noFill/>
          <a:ln w="9525">
            <a:noFill/>
            <a:miter lim="800000"/>
            <a:headEnd/>
            <a:tailEnd/>
          </a:ln>
        </p:spPr>
      </p:pic>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4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00" y="217933"/>
            <a:ext cx="9881260" cy="584901"/>
          </a:xfrm>
        </p:spPr>
        <p:txBody>
          <a:bodyPr>
            <a:noAutofit/>
          </a:bodyPr>
          <a:lstStyle/>
          <a:p>
            <a:r>
              <a:rPr lang="en-US" sz="5400" b="1" dirty="0">
                <a:solidFill>
                  <a:srgbClr val="C00000"/>
                </a:solidFill>
                <a:latin typeface="Times New Roman" panose="02020603050405020304" pitchFamily="18" charset="0"/>
                <a:cs typeface="Times New Roman" panose="02020603050405020304" pitchFamily="18" charset="0"/>
              </a:rPr>
              <a:t>Branch Prediction Algorithm</a:t>
            </a:r>
          </a:p>
        </p:txBody>
      </p:sp>
      <p:sp>
        <p:nvSpPr>
          <p:cNvPr id="4" name="Date Placeholder 3"/>
          <p:cNvSpPr>
            <a:spLocks noGrp="1"/>
          </p:cNvSpPr>
          <p:nvPr>
            <p:ph type="dt" sz="half" idx="10"/>
          </p:nvPr>
        </p:nvSpPr>
        <p:spPr/>
        <p:txBody>
          <a:bodyPr/>
          <a:lstStyle/>
          <a:p>
            <a:pPr>
              <a:defRPr/>
            </a:pPr>
            <a:fld id="{92659E75-0CB8-4236-A7BD-3FC3249D8177}" type="datetime1">
              <a:rPr lang="en-US" smtClean="0"/>
              <a:t>9/10/2023</a:t>
            </a:fld>
            <a:endParaRPr lang="en-US"/>
          </a:p>
        </p:txBody>
      </p:sp>
      <p:sp>
        <p:nvSpPr>
          <p:cNvPr id="5" name="Footer Placeholder 4"/>
          <p:cNvSpPr>
            <a:spLocks noGrp="1"/>
          </p:cNvSpPr>
          <p:nvPr>
            <p:ph type="ftr" sz="quarter" idx="11"/>
          </p:nvPr>
        </p:nvSpPr>
        <p:spPr>
          <a:xfrm>
            <a:off x="2612571" y="6356350"/>
            <a:ext cx="5540829" cy="365125"/>
          </a:xfrm>
        </p:spPr>
        <p:txBody>
          <a:bodyPr/>
          <a:lstStyle/>
          <a:p>
            <a:pPr>
              <a:defRPr/>
            </a:pPr>
            <a:r>
              <a:rPr lang="en-GB"/>
              <a:t>Unit 1            Microprocessor and Microcontroller_CET2004B         2023-24     S3  </a:t>
            </a:r>
            <a:endParaRPr lang="en-US" dirty="0"/>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78</a:t>
            </a:fld>
            <a:endParaRPr lang="en-US"/>
          </a:p>
        </p:txBody>
      </p:sp>
      <p:pic>
        <p:nvPicPr>
          <p:cNvPr id="7" name="Picture 6"/>
          <p:cNvPicPr>
            <a:picLocks noChangeAspect="1"/>
          </p:cNvPicPr>
          <p:nvPr/>
        </p:nvPicPr>
        <p:blipFill>
          <a:blip r:embed="rId2" cstate="print"/>
          <a:srcRect/>
          <a:stretch>
            <a:fillRect/>
          </a:stretch>
        </p:blipFill>
        <p:spPr bwMode="auto">
          <a:xfrm>
            <a:off x="22555" y="153509"/>
            <a:ext cx="718479" cy="649325"/>
          </a:xfrm>
          <a:prstGeom prst="rect">
            <a:avLst/>
          </a:prstGeom>
          <a:noFill/>
          <a:ln w="9525">
            <a:noFill/>
            <a:miter lim="800000"/>
            <a:headEnd/>
            <a:tailEnd/>
          </a:ln>
        </p:spPr>
      </p:pic>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Content Placeholder 6"/>
          <p:cNvPicPr>
            <a:picLocks noGrp="1" noChangeAspect="1"/>
          </p:cNvPicPr>
          <p:nvPr>
            <p:ph idx="1"/>
          </p:nvPr>
        </p:nvPicPr>
        <p:blipFill>
          <a:blip r:embed="rId3"/>
          <a:stretch>
            <a:fillRect/>
          </a:stretch>
        </p:blipFill>
        <p:spPr>
          <a:xfrm>
            <a:off x="838200" y="1111434"/>
            <a:ext cx="10683240" cy="4984685"/>
          </a:xfrm>
          <a:prstGeom prst="rect">
            <a:avLst/>
          </a:prstGeom>
        </p:spPr>
      </p:pic>
    </p:spTree>
    <p:extLst>
      <p:ext uri="{BB962C8B-B14F-4D97-AF65-F5344CB8AC3E}">
        <p14:creationId xmlns:p14="http://schemas.microsoft.com/office/powerpoint/2010/main" val="105570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2127705" cy="1128395"/>
          </a:xfrm>
        </p:spPr>
        <p:txBody>
          <a:bodyPr>
            <a:normAutofit/>
          </a:bodyPr>
          <a:lstStyle/>
          <a:p>
            <a:r>
              <a:rPr lang="en-US" sz="3500" b="1" dirty="0">
                <a:solidFill>
                  <a:srgbClr val="C00000"/>
                </a:solidFill>
                <a:latin typeface="Times New Roman" panose="02020603050405020304" pitchFamily="18" charset="0"/>
                <a:cs typeface="Times New Roman" panose="02020603050405020304" pitchFamily="18" charset="0"/>
              </a:rPr>
              <a:t>Example of Branch prediction and subsequent explanation</a:t>
            </a:r>
          </a:p>
        </p:txBody>
      </p:sp>
      <p:sp>
        <p:nvSpPr>
          <p:cNvPr id="3" name="Content Placeholder 2"/>
          <p:cNvSpPr>
            <a:spLocks noGrp="1"/>
          </p:cNvSpPr>
          <p:nvPr>
            <p:ph idx="1"/>
          </p:nvPr>
        </p:nvSpPr>
        <p:spPr>
          <a:xfrm>
            <a:off x="4008120" y="911860"/>
            <a:ext cx="8123557" cy="5352415"/>
          </a:xfrm>
        </p:spPr>
        <p:txBody>
          <a:bodyPr>
            <a:noAutofit/>
          </a:bodyPr>
          <a:lstStyle/>
          <a:p>
            <a:pPr algn="just">
              <a:buNone/>
            </a:pPr>
            <a:r>
              <a:rPr lang="en-US" sz="2000" dirty="0">
                <a:latin typeface="Times New Roman" panose="02020603050405020304" pitchFamily="18" charset="0"/>
                <a:cs typeface="Times New Roman" panose="02020603050405020304" pitchFamily="18" charset="0"/>
              </a:rPr>
              <a:t>In this example:</a:t>
            </a:r>
          </a:p>
          <a:p>
            <a:pPr algn="just"/>
            <a:r>
              <a:rPr lang="en-US" sz="2000" dirty="0">
                <a:latin typeface="Times New Roman" panose="02020603050405020304" pitchFamily="18" charset="0"/>
                <a:cs typeface="Times New Roman" panose="02020603050405020304" pitchFamily="18" charset="0"/>
              </a:rPr>
              <a:t>Instruction </a:t>
            </a:r>
            <a:r>
              <a:rPr lang="en-US" sz="2000" b="1" dirty="0">
                <a:solidFill>
                  <a:srgbClr val="C00000"/>
                </a:solidFill>
                <a:latin typeface="Times New Roman" panose="02020603050405020304" pitchFamily="18" charset="0"/>
                <a:cs typeface="Times New Roman" panose="02020603050405020304" pitchFamily="18" charset="0"/>
              </a:rPr>
              <a:t>I3</a:t>
            </a:r>
            <a:r>
              <a:rPr lang="en-US" sz="2000" dirty="0">
                <a:latin typeface="Times New Roman" panose="02020603050405020304" pitchFamily="18" charset="0"/>
                <a:cs typeface="Times New Roman" panose="02020603050405020304" pitchFamily="18" charset="0"/>
              </a:rPr>
              <a:t> is branching instruction which will work on the condition  based on </a:t>
            </a:r>
            <a:r>
              <a:rPr lang="en-US" sz="2000" b="1" dirty="0">
                <a:solidFill>
                  <a:srgbClr val="002060"/>
                </a:solidFill>
                <a:latin typeface="Times New Roman" panose="02020603050405020304" pitchFamily="18" charset="0"/>
                <a:cs typeface="Times New Roman" panose="02020603050405020304" pitchFamily="18" charset="0"/>
              </a:rPr>
              <a:t>zero flag</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Condition will be </a:t>
            </a:r>
            <a:r>
              <a:rPr lang="en-US" sz="2000" b="1" dirty="0">
                <a:solidFill>
                  <a:srgbClr val="002060"/>
                </a:solidFill>
                <a:latin typeface="Times New Roman" panose="02020603050405020304" pitchFamily="18" charset="0"/>
                <a:cs typeface="Times New Roman" panose="02020603050405020304" pitchFamily="18" charset="0"/>
              </a:rPr>
              <a:t>True</a:t>
            </a:r>
            <a:r>
              <a:rPr lang="en-US" sz="2000" dirty="0">
                <a:latin typeface="Times New Roman" panose="02020603050405020304" pitchFamily="18" charset="0"/>
                <a:cs typeface="Times New Roman" panose="02020603050405020304" pitchFamily="18" charset="0"/>
              </a:rPr>
              <a:t> if </a:t>
            </a:r>
            <a:r>
              <a:rPr lang="en-US" sz="2000" b="1" dirty="0">
                <a:solidFill>
                  <a:srgbClr val="C00000"/>
                </a:solidFill>
                <a:latin typeface="Times New Roman" panose="02020603050405020304" pitchFamily="18" charset="0"/>
                <a:cs typeface="Times New Roman" panose="02020603050405020304" pitchFamily="18" charset="0"/>
              </a:rPr>
              <a:t>ZF = 0</a:t>
            </a:r>
            <a:r>
              <a:rPr lang="en-US" sz="2000" dirty="0">
                <a:latin typeface="Times New Roman" panose="02020603050405020304" pitchFamily="18" charset="0"/>
                <a:cs typeface="Times New Roman" panose="02020603050405020304" pitchFamily="18" charset="0"/>
              </a:rPr>
              <a:t>, not set and </a:t>
            </a:r>
            <a:r>
              <a:rPr lang="en-US" sz="2000" b="1" dirty="0">
                <a:latin typeface="Times New Roman" panose="02020603050405020304" pitchFamily="18" charset="0"/>
                <a:cs typeface="Times New Roman" panose="02020603050405020304" pitchFamily="18" charset="0"/>
              </a:rPr>
              <a:t>branching will happen;</a:t>
            </a:r>
            <a:r>
              <a:rPr lang="en-US" sz="2000" dirty="0">
                <a:latin typeface="Times New Roman" panose="02020603050405020304" pitchFamily="18" charset="0"/>
                <a:cs typeface="Times New Roman" panose="02020603050405020304" pitchFamily="18" charset="0"/>
              </a:rPr>
              <a:t> means execution sequence will </a:t>
            </a:r>
            <a:r>
              <a:rPr lang="en-US" sz="2000" b="1" dirty="0">
                <a:solidFill>
                  <a:srgbClr val="7030A0"/>
                </a:solidFill>
                <a:latin typeface="Times New Roman" panose="02020603050405020304" pitchFamily="18" charset="0"/>
                <a:cs typeface="Times New Roman" panose="02020603050405020304" pitchFamily="18" charset="0"/>
              </a:rPr>
              <a:t>change</a:t>
            </a:r>
            <a:r>
              <a:rPr lang="en-US" sz="2000" dirty="0">
                <a:latin typeface="Times New Roman" panose="02020603050405020304" pitchFamily="18" charset="0"/>
                <a:cs typeface="Times New Roman" panose="02020603050405020304" pitchFamily="18" charset="0"/>
              </a:rPr>
              <a:t> from </a:t>
            </a:r>
            <a:r>
              <a:rPr lang="en-US" sz="2000" b="1" dirty="0">
                <a:solidFill>
                  <a:schemeClr val="accent6">
                    <a:lumMod val="50000"/>
                  </a:schemeClr>
                </a:solidFill>
                <a:latin typeface="Times New Roman" panose="02020603050405020304" pitchFamily="18" charset="0"/>
                <a:cs typeface="Times New Roman" panose="02020603050405020304" pitchFamily="18" charset="0"/>
              </a:rPr>
              <a:t>current location</a:t>
            </a:r>
            <a:r>
              <a:rPr lang="en-US" sz="2000" dirty="0">
                <a:latin typeface="Times New Roman" panose="02020603050405020304" pitchFamily="18" charset="0"/>
                <a:cs typeface="Times New Roman" panose="02020603050405020304" pitchFamily="18" charset="0"/>
              </a:rPr>
              <a:t> (source location i.e. I3) to </a:t>
            </a:r>
            <a:r>
              <a:rPr lang="en-US" sz="2000" b="1" dirty="0">
                <a:solidFill>
                  <a:schemeClr val="accent6">
                    <a:lumMod val="50000"/>
                  </a:schemeClr>
                </a:solidFill>
                <a:latin typeface="Times New Roman" panose="02020603050405020304" pitchFamily="18" charset="0"/>
                <a:cs typeface="Times New Roman" panose="02020603050405020304" pitchFamily="18" charset="0"/>
              </a:rPr>
              <a:t>target location </a:t>
            </a:r>
            <a:r>
              <a:rPr lang="en-US" sz="2000" dirty="0">
                <a:latin typeface="Times New Roman" panose="02020603050405020304" pitchFamily="18" charset="0"/>
                <a:cs typeface="Times New Roman" panose="02020603050405020304" pitchFamily="18" charset="0"/>
              </a:rPr>
              <a:t>(i.e. I1 or label </a:t>
            </a:r>
            <a:r>
              <a:rPr lang="en-US" sz="2000" dirty="0" err="1">
                <a:latin typeface="Times New Roman" panose="02020603050405020304" pitchFamily="18" charset="0"/>
                <a:cs typeface="Times New Roman" panose="02020603050405020304" pitchFamily="18" charset="0"/>
              </a:rPr>
              <a:t>Bk</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If condition is </a:t>
            </a:r>
            <a:r>
              <a:rPr lang="en-US" sz="2000" b="1" dirty="0">
                <a:solidFill>
                  <a:srgbClr val="002060"/>
                </a:solidFill>
                <a:latin typeface="Times New Roman" panose="02020603050405020304" pitchFamily="18" charset="0"/>
                <a:cs typeface="Times New Roman" panose="02020603050405020304" pitchFamily="18" charset="0"/>
              </a:rPr>
              <a:t>False</a:t>
            </a:r>
            <a:r>
              <a:rPr lang="en-US" sz="2000" dirty="0">
                <a:latin typeface="Times New Roman" panose="02020603050405020304" pitchFamily="18" charset="0"/>
                <a:cs typeface="Times New Roman" panose="02020603050405020304" pitchFamily="18" charset="0"/>
              </a:rPr>
              <a:t> i.e. </a:t>
            </a:r>
            <a:r>
              <a:rPr lang="en-US" sz="2000" b="1" dirty="0">
                <a:solidFill>
                  <a:srgbClr val="C00000"/>
                </a:solidFill>
                <a:latin typeface="Times New Roman" panose="02020603050405020304" pitchFamily="18" charset="0"/>
                <a:cs typeface="Times New Roman" panose="02020603050405020304" pitchFamily="18" charset="0"/>
              </a:rPr>
              <a:t>ZF=1;</a:t>
            </a:r>
            <a:r>
              <a:rPr lang="en-US" sz="2000" dirty="0">
                <a:latin typeface="Times New Roman" panose="02020603050405020304" pitchFamily="18" charset="0"/>
                <a:cs typeface="Times New Roman" panose="02020603050405020304" pitchFamily="18" charset="0"/>
              </a:rPr>
              <a:t> execution sequence will be from </a:t>
            </a:r>
            <a:r>
              <a:rPr lang="en-US" sz="2000" b="1" dirty="0">
                <a:latin typeface="Times New Roman" panose="02020603050405020304" pitchFamily="18" charset="0"/>
                <a:cs typeface="Times New Roman" panose="02020603050405020304" pitchFamily="18" charset="0"/>
              </a:rPr>
              <a:t>current location </a:t>
            </a:r>
            <a:r>
              <a:rPr lang="en-US" sz="2000" dirty="0">
                <a:solidFill>
                  <a:srgbClr val="C00000"/>
                </a:solidFill>
                <a:latin typeface="Times New Roman" panose="02020603050405020304" pitchFamily="18" charset="0"/>
                <a:cs typeface="Times New Roman" panose="02020603050405020304" pitchFamily="18" charset="0"/>
              </a:rPr>
              <a:t>(I3) </a:t>
            </a:r>
            <a:r>
              <a:rPr lang="en-US" sz="2000" dirty="0">
                <a:latin typeface="Times New Roman" panose="02020603050405020304" pitchFamily="18" charset="0"/>
                <a:cs typeface="Times New Roman" panose="02020603050405020304" pitchFamily="18" charset="0"/>
              </a:rPr>
              <a:t>to </a:t>
            </a:r>
            <a:r>
              <a:rPr lang="en-US" sz="2000" b="1" dirty="0">
                <a:latin typeface="Times New Roman" panose="02020603050405020304" pitchFamily="18" charset="0"/>
                <a:cs typeface="Times New Roman" panose="02020603050405020304" pitchFamily="18" charset="0"/>
              </a:rPr>
              <a:t>next location </a:t>
            </a:r>
            <a:r>
              <a:rPr lang="en-US" sz="2000" dirty="0">
                <a:solidFill>
                  <a:srgbClr val="C00000"/>
                </a:solidFill>
                <a:latin typeface="Times New Roman" panose="02020603050405020304" pitchFamily="18" charset="0"/>
                <a:cs typeface="Times New Roman" panose="02020603050405020304" pitchFamily="18" charset="0"/>
              </a:rPr>
              <a:t>(I4) </a:t>
            </a:r>
            <a:r>
              <a:rPr lang="en-US" sz="2000" dirty="0">
                <a:latin typeface="Times New Roman" panose="02020603050405020304" pitchFamily="18" charset="0"/>
                <a:cs typeface="Times New Roman" panose="02020603050405020304" pitchFamily="18" charset="0"/>
              </a:rPr>
              <a:t>and so on.</a:t>
            </a:r>
          </a:p>
          <a:p>
            <a:pPr algn="just"/>
            <a:r>
              <a:rPr lang="en-US" sz="2000" dirty="0">
                <a:latin typeface="Times New Roman" panose="02020603050405020304" pitchFamily="18" charset="0"/>
                <a:cs typeface="Times New Roman" panose="02020603050405020304" pitchFamily="18" charset="0"/>
              </a:rPr>
              <a:t>When I3 is getting executed </a:t>
            </a:r>
            <a:r>
              <a:rPr lang="en-US" sz="2000" b="1" dirty="0">
                <a:latin typeface="Times New Roman" panose="02020603050405020304" pitchFamily="18" charset="0"/>
                <a:cs typeface="Times New Roman" panose="02020603050405020304" pitchFamily="18" charset="0"/>
              </a:rPr>
              <a:t>first time </a:t>
            </a:r>
            <a:r>
              <a:rPr lang="en-US" sz="2000" dirty="0">
                <a:latin typeface="Times New Roman" panose="02020603050405020304" pitchFamily="18" charset="0"/>
                <a:cs typeface="Times New Roman" panose="02020603050405020304" pitchFamily="18" charset="0"/>
              </a:rPr>
              <a:t>there is </a:t>
            </a:r>
            <a:r>
              <a:rPr lang="en-US" sz="2000" b="1" dirty="0">
                <a:solidFill>
                  <a:srgbClr val="C00000"/>
                </a:solidFill>
                <a:latin typeface="Times New Roman" panose="02020603050405020304" pitchFamily="18" charset="0"/>
                <a:cs typeface="Times New Roman" panose="02020603050405020304" pitchFamily="18" charset="0"/>
              </a:rPr>
              <a:t>no history </a:t>
            </a:r>
            <a:r>
              <a:rPr lang="en-US" sz="2000" dirty="0">
                <a:latin typeface="Times New Roman" panose="02020603050405020304" pitchFamily="18" charset="0"/>
                <a:cs typeface="Times New Roman" panose="02020603050405020304" pitchFamily="18" charset="0"/>
              </a:rPr>
              <a:t>associated with it and hence </a:t>
            </a:r>
            <a:r>
              <a:rPr lang="en-US" sz="2000" b="1" dirty="0">
                <a:solidFill>
                  <a:srgbClr val="C00000"/>
                </a:solidFill>
                <a:latin typeface="Times New Roman" panose="02020603050405020304" pitchFamily="18" charset="0"/>
                <a:cs typeface="Times New Roman" panose="02020603050405020304" pitchFamily="18" charset="0"/>
              </a:rPr>
              <a:t>BTB</a:t>
            </a:r>
            <a:r>
              <a:rPr lang="en-US" sz="2000" dirty="0">
                <a:latin typeface="Times New Roman" panose="02020603050405020304" pitchFamily="18" charset="0"/>
                <a:cs typeface="Times New Roman" panose="02020603050405020304" pitchFamily="18" charset="0"/>
              </a:rPr>
              <a:t> contents will be either </a:t>
            </a:r>
            <a:r>
              <a:rPr lang="en-US" sz="2000" b="1" dirty="0">
                <a:solidFill>
                  <a:schemeClr val="accent6">
                    <a:lumMod val="50000"/>
                  </a:schemeClr>
                </a:solidFill>
                <a:latin typeface="Times New Roman" panose="02020603050405020304" pitchFamily="18" charset="0"/>
                <a:cs typeface="Times New Roman" panose="02020603050405020304" pitchFamily="18" charset="0"/>
              </a:rPr>
              <a:t>00</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or</a:t>
            </a:r>
            <a:r>
              <a:rPr lang="en-US" sz="2000" dirty="0">
                <a:latin typeface="Times New Roman" panose="02020603050405020304" pitchFamily="18" charset="0"/>
                <a:cs typeface="Times New Roman" panose="02020603050405020304" pitchFamily="18" charset="0"/>
              </a:rPr>
              <a:t> garbage values i.e. </a:t>
            </a:r>
            <a:r>
              <a:rPr lang="en-US" sz="2000" b="1" dirty="0">
                <a:latin typeface="Times New Roman" panose="02020603050405020304" pitchFamily="18" charset="0"/>
                <a:cs typeface="Times New Roman" panose="02020603050405020304" pitchFamily="18" charset="0"/>
              </a:rPr>
              <a:t>no meaning associated with it.</a:t>
            </a:r>
          </a:p>
          <a:p>
            <a:pPr algn="just"/>
            <a:r>
              <a:rPr lang="en-US" sz="2000" dirty="0">
                <a:latin typeface="Times New Roman" panose="02020603050405020304" pitchFamily="18" charset="0"/>
                <a:cs typeface="Times New Roman" panose="02020603050405020304" pitchFamily="18" charset="0"/>
              </a:rPr>
              <a:t>In </a:t>
            </a:r>
            <a:r>
              <a:rPr lang="en-US" sz="2000" b="1" dirty="0">
                <a:solidFill>
                  <a:schemeClr val="accent6">
                    <a:lumMod val="50000"/>
                  </a:schemeClr>
                </a:solidFill>
                <a:latin typeface="Times New Roman" panose="02020603050405020304" pitchFamily="18" charset="0"/>
                <a:cs typeface="Times New Roman" panose="02020603050405020304" pitchFamily="18" charset="0"/>
              </a:rPr>
              <a:t>pipeline</a:t>
            </a:r>
            <a:r>
              <a:rPr lang="en-US" sz="2000" dirty="0">
                <a:latin typeface="Times New Roman" panose="02020603050405020304" pitchFamily="18" charset="0"/>
                <a:cs typeface="Times New Roman" panose="02020603050405020304" pitchFamily="18" charset="0"/>
              </a:rPr>
              <a:t> at </a:t>
            </a:r>
            <a:r>
              <a:rPr lang="en-US" sz="2400" b="1" dirty="0">
                <a:solidFill>
                  <a:srgbClr val="C00000"/>
                </a:solidFill>
                <a:latin typeface="Times New Roman" panose="02020603050405020304" pitchFamily="18" charset="0"/>
                <a:cs typeface="Times New Roman" panose="02020603050405020304" pitchFamily="18" charset="0"/>
              </a:rPr>
              <a:t>D1 stage, </a:t>
            </a:r>
            <a:r>
              <a:rPr lang="en-US" sz="2000" dirty="0">
                <a:latin typeface="Times New Roman" panose="02020603050405020304" pitchFamily="18" charset="0"/>
                <a:cs typeface="Times New Roman" panose="02020603050405020304" pitchFamily="18" charset="0"/>
              </a:rPr>
              <a:t>the instruction is </a:t>
            </a:r>
            <a:r>
              <a:rPr lang="en-US" sz="2000" b="1" dirty="0">
                <a:latin typeface="Times New Roman" panose="02020603050405020304" pitchFamily="18" charset="0"/>
                <a:cs typeface="Times New Roman" panose="02020603050405020304" pitchFamily="18" charset="0"/>
              </a:rPr>
              <a:t>decoded</a:t>
            </a:r>
            <a:r>
              <a:rPr lang="en-US" sz="2000" dirty="0">
                <a:latin typeface="Times New Roman" panose="02020603050405020304" pitchFamily="18" charset="0"/>
                <a:cs typeface="Times New Roman" panose="02020603050405020304" pitchFamily="18" charset="0"/>
              </a:rPr>
              <a:t> and </a:t>
            </a:r>
            <a:r>
              <a:rPr lang="en-US" sz="2000" b="1" dirty="0">
                <a:solidFill>
                  <a:srgbClr val="002060"/>
                </a:solidFill>
                <a:latin typeface="Times New Roman" panose="02020603050405020304" pitchFamily="18" charset="0"/>
                <a:cs typeface="Times New Roman" panose="02020603050405020304" pitchFamily="18" charset="0"/>
              </a:rPr>
              <a:t>system knows </a:t>
            </a:r>
            <a:r>
              <a:rPr lang="en-US" sz="2000" dirty="0">
                <a:latin typeface="Times New Roman" panose="02020603050405020304" pitchFamily="18" charset="0"/>
                <a:cs typeface="Times New Roman" panose="02020603050405020304" pitchFamily="18" charset="0"/>
              </a:rPr>
              <a:t>whether it is </a:t>
            </a:r>
            <a:r>
              <a:rPr lang="en-US" sz="2000" b="1" dirty="0">
                <a:solidFill>
                  <a:srgbClr val="0070C0"/>
                </a:solidFill>
                <a:latin typeface="Times New Roman" panose="02020603050405020304" pitchFamily="18" charset="0"/>
                <a:cs typeface="Times New Roman" panose="02020603050405020304" pitchFamily="18" charset="0"/>
              </a:rPr>
              <a:t>branching instruction or not.</a:t>
            </a:r>
          </a:p>
          <a:p>
            <a:pPr algn="just"/>
            <a:r>
              <a:rPr lang="en-US" sz="2000" dirty="0">
                <a:latin typeface="Times New Roman" panose="02020603050405020304" pitchFamily="18" charset="0"/>
                <a:cs typeface="Times New Roman" panose="02020603050405020304" pitchFamily="18" charset="0"/>
              </a:rPr>
              <a:t>At </a:t>
            </a:r>
            <a:r>
              <a:rPr lang="en-US" sz="2000" b="1" dirty="0">
                <a:solidFill>
                  <a:srgbClr val="C00000"/>
                </a:solidFill>
                <a:latin typeface="Times New Roman" panose="02020603050405020304" pitchFamily="18" charset="0"/>
                <a:cs typeface="Times New Roman" panose="02020603050405020304" pitchFamily="18" charset="0"/>
              </a:rPr>
              <a:t>Ex stage </a:t>
            </a:r>
            <a:r>
              <a:rPr lang="en-US" sz="2000" dirty="0">
                <a:latin typeface="Times New Roman" panose="02020603050405020304" pitchFamily="18" charset="0"/>
                <a:cs typeface="Times New Roman" panose="02020603050405020304" pitchFamily="18" charset="0"/>
              </a:rPr>
              <a:t>of pipeline, system </a:t>
            </a:r>
            <a:r>
              <a:rPr lang="en-US" sz="2000" b="1" dirty="0">
                <a:latin typeface="Times New Roman" panose="02020603050405020304" pitchFamily="18" charset="0"/>
                <a:cs typeface="Times New Roman" panose="02020603050405020304" pitchFamily="18" charset="0"/>
              </a:rPr>
              <a:t>comes to know </a:t>
            </a:r>
            <a:r>
              <a:rPr lang="en-US" sz="2000" dirty="0">
                <a:latin typeface="Times New Roman" panose="02020603050405020304" pitchFamily="18" charset="0"/>
                <a:cs typeface="Times New Roman" panose="02020603050405020304" pitchFamily="18" charset="0"/>
              </a:rPr>
              <a:t>whether </a:t>
            </a:r>
            <a:r>
              <a:rPr lang="en-US" sz="2000" b="1" dirty="0">
                <a:solidFill>
                  <a:schemeClr val="accent5">
                    <a:lumMod val="50000"/>
                  </a:schemeClr>
                </a:solidFill>
                <a:latin typeface="Times New Roman" panose="02020603050405020304" pitchFamily="18" charset="0"/>
                <a:cs typeface="Times New Roman" panose="02020603050405020304" pitchFamily="18" charset="0"/>
              </a:rPr>
              <a:t>branching will take place or not</a:t>
            </a:r>
            <a:r>
              <a:rPr lang="en-US" sz="2000" dirty="0">
                <a:latin typeface="Times New Roman" panose="02020603050405020304" pitchFamily="18" charset="0"/>
                <a:cs typeface="Times New Roman" panose="02020603050405020304" pitchFamily="18" charset="0"/>
              </a:rPr>
              <a:t> and hence at this stage </a:t>
            </a:r>
            <a:r>
              <a:rPr lang="en-US" sz="2000" b="1" dirty="0">
                <a:solidFill>
                  <a:schemeClr val="accent6">
                    <a:lumMod val="50000"/>
                  </a:schemeClr>
                </a:solidFill>
                <a:latin typeface="Times New Roman" panose="02020603050405020304" pitchFamily="18" charset="0"/>
                <a:cs typeface="Times New Roman" panose="02020603050405020304" pitchFamily="18" charset="0"/>
              </a:rPr>
              <a:t>BTB contents are updated </a:t>
            </a:r>
            <a:r>
              <a:rPr lang="en-US" sz="2000" dirty="0">
                <a:latin typeface="Times New Roman" panose="02020603050405020304" pitchFamily="18" charset="0"/>
                <a:cs typeface="Times New Roman" panose="02020603050405020304" pitchFamily="18" charset="0"/>
              </a:rPr>
              <a:t>and used for next iteration of the loop. </a:t>
            </a:r>
          </a:p>
        </p:txBody>
      </p:sp>
      <p:sp>
        <p:nvSpPr>
          <p:cNvPr id="4" name="Date Placeholder 3"/>
          <p:cNvSpPr>
            <a:spLocks noGrp="1"/>
          </p:cNvSpPr>
          <p:nvPr>
            <p:ph type="dt" sz="half" idx="10"/>
          </p:nvPr>
        </p:nvSpPr>
        <p:spPr/>
        <p:txBody>
          <a:bodyPr/>
          <a:lstStyle/>
          <a:p>
            <a:pPr>
              <a:defRPr/>
            </a:pPr>
            <a:fld id="{AEE59B6E-6800-4F9A-8FA4-2BDCCE4CE88B}" type="datetime1">
              <a:rPr lang="en-US" smtClean="0"/>
              <a:t>9/10/2023</a:t>
            </a:fld>
            <a:endParaRPr lang="en-US"/>
          </a:p>
        </p:txBody>
      </p:sp>
      <p:sp>
        <p:nvSpPr>
          <p:cNvPr id="5" name="Footer Placeholder 4"/>
          <p:cNvSpPr>
            <a:spLocks noGrp="1"/>
          </p:cNvSpPr>
          <p:nvPr>
            <p:ph type="ftr" sz="quarter" idx="11"/>
          </p:nvPr>
        </p:nvSpPr>
        <p:spPr>
          <a:xfrm>
            <a:off x="2651760" y="6356350"/>
            <a:ext cx="5501640" cy="365125"/>
          </a:xfrm>
        </p:spPr>
        <p:txBody>
          <a:bodyPr/>
          <a:lstStyle/>
          <a:p>
            <a:pPr>
              <a:defRPr/>
            </a:pPr>
            <a:r>
              <a:rPr lang="en-GB"/>
              <a:t>Unit 1            Microprocessor and Microcontroller_CET2004B         2023-24     S3  </a:t>
            </a:r>
            <a:endParaRPr lang="en-US" dirty="0"/>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79</a:t>
            </a:fld>
            <a:endParaRPr lang="en-US"/>
          </a:p>
        </p:txBody>
      </p:sp>
      <p:sp>
        <p:nvSpPr>
          <p:cNvPr id="7" name="Rectangle 6"/>
          <p:cNvSpPr/>
          <p:nvPr/>
        </p:nvSpPr>
        <p:spPr>
          <a:xfrm>
            <a:off x="822960" y="1002409"/>
            <a:ext cx="3185160" cy="3920111"/>
          </a:xfrm>
          <a:prstGeom prst="rect">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dirty="0"/>
              <a:t>          </a:t>
            </a:r>
            <a:r>
              <a:rPr lang="en-US" dirty="0">
                <a:solidFill>
                  <a:srgbClr val="002060"/>
                </a:solidFill>
              </a:rPr>
              <a:t>I0     MOV SI, </a:t>
            </a:r>
            <a:r>
              <a:rPr lang="en-US" dirty="0" err="1">
                <a:solidFill>
                  <a:srgbClr val="002060"/>
                </a:solidFill>
              </a:rPr>
              <a:t>addr</a:t>
            </a:r>
            <a:endParaRPr lang="en-US" dirty="0">
              <a:solidFill>
                <a:srgbClr val="002060"/>
              </a:solidFill>
            </a:endParaRPr>
          </a:p>
          <a:p>
            <a:pPr fontAlgn="auto">
              <a:spcBef>
                <a:spcPts val="0"/>
              </a:spcBef>
              <a:spcAft>
                <a:spcPts val="0"/>
              </a:spcAft>
              <a:defRPr/>
            </a:pPr>
            <a:r>
              <a:rPr lang="en-US" dirty="0" err="1">
                <a:solidFill>
                  <a:srgbClr val="002060"/>
                </a:solidFill>
              </a:rPr>
              <a:t>Bk</a:t>
            </a:r>
            <a:r>
              <a:rPr lang="en-US" dirty="0">
                <a:solidFill>
                  <a:srgbClr val="002060"/>
                </a:solidFill>
              </a:rPr>
              <a:t>  :  I1     INC SI</a:t>
            </a:r>
          </a:p>
          <a:p>
            <a:pPr fontAlgn="auto">
              <a:spcBef>
                <a:spcPts val="0"/>
              </a:spcBef>
              <a:spcAft>
                <a:spcPts val="0"/>
              </a:spcAft>
              <a:defRPr/>
            </a:pPr>
            <a:r>
              <a:rPr lang="en-US" dirty="0">
                <a:solidFill>
                  <a:srgbClr val="002060"/>
                </a:solidFill>
              </a:rPr>
              <a:t>          I2     DEC CX    </a:t>
            </a:r>
          </a:p>
          <a:p>
            <a:pPr fontAlgn="auto">
              <a:spcBef>
                <a:spcPts val="0"/>
              </a:spcBef>
              <a:spcAft>
                <a:spcPts val="0"/>
              </a:spcAft>
              <a:defRPr/>
            </a:pPr>
            <a:r>
              <a:rPr lang="en-US" dirty="0">
                <a:solidFill>
                  <a:srgbClr val="002060"/>
                </a:solidFill>
              </a:rPr>
              <a:t>          </a:t>
            </a:r>
            <a:r>
              <a:rPr lang="en-US" b="1" dirty="0">
                <a:solidFill>
                  <a:srgbClr val="FF0000"/>
                </a:solidFill>
              </a:rPr>
              <a:t>I3     JNZ   BK</a:t>
            </a:r>
          </a:p>
          <a:p>
            <a:pPr fontAlgn="auto">
              <a:spcBef>
                <a:spcPts val="0"/>
              </a:spcBef>
              <a:spcAft>
                <a:spcPts val="0"/>
              </a:spcAft>
              <a:defRPr/>
            </a:pPr>
            <a:r>
              <a:rPr lang="en-US" dirty="0">
                <a:solidFill>
                  <a:srgbClr val="002060"/>
                </a:solidFill>
              </a:rPr>
              <a:t>          I4     ADD  AX,BX</a:t>
            </a:r>
          </a:p>
          <a:p>
            <a:pPr fontAlgn="auto">
              <a:spcBef>
                <a:spcPts val="0"/>
              </a:spcBef>
              <a:spcAft>
                <a:spcPts val="0"/>
              </a:spcAft>
              <a:defRPr/>
            </a:pPr>
            <a:r>
              <a:rPr lang="en-US" dirty="0">
                <a:solidFill>
                  <a:srgbClr val="002060"/>
                </a:solidFill>
              </a:rPr>
              <a:t>          I5     INC  AX</a:t>
            </a:r>
          </a:p>
          <a:p>
            <a:pPr fontAlgn="auto">
              <a:spcBef>
                <a:spcPts val="0"/>
              </a:spcBef>
              <a:spcAft>
                <a:spcPts val="0"/>
              </a:spcAft>
              <a:defRPr/>
            </a:pPr>
            <a:r>
              <a:rPr lang="en-US" dirty="0">
                <a:solidFill>
                  <a:srgbClr val="002060"/>
                </a:solidFill>
              </a:rPr>
              <a:t>          I6     MOV  [SI] , AX </a:t>
            </a:r>
            <a:endParaRPr lang="en-IN" dirty="0">
              <a:solidFill>
                <a:srgbClr val="002060"/>
              </a:solidFill>
            </a:endParaRPr>
          </a:p>
        </p:txBody>
      </p:sp>
      <p:pic>
        <p:nvPicPr>
          <p:cNvPr id="1026" name="Picture 2"/>
          <p:cNvPicPr>
            <a:picLocks noChangeAspect="1" noChangeArrowheads="1"/>
          </p:cNvPicPr>
          <p:nvPr/>
        </p:nvPicPr>
        <p:blipFill>
          <a:blip r:embed="rId2" cstate="print"/>
          <a:srcRect/>
          <a:stretch>
            <a:fillRect/>
          </a:stretch>
        </p:blipFill>
        <p:spPr bwMode="auto">
          <a:xfrm>
            <a:off x="741034" y="4933406"/>
            <a:ext cx="3317093" cy="1457325"/>
          </a:xfrm>
          <a:prstGeom prst="rect">
            <a:avLst/>
          </a:prstGeom>
          <a:noFill/>
          <a:ln w="9525">
            <a:noFill/>
            <a:miter lim="800000"/>
            <a:headEnd/>
            <a:tailEnd/>
          </a:ln>
        </p:spPr>
      </p:pic>
      <p:cxnSp>
        <p:nvCxnSpPr>
          <p:cNvPr id="9" name="Straight Connector 8"/>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cstate="print"/>
          <a:srcRect/>
          <a:stretch>
            <a:fillRect/>
          </a:stretch>
        </p:blipFill>
        <p:spPr bwMode="auto">
          <a:xfrm>
            <a:off x="22555" y="153509"/>
            <a:ext cx="718479" cy="649325"/>
          </a:xfrm>
          <a:prstGeom prst="rect">
            <a:avLst/>
          </a:prstGeom>
          <a:noFill/>
          <a:ln w="9525">
            <a:noFill/>
            <a:miter lim="800000"/>
            <a:headEnd/>
            <a:tailEnd/>
          </a:ln>
        </p:spPr>
      </p:pic>
    </p:spTree>
    <p:extLst>
      <p:ext uri="{BB962C8B-B14F-4D97-AF65-F5344CB8AC3E}">
        <p14:creationId xmlns:p14="http://schemas.microsoft.com/office/powerpoint/2010/main" val="97205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7">
                                            <p:txEl>
                                              <p:pRg st="3" end="3"/>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6"/>
          <p:cNvSpPr txBox="1">
            <a:spLocks noGrp="1"/>
          </p:cNvSpPr>
          <p:nvPr>
            <p:ph type="title"/>
          </p:nvPr>
        </p:nvSpPr>
        <p:spPr>
          <a:xfrm>
            <a:off x="944560" y="27788"/>
            <a:ext cx="9377363" cy="968375"/>
          </a:xfrm>
          <a:prstGeom prst="rect">
            <a:avLst/>
          </a:prstGeom>
          <a:noFill/>
          <a:ln>
            <a:noFill/>
          </a:ln>
        </p:spPr>
        <p:txBody>
          <a:bodyPr spcFirstLastPara="1" wrap="square" lIns="91425" tIns="45700" rIns="91425" bIns="45700" anchor="ctr" anchorCtr="0">
            <a:normAutofit/>
          </a:bodyPr>
          <a:lstStyle/>
          <a:p>
            <a:pPr algn="ctr"/>
            <a:r>
              <a:rPr lang="en-IN" b="1" dirty="0">
                <a:latin typeface="Times New Roman" panose="02020603050405020304" pitchFamily="18" charset="0"/>
                <a:cs typeface="Times New Roman" panose="02020603050405020304" pitchFamily="18" charset="0"/>
              </a:rPr>
              <a:t>Learning Resources: </a:t>
            </a:r>
            <a:r>
              <a:rPr lang="en-IN" dirty="0">
                <a:latin typeface="Times New Roman" panose="02020603050405020304" pitchFamily="18" charset="0"/>
                <a:cs typeface="Times New Roman" panose="02020603050405020304" pitchFamily="18" charset="0"/>
              </a:rPr>
              <a:t>	</a:t>
            </a:r>
          </a:p>
        </p:txBody>
      </p:sp>
      <p:sp>
        <p:nvSpPr>
          <p:cNvPr id="178" name="Google Shape;178;p6"/>
          <p:cNvSpPr txBox="1">
            <a:spLocks noGrp="1"/>
          </p:cNvSpPr>
          <p:nvPr>
            <p:ph type="body" idx="1"/>
          </p:nvPr>
        </p:nvSpPr>
        <p:spPr>
          <a:xfrm>
            <a:off x="845557" y="1042200"/>
            <a:ext cx="11221752" cy="5210802"/>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None/>
            </a:pPr>
            <a:r>
              <a:rPr lang="en-IN" b="1" dirty="0">
                <a:latin typeface="Times New Roman" panose="02020603050405020304" pitchFamily="18" charset="0"/>
                <a:cs typeface="Times New Roman" panose="02020603050405020304" pitchFamily="18" charset="0"/>
              </a:rPr>
              <a:t>Text Books: </a:t>
            </a:r>
            <a:endParaRPr lang="en-IN"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GB" dirty="0">
                <a:latin typeface="Times New Roman" panose="02020603050405020304" pitchFamily="18" charset="0"/>
                <a:cs typeface="Times New Roman" panose="02020603050405020304" pitchFamily="18" charset="0"/>
              </a:rPr>
              <a:t>1. James </a:t>
            </a:r>
            <a:r>
              <a:rPr lang="en-GB" dirty="0" err="1">
                <a:latin typeface="Times New Roman" panose="02020603050405020304" pitchFamily="18" charset="0"/>
                <a:cs typeface="Times New Roman" panose="02020603050405020304" pitchFamily="18" charset="0"/>
              </a:rPr>
              <a:t>Antonakos</a:t>
            </a:r>
            <a:r>
              <a:rPr lang="en-GB" dirty="0">
                <a:latin typeface="Times New Roman" panose="02020603050405020304" pitchFamily="18" charset="0"/>
                <a:cs typeface="Times New Roman" panose="02020603050405020304" pitchFamily="18" charset="0"/>
              </a:rPr>
              <a:t>, “The Pentium Microprocessor”, 2004, Pearson Education ISBN – 81-7808- 545-3. </a:t>
            </a:r>
          </a:p>
          <a:p>
            <a:pPr marL="0" indent="0">
              <a:lnSpc>
                <a:spcPct val="100000"/>
              </a:lnSpc>
              <a:spcBef>
                <a:spcPts val="0"/>
              </a:spcBef>
              <a:buNone/>
            </a:pPr>
            <a:r>
              <a:rPr lang="en-GB" dirty="0">
                <a:latin typeface="Times New Roman" panose="02020603050405020304" pitchFamily="18" charset="0"/>
                <a:cs typeface="Times New Roman" panose="02020603050405020304" pitchFamily="18" charset="0"/>
              </a:rPr>
              <a:t>2. K. J. Ayala" The 8051 Microcontroller “ISBN 9788131511053. </a:t>
            </a:r>
          </a:p>
          <a:p>
            <a:pPr marL="0" indent="0">
              <a:lnSpc>
                <a:spcPct val="100000"/>
              </a:lnSpc>
              <a:spcBef>
                <a:spcPts val="0"/>
              </a:spcBef>
              <a:buNone/>
            </a:pPr>
            <a:r>
              <a:rPr lang="en-GB" dirty="0">
                <a:latin typeface="Times New Roman" panose="02020603050405020304" pitchFamily="18" charset="0"/>
                <a:cs typeface="Times New Roman" panose="02020603050405020304" pitchFamily="18" charset="0"/>
              </a:rPr>
              <a:t>3. Datasheet of LPC2294 ARM Based Microcontroller </a:t>
            </a:r>
          </a:p>
          <a:p>
            <a:pPr marL="0" indent="0">
              <a:lnSpc>
                <a:spcPct val="100000"/>
              </a:lnSpc>
              <a:spcBef>
                <a:spcPts val="0"/>
              </a:spcBef>
              <a:buNone/>
            </a:pPr>
            <a:r>
              <a:rPr lang="en-IN" b="1" dirty="0">
                <a:latin typeface="Times New Roman" panose="02020603050405020304" pitchFamily="18" charset="0"/>
                <a:cs typeface="Times New Roman" panose="02020603050405020304" pitchFamily="18" charset="0"/>
              </a:rPr>
              <a:t>Reference Books: </a:t>
            </a:r>
            <a:endParaRPr lang="en-IN"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GB" dirty="0">
                <a:latin typeface="Times New Roman" panose="02020603050405020304" pitchFamily="18" charset="0"/>
                <a:cs typeface="Times New Roman" panose="02020603050405020304" pitchFamily="18" charset="0"/>
              </a:rPr>
              <a:t>1. Intel architecture software developer's manual volume 3. </a:t>
            </a:r>
          </a:p>
          <a:p>
            <a:pPr marL="0" indent="0">
              <a:lnSpc>
                <a:spcPct val="100000"/>
              </a:lnSpc>
              <a:spcBef>
                <a:spcPts val="0"/>
              </a:spcBef>
              <a:buNone/>
            </a:pPr>
            <a:r>
              <a:rPr lang="en-GB" dirty="0">
                <a:latin typeface="Times New Roman" panose="02020603050405020304" pitchFamily="18" charset="0"/>
                <a:cs typeface="Times New Roman" panose="02020603050405020304" pitchFamily="18" charset="0"/>
              </a:rPr>
              <a:t>2. Intel architecture software developer's manual volume 1. </a:t>
            </a:r>
          </a:p>
          <a:p>
            <a:pPr marL="0" indent="0">
              <a:lnSpc>
                <a:spcPct val="100000"/>
              </a:lnSpc>
              <a:spcBef>
                <a:spcPts val="0"/>
              </a:spcBef>
              <a:buNone/>
            </a:pPr>
            <a:r>
              <a:rPr lang="en-IN" dirty="0">
                <a:latin typeface="Times New Roman" panose="02020603050405020304" pitchFamily="18" charset="0"/>
                <a:cs typeface="Times New Roman" panose="02020603050405020304" pitchFamily="18" charset="0"/>
              </a:rPr>
              <a:t>3. Intel 8051 datasheet. </a:t>
            </a:r>
          </a:p>
          <a:p>
            <a:pPr marL="0" indent="0">
              <a:lnSpc>
                <a:spcPct val="100000"/>
              </a:lnSpc>
              <a:spcBef>
                <a:spcPts val="0"/>
              </a:spcBef>
              <a:buNone/>
            </a:pPr>
            <a:r>
              <a:rPr lang="en-GB" dirty="0">
                <a:latin typeface="Times New Roman" panose="02020603050405020304" pitchFamily="18" charset="0"/>
                <a:cs typeface="Times New Roman" panose="02020603050405020304" pitchFamily="18" charset="0"/>
              </a:rPr>
              <a:t>4. User Manual of LPC2294 ARM Based Microcontroller </a:t>
            </a:r>
          </a:p>
          <a:p>
            <a:pPr marL="0" indent="0">
              <a:lnSpc>
                <a:spcPct val="100000"/>
              </a:lnSpc>
              <a:spcBef>
                <a:spcPts val="0"/>
              </a:spcBef>
              <a:buNone/>
            </a:pPr>
            <a:r>
              <a:rPr lang="en-IN" b="1" dirty="0">
                <a:latin typeface="Times New Roman" panose="02020603050405020304" pitchFamily="18" charset="0"/>
                <a:cs typeface="Times New Roman" panose="02020603050405020304" pitchFamily="18" charset="0"/>
              </a:rPr>
              <a:t>MOOCs: </a:t>
            </a:r>
            <a:endParaRPr lang="en-IN"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IN" dirty="0">
                <a:latin typeface="Times New Roman" panose="02020603050405020304" pitchFamily="18" charset="0"/>
                <a:cs typeface="Times New Roman" panose="02020603050405020304" pitchFamily="18" charset="0"/>
              </a:rPr>
              <a:t>https://nptel.ac.in/courses/108/105/108105102/ 	</a:t>
            </a:r>
          </a:p>
          <a:p>
            <a:pPr marL="0" indent="0">
              <a:lnSpc>
                <a:spcPct val="100000"/>
              </a:lnSpc>
              <a:spcBef>
                <a:spcPts val="0"/>
              </a:spcBef>
              <a:buNone/>
            </a:pPr>
            <a:endParaRPr lang="en-GB" sz="22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IN" sz="2200" dirty="0">
                <a:latin typeface="Times New Roman" panose="02020603050405020304" pitchFamily="18" charset="0"/>
                <a:cs typeface="Times New Roman" panose="02020603050405020304" pitchFamily="18" charset="0"/>
              </a:rPr>
              <a:t>	</a:t>
            </a:r>
          </a:p>
        </p:txBody>
      </p:sp>
      <p:sp>
        <p:nvSpPr>
          <p:cNvPr id="179" name="Google Shape;179;p6"/>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EAF1D92-FE23-4674-9AFF-C394295586DC}" type="datetime1">
              <a:rPr lang="en-US" sz="1050" b="1" smtClean="0">
                <a:solidFill>
                  <a:srgbClr val="000000"/>
                </a:solidFill>
                <a:latin typeface="Times New Roman" panose="02020603050405020304" pitchFamily="18" charset="0"/>
                <a:cs typeface="Times New Roman" panose="02020603050405020304" pitchFamily="18" charset="0"/>
                <a:sym typeface="Times New Roman"/>
              </a:rPr>
              <a:t>9/10/2023</a:t>
            </a:fld>
            <a:endParaRPr sz="1050" b="1">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80" name="Google Shape;18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latin typeface="Times New Roman" panose="02020603050405020304" pitchFamily="18" charset="0"/>
                <a:cs typeface="Times New Roman" panose="02020603050405020304" pitchFamily="18" charset="0"/>
              </a:rPr>
              <a:t>Unit 1            Microprocessor and Microcontroller_CET2004B         2023-24     S3  </a:t>
            </a:r>
            <a:endParaRPr>
              <a:latin typeface="Times New Roman" panose="02020603050405020304" pitchFamily="18" charset="0"/>
              <a:cs typeface="Times New Roman" panose="02020603050405020304" pitchFamily="18" charset="0"/>
            </a:endParaRPr>
          </a:p>
        </p:txBody>
      </p:sp>
      <p:sp>
        <p:nvSpPr>
          <p:cNvPr id="181" name="Google Shape;181;p6"/>
          <p:cNvSpPr/>
          <p:nvPr/>
        </p:nvSpPr>
        <p:spPr>
          <a:xfrm>
            <a:off x="62491" y="35746"/>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82" name="Google Shape;182;p6"/>
          <p:cNvCxnSpPr/>
          <p:nvPr/>
        </p:nvCxnSpPr>
        <p:spPr>
          <a:xfrm rot="10800000" flipH="1">
            <a:off x="0" y="957180"/>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83" name="Google Shape;183;p6"/>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cxnSp>
        <p:nvCxnSpPr>
          <p:cNvPr id="184" name="Google Shape;184;p6"/>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185" name="Google Shape;185;p6"/>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186" name="Google Shape;18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8</a:t>
            </a:fld>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4833257" y="990600"/>
            <a:ext cx="7210697" cy="5186363"/>
          </a:xfrm>
        </p:spPr>
        <p:txBody>
          <a:bodyPr>
            <a:normAutofit/>
          </a:bodyPr>
          <a:lstStyle/>
          <a:p>
            <a:pPr eaLnBrk="1" hangingPunct="1"/>
            <a:r>
              <a:rPr lang="en-US" sz="3200" b="1" dirty="0">
                <a:solidFill>
                  <a:srgbClr val="2501BF"/>
                </a:solidFill>
                <a:latin typeface="Times New Roman" panose="02020603050405020304" pitchFamily="18" charset="0"/>
                <a:cs typeface="Times New Roman" panose="02020603050405020304" pitchFamily="18" charset="0"/>
              </a:rPr>
              <a:t>First time execution of branching instruction   </a:t>
            </a:r>
            <a:r>
              <a:rPr lang="en-US" sz="3200" b="1" dirty="0">
                <a:solidFill>
                  <a:schemeClr val="accent6">
                    <a:lumMod val="50000"/>
                  </a:schemeClr>
                </a:solidFill>
                <a:latin typeface="Times New Roman" panose="02020603050405020304" pitchFamily="18" charset="0"/>
                <a:cs typeface="Times New Roman" panose="02020603050405020304" pitchFamily="18" charset="0"/>
              </a:rPr>
              <a:t>JNZ   </a:t>
            </a:r>
            <a:r>
              <a:rPr lang="en-US" sz="3200" b="1" dirty="0" err="1">
                <a:solidFill>
                  <a:schemeClr val="accent6">
                    <a:lumMod val="50000"/>
                  </a:schemeClr>
                </a:solidFill>
                <a:latin typeface="Times New Roman" panose="02020603050405020304" pitchFamily="18" charset="0"/>
                <a:cs typeface="Times New Roman" panose="02020603050405020304" pitchFamily="18" charset="0"/>
              </a:rPr>
              <a:t>Bk</a:t>
            </a:r>
            <a:endParaRPr lang="en-US" sz="3200" b="1" dirty="0">
              <a:solidFill>
                <a:schemeClr val="accent6">
                  <a:lumMod val="50000"/>
                </a:schemeClr>
              </a:solidFill>
              <a:latin typeface="Times New Roman" panose="02020603050405020304" pitchFamily="18" charset="0"/>
              <a:cs typeface="Times New Roman" panose="02020603050405020304" pitchFamily="18" charset="0"/>
            </a:endParaRPr>
          </a:p>
          <a:p>
            <a:pPr eaLnBrk="1" hangingPunct="1"/>
            <a:endParaRPr lang="en-US" dirty="0">
              <a:latin typeface="Times New Roman" panose="02020603050405020304" pitchFamily="18" charset="0"/>
              <a:cs typeface="Times New Roman" panose="02020603050405020304" pitchFamily="18" charset="0"/>
            </a:endParaRPr>
          </a:p>
          <a:p>
            <a:pPr eaLnBrk="1" hangingPunct="1"/>
            <a:r>
              <a:rPr lang="en-US" dirty="0">
                <a:latin typeface="Times New Roman" panose="02020603050405020304" pitchFamily="18" charset="0"/>
                <a:cs typeface="Times New Roman" panose="02020603050405020304" pitchFamily="18" charset="0"/>
              </a:rPr>
              <a:t>During </a:t>
            </a:r>
            <a:r>
              <a:rPr lang="en-US" b="1" dirty="0">
                <a:solidFill>
                  <a:srgbClr val="C00000"/>
                </a:solidFill>
                <a:latin typeface="Times New Roman" panose="02020603050405020304" pitchFamily="18" charset="0"/>
                <a:cs typeface="Times New Roman" panose="02020603050405020304" pitchFamily="18" charset="0"/>
              </a:rPr>
              <a:t>D1</a:t>
            </a:r>
            <a:r>
              <a:rPr lang="en-US" dirty="0">
                <a:latin typeface="Times New Roman" panose="02020603050405020304" pitchFamily="18" charset="0"/>
                <a:cs typeface="Times New Roman" panose="02020603050405020304" pitchFamily="18" charset="0"/>
              </a:rPr>
              <a:t> stage, the </a:t>
            </a:r>
            <a:r>
              <a:rPr lang="en-US" dirty="0">
                <a:solidFill>
                  <a:srgbClr val="FF0000"/>
                </a:solidFill>
                <a:latin typeface="Times New Roman" panose="02020603050405020304" pitchFamily="18" charset="0"/>
                <a:cs typeface="Times New Roman" panose="02020603050405020304" pitchFamily="18" charset="0"/>
              </a:rPr>
              <a:t>JNZ instruction is </a:t>
            </a:r>
            <a:r>
              <a:rPr lang="en-US" dirty="0">
                <a:latin typeface="Times New Roman" panose="02020603050405020304" pitchFamily="18" charset="0"/>
                <a:cs typeface="Times New Roman" panose="02020603050405020304" pitchFamily="18" charset="0"/>
              </a:rPr>
              <a:t> not known to </a:t>
            </a:r>
            <a:r>
              <a:rPr lang="en-US" b="1" dirty="0">
                <a:solidFill>
                  <a:schemeClr val="accent6">
                    <a:lumMod val="50000"/>
                  </a:schemeClr>
                </a:solidFill>
                <a:latin typeface="Times New Roman" panose="02020603050405020304" pitchFamily="18" charset="0"/>
                <a:cs typeface="Times New Roman" panose="02020603050405020304" pitchFamily="18" charset="0"/>
              </a:rPr>
              <a:t>BTB</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so it’s  miss, thus  predicts</a:t>
            </a:r>
          </a:p>
          <a:p>
            <a:pPr eaLnBrk="1" hangingPunct="1">
              <a:buFont typeface="Arial" charset="0"/>
              <a:buNone/>
            </a:pPr>
            <a:r>
              <a:rPr lang="en-US" dirty="0">
                <a:latin typeface="Times New Roman" panose="02020603050405020304" pitchFamily="18" charset="0"/>
                <a:cs typeface="Times New Roman" panose="02020603050405020304" pitchFamily="18" charset="0"/>
              </a:rPr>
              <a:t>		 </a:t>
            </a:r>
            <a:r>
              <a:rPr lang="en-US" sz="3200" b="1" dirty="0">
                <a:solidFill>
                  <a:srgbClr val="002060"/>
                </a:solidFill>
                <a:latin typeface="Times New Roman" panose="02020603050405020304" pitchFamily="18" charset="0"/>
                <a:cs typeface="Times New Roman" panose="02020603050405020304" pitchFamily="18" charset="0"/>
              </a:rPr>
              <a:t>NO JUMP </a:t>
            </a:r>
            <a:r>
              <a:rPr lang="en-US" sz="3200" b="1" dirty="0">
                <a:solidFill>
                  <a:schemeClr val="accent6">
                    <a:lumMod val="50000"/>
                  </a:schemeClr>
                </a:solidFill>
                <a:latin typeface="Times New Roman" panose="02020603050405020304" pitchFamily="18" charset="0"/>
                <a:cs typeface="Times New Roman" panose="02020603050405020304" pitchFamily="18" charset="0"/>
              </a:rPr>
              <a:t>WOULD BE TAKEN</a:t>
            </a:r>
          </a:p>
          <a:p>
            <a:pPr eaLnBrk="1" hangingPunct="1">
              <a:buFont typeface="Arial" charset="0"/>
              <a:buNone/>
            </a:pPr>
            <a:r>
              <a:rPr lang="en-US" dirty="0">
                <a:solidFill>
                  <a:srgbClr val="FF0000"/>
                </a:solidFill>
                <a:latin typeface="Times New Roman" panose="02020603050405020304" pitchFamily="18" charset="0"/>
                <a:cs typeface="Times New Roman" panose="02020603050405020304" pitchFamily="18" charset="0"/>
              </a:rPr>
              <a:t>Accordingly the subsequent instructions </a:t>
            </a:r>
            <a:r>
              <a:rPr lang="en-US" b="1" dirty="0">
                <a:solidFill>
                  <a:srgbClr val="002060"/>
                </a:solidFill>
                <a:latin typeface="Times New Roman" panose="02020603050405020304" pitchFamily="18" charset="0"/>
                <a:cs typeface="Times New Roman" panose="02020603050405020304" pitchFamily="18" charset="0"/>
              </a:rPr>
              <a:t>I4, I5 </a:t>
            </a:r>
            <a:r>
              <a:rPr lang="en-US" dirty="0">
                <a:solidFill>
                  <a:srgbClr val="FF0000"/>
                </a:solidFill>
                <a:latin typeface="Times New Roman" panose="02020603050405020304" pitchFamily="18" charset="0"/>
                <a:cs typeface="Times New Roman" panose="02020603050405020304" pitchFamily="18" charset="0"/>
              </a:rPr>
              <a:t>… has </a:t>
            </a:r>
            <a:r>
              <a:rPr lang="en-US" b="1" dirty="0">
                <a:solidFill>
                  <a:schemeClr val="accent6">
                    <a:lumMod val="75000"/>
                  </a:schemeClr>
                </a:solidFill>
                <a:latin typeface="Times New Roman" panose="02020603050405020304" pitchFamily="18" charset="0"/>
                <a:cs typeface="Times New Roman" panose="02020603050405020304" pitchFamily="18" charset="0"/>
              </a:rPr>
              <a:t>entered</a:t>
            </a:r>
            <a:r>
              <a:rPr lang="en-US" dirty="0">
                <a:solidFill>
                  <a:srgbClr val="FF0000"/>
                </a:solidFill>
                <a:latin typeface="Times New Roman" panose="02020603050405020304" pitchFamily="18" charset="0"/>
                <a:cs typeface="Times New Roman" panose="02020603050405020304" pitchFamily="18" charset="0"/>
              </a:rPr>
              <a:t> in pipeline.</a:t>
            </a:r>
          </a:p>
          <a:p>
            <a:pPr eaLnBrk="1" hangingPunct="1">
              <a:buFont typeface="Arial" charset="0"/>
              <a:buNone/>
            </a:pPr>
            <a:r>
              <a:rPr lang="en-US" b="1" dirty="0">
                <a:solidFill>
                  <a:srgbClr val="00B050"/>
                </a:solidFill>
                <a:latin typeface="Times New Roman" panose="02020603050405020304" pitchFamily="18" charset="0"/>
                <a:cs typeface="Times New Roman" panose="02020603050405020304" pitchFamily="18" charset="0"/>
              </a:rPr>
              <a:t>This is illustrated in next slide.</a:t>
            </a:r>
            <a:endParaRPr lang="en-IN" b="1" dirty="0">
              <a:solidFill>
                <a:srgbClr val="00B05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032614" y="148645"/>
            <a:ext cx="581029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Example -</a:t>
            </a:r>
            <a:endParaRPr lang="en-IN" sz="2800" dirty="0">
              <a:latin typeface="Times New Roman" panose="02020603050405020304" pitchFamily="18" charset="0"/>
              <a:cs typeface="Times New Roman" panose="02020603050405020304" pitchFamily="18" charset="0"/>
            </a:endParaRPr>
          </a:p>
        </p:txBody>
      </p:sp>
      <p:sp>
        <p:nvSpPr>
          <p:cNvPr id="4" name="Rectangle 3"/>
          <p:cNvSpPr/>
          <p:nvPr/>
        </p:nvSpPr>
        <p:spPr>
          <a:xfrm>
            <a:off x="1143850" y="1660743"/>
            <a:ext cx="3333749" cy="2252936"/>
          </a:xfrm>
          <a:prstGeom prst="rect">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sz="2000" dirty="0"/>
              <a:t>          </a:t>
            </a:r>
            <a:r>
              <a:rPr lang="en-US" sz="2000" dirty="0">
                <a:solidFill>
                  <a:srgbClr val="002060"/>
                </a:solidFill>
              </a:rPr>
              <a:t>I0     MOV SI, </a:t>
            </a:r>
            <a:r>
              <a:rPr lang="en-US" sz="2000" dirty="0" err="1">
                <a:solidFill>
                  <a:srgbClr val="002060"/>
                </a:solidFill>
              </a:rPr>
              <a:t>addr</a:t>
            </a:r>
            <a:endParaRPr lang="en-US" sz="2000" dirty="0">
              <a:solidFill>
                <a:srgbClr val="002060"/>
              </a:solidFill>
            </a:endParaRPr>
          </a:p>
          <a:p>
            <a:pPr fontAlgn="auto">
              <a:spcBef>
                <a:spcPts val="0"/>
              </a:spcBef>
              <a:spcAft>
                <a:spcPts val="0"/>
              </a:spcAft>
              <a:defRPr/>
            </a:pPr>
            <a:r>
              <a:rPr lang="en-US" sz="2000" dirty="0" err="1">
                <a:solidFill>
                  <a:srgbClr val="002060"/>
                </a:solidFill>
              </a:rPr>
              <a:t>Bk</a:t>
            </a:r>
            <a:r>
              <a:rPr lang="en-US" sz="2000" dirty="0">
                <a:solidFill>
                  <a:srgbClr val="002060"/>
                </a:solidFill>
              </a:rPr>
              <a:t>  :  I1     INC SI</a:t>
            </a:r>
          </a:p>
          <a:p>
            <a:pPr fontAlgn="auto">
              <a:spcBef>
                <a:spcPts val="0"/>
              </a:spcBef>
              <a:spcAft>
                <a:spcPts val="0"/>
              </a:spcAft>
              <a:defRPr/>
            </a:pPr>
            <a:r>
              <a:rPr lang="en-US" sz="2000" dirty="0">
                <a:solidFill>
                  <a:srgbClr val="002060"/>
                </a:solidFill>
              </a:rPr>
              <a:t>          I2     DEC CX    </a:t>
            </a:r>
          </a:p>
          <a:p>
            <a:pPr fontAlgn="auto">
              <a:spcBef>
                <a:spcPts val="0"/>
              </a:spcBef>
              <a:spcAft>
                <a:spcPts val="0"/>
              </a:spcAft>
              <a:defRPr/>
            </a:pPr>
            <a:r>
              <a:rPr lang="en-US" sz="2000" dirty="0">
                <a:solidFill>
                  <a:srgbClr val="002060"/>
                </a:solidFill>
              </a:rPr>
              <a:t>          </a:t>
            </a:r>
            <a:r>
              <a:rPr lang="en-US" sz="2000" b="1" dirty="0">
                <a:solidFill>
                  <a:srgbClr val="FF0000"/>
                </a:solidFill>
              </a:rPr>
              <a:t>I3     JNZ   BK</a:t>
            </a:r>
          </a:p>
          <a:p>
            <a:pPr fontAlgn="auto">
              <a:spcBef>
                <a:spcPts val="0"/>
              </a:spcBef>
              <a:spcAft>
                <a:spcPts val="0"/>
              </a:spcAft>
              <a:defRPr/>
            </a:pPr>
            <a:r>
              <a:rPr lang="en-US" sz="2000" dirty="0">
                <a:solidFill>
                  <a:srgbClr val="002060"/>
                </a:solidFill>
              </a:rPr>
              <a:t>          I4     ADD  AX,BX</a:t>
            </a:r>
          </a:p>
          <a:p>
            <a:pPr fontAlgn="auto">
              <a:spcBef>
                <a:spcPts val="0"/>
              </a:spcBef>
              <a:spcAft>
                <a:spcPts val="0"/>
              </a:spcAft>
              <a:defRPr/>
            </a:pPr>
            <a:r>
              <a:rPr lang="en-US" sz="2000" dirty="0">
                <a:solidFill>
                  <a:srgbClr val="002060"/>
                </a:solidFill>
              </a:rPr>
              <a:t>          I5     INC  AX</a:t>
            </a:r>
          </a:p>
          <a:p>
            <a:pPr fontAlgn="auto">
              <a:spcBef>
                <a:spcPts val="0"/>
              </a:spcBef>
              <a:spcAft>
                <a:spcPts val="0"/>
              </a:spcAft>
              <a:defRPr/>
            </a:pPr>
            <a:r>
              <a:rPr lang="en-US" sz="2000" dirty="0">
                <a:solidFill>
                  <a:srgbClr val="002060"/>
                </a:solidFill>
              </a:rPr>
              <a:t>          I6     MOV  [SI] , AX </a:t>
            </a:r>
            <a:endParaRPr lang="en-IN" sz="2000" dirty="0">
              <a:solidFill>
                <a:srgbClr val="002060"/>
              </a:solidFill>
            </a:endParaRPr>
          </a:p>
        </p:txBody>
      </p:sp>
      <p:pic>
        <p:nvPicPr>
          <p:cNvPr id="5" name="Picture 4"/>
          <p:cNvPicPr>
            <a:picLocks noChangeAspect="1"/>
          </p:cNvPicPr>
          <p:nvPr/>
        </p:nvPicPr>
        <p:blipFill>
          <a:blip r:embed="rId2" cstate="print"/>
          <a:srcRect/>
          <a:stretch>
            <a:fillRect/>
          </a:stretch>
        </p:blipFill>
        <p:spPr bwMode="auto">
          <a:xfrm>
            <a:off x="62570" y="164338"/>
            <a:ext cx="718479" cy="649325"/>
          </a:xfrm>
          <a:prstGeom prst="rect">
            <a:avLst/>
          </a:prstGeom>
          <a:noFill/>
          <a:ln w="9525">
            <a:noFill/>
            <a:miter lim="800000"/>
            <a:headEnd/>
            <a:tailEnd/>
          </a:ln>
        </p:spPr>
      </p:pic>
      <p:sp>
        <p:nvSpPr>
          <p:cNvPr id="6" name="Date Placeholder 5"/>
          <p:cNvSpPr>
            <a:spLocks noGrp="1"/>
          </p:cNvSpPr>
          <p:nvPr>
            <p:ph type="dt" sz="half" idx="10"/>
          </p:nvPr>
        </p:nvSpPr>
        <p:spPr/>
        <p:txBody>
          <a:bodyPr/>
          <a:lstStyle/>
          <a:p>
            <a:pPr>
              <a:defRPr/>
            </a:pPr>
            <a:fld id="{8973504D-AA42-4BCF-98EA-2E651C64EBAE}"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80</a:t>
            </a:fld>
            <a:endParaRPr lang="en-US"/>
          </a:p>
        </p:txBody>
      </p:sp>
      <p:sp>
        <p:nvSpPr>
          <p:cNvPr id="8" name="Footer Placeholder 7"/>
          <p:cNvSpPr>
            <a:spLocks noGrp="1"/>
          </p:cNvSpPr>
          <p:nvPr>
            <p:ph type="ftr" sz="quarter" idx="11"/>
          </p:nvPr>
        </p:nvSpPr>
        <p:spPr/>
        <p:txBody>
          <a:bodyPr/>
          <a:lstStyle/>
          <a:p>
            <a:pPr>
              <a:defRPr/>
            </a:pPr>
            <a:r>
              <a:rPr lang="en-GB"/>
              <a:t>Unit 1            Microprocessor and Microcontroller_CET2004B         2023-24     S3  </a:t>
            </a:r>
            <a:endParaRPr lang="en-US"/>
          </a:p>
        </p:txBody>
      </p:sp>
      <p:pic>
        <p:nvPicPr>
          <p:cNvPr id="9" name="Picture 2"/>
          <p:cNvPicPr>
            <a:picLocks noChangeAspect="1" noChangeArrowheads="1"/>
          </p:cNvPicPr>
          <p:nvPr/>
        </p:nvPicPr>
        <p:blipFill>
          <a:blip r:embed="rId3" cstate="print"/>
          <a:srcRect/>
          <a:stretch>
            <a:fillRect/>
          </a:stretch>
        </p:blipFill>
        <p:spPr bwMode="auto">
          <a:xfrm>
            <a:off x="864393" y="4603433"/>
            <a:ext cx="3993200" cy="1706880"/>
          </a:xfrm>
          <a:prstGeom prst="rect">
            <a:avLst/>
          </a:prstGeom>
          <a:noFill/>
          <a:ln w="9525">
            <a:noFill/>
            <a:miter lim="800000"/>
            <a:headEnd/>
            <a:tailEnd/>
          </a:ln>
        </p:spPr>
      </p:pic>
      <p:cxnSp>
        <p:nvCxnSpPr>
          <p:cNvPr id="10" name="Straight Connector 9"/>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85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48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8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28751" y="4000500"/>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6" name="Rectangle 5"/>
          <p:cNvSpPr/>
          <p:nvPr/>
        </p:nvSpPr>
        <p:spPr>
          <a:xfrm>
            <a:off x="1428751" y="2714625"/>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4" name="Oval 3"/>
          <p:cNvSpPr/>
          <p:nvPr/>
        </p:nvSpPr>
        <p:spPr>
          <a:xfrm>
            <a:off x="1904971" y="2928934"/>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1</a:t>
            </a:r>
            <a:endParaRPr lang="en-IN" dirty="0"/>
          </a:p>
        </p:txBody>
      </p:sp>
      <p:sp>
        <p:nvSpPr>
          <p:cNvPr id="8" name="Rectangle 7"/>
          <p:cNvSpPr/>
          <p:nvPr/>
        </p:nvSpPr>
        <p:spPr>
          <a:xfrm>
            <a:off x="1333501" y="1143001"/>
            <a:ext cx="1714500" cy="128587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9" name="Oval 8"/>
          <p:cNvSpPr/>
          <p:nvPr/>
        </p:nvSpPr>
        <p:spPr>
          <a:xfrm>
            <a:off x="1809720" y="1857364"/>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sz="1200" dirty="0"/>
              <a:t>2</a:t>
            </a:r>
            <a:endParaRPr lang="en-IN" sz="1200" dirty="0"/>
          </a:p>
        </p:txBody>
      </p:sp>
      <p:sp>
        <p:nvSpPr>
          <p:cNvPr id="10" name="Rectangle 9"/>
          <p:cNvSpPr/>
          <p:nvPr/>
        </p:nvSpPr>
        <p:spPr>
          <a:xfrm>
            <a:off x="1333500" y="5286375"/>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3" name="Oval 12"/>
          <p:cNvSpPr/>
          <p:nvPr/>
        </p:nvSpPr>
        <p:spPr>
          <a:xfrm>
            <a:off x="1809720" y="1214422"/>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3</a:t>
            </a:r>
            <a:endParaRPr lang="en-IN" dirty="0"/>
          </a:p>
        </p:txBody>
      </p:sp>
      <p:cxnSp>
        <p:nvCxnSpPr>
          <p:cNvPr id="15" name="Straight Connector 14"/>
          <p:cNvCxnSpPr/>
          <p:nvPr/>
        </p:nvCxnSpPr>
        <p:spPr>
          <a:xfrm>
            <a:off x="1346200" y="1784350"/>
            <a:ext cx="1701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381500" y="4000500"/>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28" name="Rectangle 27"/>
          <p:cNvSpPr/>
          <p:nvPr/>
        </p:nvSpPr>
        <p:spPr>
          <a:xfrm>
            <a:off x="4381500" y="2714625"/>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30" name="Rectangle 29"/>
          <p:cNvSpPr/>
          <p:nvPr/>
        </p:nvSpPr>
        <p:spPr>
          <a:xfrm>
            <a:off x="4381501" y="1143001"/>
            <a:ext cx="1714500" cy="128587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32" name="Rectangle 31"/>
          <p:cNvSpPr/>
          <p:nvPr/>
        </p:nvSpPr>
        <p:spPr>
          <a:xfrm>
            <a:off x="4381500" y="5286375"/>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34" name="Oval 33"/>
          <p:cNvSpPr/>
          <p:nvPr/>
        </p:nvSpPr>
        <p:spPr>
          <a:xfrm>
            <a:off x="4857741" y="1857364"/>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3</a:t>
            </a:r>
            <a:endParaRPr lang="en-IN" dirty="0"/>
          </a:p>
        </p:txBody>
      </p:sp>
      <p:sp>
        <p:nvSpPr>
          <p:cNvPr id="35" name="Oval 34"/>
          <p:cNvSpPr/>
          <p:nvPr/>
        </p:nvSpPr>
        <p:spPr>
          <a:xfrm>
            <a:off x="4857741" y="1214422"/>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4</a:t>
            </a:r>
            <a:endParaRPr lang="en-IN" dirty="0"/>
          </a:p>
        </p:txBody>
      </p:sp>
      <p:cxnSp>
        <p:nvCxnSpPr>
          <p:cNvPr id="36" name="Straight Connector 35"/>
          <p:cNvCxnSpPr/>
          <p:nvPr/>
        </p:nvCxnSpPr>
        <p:spPr>
          <a:xfrm>
            <a:off x="4394200" y="1784350"/>
            <a:ext cx="1701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4857742" y="4214818"/>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1</a:t>
            </a:r>
            <a:endParaRPr lang="en-IN" dirty="0"/>
          </a:p>
        </p:txBody>
      </p:sp>
      <p:sp>
        <p:nvSpPr>
          <p:cNvPr id="42" name="Oval 41"/>
          <p:cNvSpPr/>
          <p:nvPr/>
        </p:nvSpPr>
        <p:spPr>
          <a:xfrm>
            <a:off x="4857742" y="2928934"/>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sz="1200" dirty="0"/>
              <a:t>2</a:t>
            </a:r>
            <a:endParaRPr lang="en-IN" sz="1200" dirty="0"/>
          </a:p>
        </p:txBody>
      </p:sp>
      <p:sp>
        <p:nvSpPr>
          <p:cNvPr id="49" name="Rectangle 48"/>
          <p:cNvSpPr/>
          <p:nvPr/>
        </p:nvSpPr>
        <p:spPr>
          <a:xfrm>
            <a:off x="9261565" y="4034939"/>
            <a:ext cx="2795452" cy="2000250"/>
          </a:xfrm>
          <a:prstGeom prst="rect">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dirty="0">
                <a:solidFill>
                  <a:srgbClr val="002060"/>
                </a:solidFill>
              </a:rPr>
              <a:t>         ; I0     MOV SI, </a:t>
            </a:r>
            <a:r>
              <a:rPr lang="en-US" dirty="0" err="1">
                <a:solidFill>
                  <a:srgbClr val="002060"/>
                </a:solidFill>
              </a:rPr>
              <a:t>addr</a:t>
            </a:r>
            <a:endParaRPr lang="en-US" dirty="0">
              <a:solidFill>
                <a:srgbClr val="002060"/>
              </a:solidFill>
            </a:endParaRPr>
          </a:p>
          <a:p>
            <a:pPr fontAlgn="auto">
              <a:spcBef>
                <a:spcPts val="0"/>
              </a:spcBef>
              <a:spcAft>
                <a:spcPts val="0"/>
              </a:spcAft>
              <a:defRPr/>
            </a:pPr>
            <a:r>
              <a:rPr lang="en-US" dirty="0" err="1">
                <a:solidFill>
                  <a:srgbClr val="002060"/>
                </a:solidFill>
              </a:rPr>
              <a:t>Bk</a:t>
            </a:r>
            <a:r>
              <a:rPr lang="en-US" dirty="0">
                <a:solidFill>
                  <a:srgbClr val="002060"/>
                </a:solidFill>
              </a:rPr>
              <a:t>  :  I1     INC SI</a:t>
            </a:r>
          </a:p>
          <a:p>
            <a:pPr fontAlgn="auto">
              <a:spcBef>
                <a:spcPts val="0"/>
              </a:spcBef>
              <a:spcAft>
                <a:spcPts val="0"/>
              </a:spcAft>
              <a:defRPr/>
            </a:pPr>
            <a:r>
              <a:rPr lang="en-US" dirty="0">
                <a:solidFill>
                  <a:srgbClr val="002060"/>
                </a:solidFill>
              </a:rPr>
              <a:t>          I2     DEC CX    </a:t>
            </a:r>
          </a:p>
          <a:p>
            <a:pPr fontAlgn="auto">
              <a:spcBef>
                <a:spcPts val="0"/>
              </a:spcBef>
              <a:spcAft>
                <a:spcPts val="0"/>
              </a:spcAft>
              <a:defRPr/>
            </a:pPr>
            <a:r>
              <a:rPr lang="en-US" dirty="0">
                <a:solidFill>
                  <a:srgbClr val="002060"/>
                </a:solidFill>
              </a:rPr>
              <a:t>          </a:t>
            </a:r>
            <a:r>
              <a:rPr lang="en-US" b="1" dirty="0">
                <a:solidFill>
                  <a:srgbClr val="FF0000"/>
                </a:solidFill>
              </a:rPr>
              <a:t>I3     JNZ   BK</a:t>
            </a:r>
          </a:p>
          <a:p>
            <a:pPr fontAlgn="auto">
              <a:spcBef>
                <a:spcPts val="0"/>
              </a:spcBef>
              <a:spcAft>
                <a:spcPts val="0"/>
              </a:spcAft>
              <a:defRPr/>
            </a:pPr>
            <a:r>
              <a:rPr lang="en-US" dirty="0">
                <a:solidFill>
                  <a:srgbClr val="002060"/>
                </a:solidFill>
              </a:rPr>
              <a:t>          I4     ADD  AX,BX</a:t>
            </a:r>
          </a:p>
          <a:p>
            <a:pPr fontAlgn="auto">
              <a:spcBef>
                <a:spcPts val="0"/>
              </a:spcBef>
              <a:spcAft>
                <a:spcPts val="0"/>
              </a:spcAft>
              <a:defRPr/>
            </a:pPr>
            <a:r>
              <a:rPr lang="en-US" dirty="0">
                <a:solidFill>
                  <a:srgbClr val="002060"/>
                </a:solidFill>
              </a:rPr>
              <a:t>          I5     INC  AX</a:t>
            </a:r>
          </a:p>
          <a:p>
            <a:pPr fontAlgn="auto">
              <a:spcBef>
                <a:spcPts val="0"/>
              </a:spcBef>
              <a:spcAft>
                <a:spcPts val="0"/>
              </a:spcAft>
              <a:defRPr/>
            </a:pPr>
            <a:r>
              <a:rPr lang="en-US" dirty="0">
                <a:solidFill>
                  <a:srgbClr val="002060"/>
                </a:solidFill>
              </a:rPr>
              <a:t>          I6     MOV  [SI] , AX </a:t>
            </a:r>
            <a:endParaRPr lang="en-IN" dirty="0">
              <a:solidFill>
                <a:srgbClr val="002060"/>
              </a:solidFill>
            </a:endParaRPr>
          </a:p>
        </p:txBody>
      </p:sp>
      <p:sp>
        <p:nvSpPr>
          <p:cNvPr id="67" name="Rectangle 66"/>
          <p:cNvSpPr/>
          <p:nvPr/>
        </p:nvSpPr>
        <p:spPr>
          <a:xfrm>
            <a:off x="7429500" y="4000500"/>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68" name="Rectangle 67"/>
          <p:cNvSpPr/>
          <p:nvPr/>
        </p:nvSpPr>
        <p:spPr>
          <a:xfrm>
            <a:off x="7429500" y="2714625"/>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69" name="Rectangle 68"/>
          <p:cNvSpPr/>
          <p:nvPr/>
        </p:nvSpPr>
        <p:spPr>
          <a:xfrm>
            <a:off x="7429501" y="1143001"/>
            <a:ext cx="1714500" cy="128587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71" name="Rectangle 70"/>
          <p:cNvSpPr/>
          <p:nvPr/>
        </p:nvSpPr>
        <p:spPr>
          <a:xfrm>
            <a:off x="7429500" y="5214939"/>
            <a:ext cx="1524000" cy="9286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cxnSp>
        <p:nvCxnSpPr>
          <p:cNvPr id="74" name="Straight Connector 73"/>
          <p:cNvCxnSpPr/>
          <p:nvPr/>
        </p:nvCxnSpPr>
        <p:spPr>
          <a:xfrm>
            <a:off x="7442200" y="1784350"/>
            <a:ext cx="1701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7905763" y="5429264"/>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3</a:t>
            </a:r>
            <a:endParaRPr lang="en-IN" dirty="0"/>
          </a:p>
        </p:txBody>
      </p:sp>
      <p:sp>
        <p:nvSpPr>
          <p:cNvPr id="100" name="Oval 99"/>
          <p:cNvSpPr/>
          <p:nvPr/>
        </p:nvSpPr>
        <p:spPr>
          <a:xfrm>
            <a:off x="7905763" y="4286256"/>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4</a:t>
            </a:r>
            <a:endParaRPr lang="en-IN" dirty="0"/>
          </a:p>
        </p:txBody>
      </p:sp>
      <p:sp>
        <p:nvSpPr>
          <p:cNvPr id="101" name="Oval 100"/>
          <p:cNvSpPr/>
          <p:nvPr/>
        </p:nvSpPr>
        <p:spPr>
          <a:xfrm>
            <a:off x="7905763" y="3000372"/>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sz="1200" dirty="0"/>
              <a:t>5</a:t>
            </a:r>
            <a:endParaRPr lang="en-IN" sz="1200" dirty="0"/>
          </a:p>
        </p:txBody>
      </p:sp>
      <p:sp>
        <p:nvSpPr>
          <p:cNvPr id="48" name="Oval 47"/>
          <p:cNvSpPr/>
          <p:nvPr/>
        </p:nvSpPr>
        <p:spPr>
          <a:xfrm>
            <a:off x="8001013" y="1214422"/>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7</a:t>
            </a:r>
            <a:endParaRPr lang="en-IN" dirty="0"/>
          </a:p>
        </p:txBody>
      </p:sp>
      <p:sp>
        <p:nvSpPr>
          <p:cNvPr id="50" name="Oval 49"/>
          <p:cNvSpPr/>
          <p:nvPr/>
        </p:nvSpPr>
        <p:spPr>
          <a:xfrm>
            <a:off x="8001013" y="1857364"/>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6</a:t>
            </a:r>
            <a:endParaRPr lang="en-IN" dirty="0"/>
          </a:p>
        </p:txBody>
      </p:sp>
      <p:sp>
        <p:nvSpPr>
          <p:cNvPr id="21558" name="TextBox 50"/>
          <p:cNvSpPr txBox="1">
            <a:spLocks noChangeArrowheads="1"/>
          </p:cNvSpPr>
          <p:nvPr/>
        </p:nvSpPr>
        <p:spPr bwMode="auto">
          <a:xfrm>
            <a:off x="381000" y="3214689"/>
            <a:ext cx="444352" cy="369332"/>
          </a:xfrm>
          <a:prstGeom prst="rect">
            <a:avLst/>
          </a:prstGeom>
          <a:noFill/>
          <a:ln w="9525">
            <a:noFill/>
            <a:miter lim="800000"/>
            <a:headEnd/>
            <a:tailEnd/>
          </a:ln>
        </p:spPr>
        <p:txBody>
          <a:bodyPr wrap="none">
            <a:spAutoFit/>
          </a:bodyPr>
          <a:lstStyle/>
          <a:p>
            <a:r>
              <a:rPr lang="en-US">
                <a:latin typeface="Calibri" pitchFamily="34" charset="0"/>
              </a:rPr>
              <a:t>D1</a:t>
            </a:r>
            <a:endParaRPr lang="en-IN">
              <a:latin typeface="Calibri" pitchFamily="34" charset="0"/>
            </a:endParaRPr>
          </a:p>
        </p:txBody>
      </p:sp>
      <p:sp>
        <p:nvSpPr>
          <p:cNvPr id="21559" name="TextBox 51"/>
          <p:cNvSpPr txBox="1">
            <a:spLocks noChangeArrowheads="1"/>
          </p:cNvSpPr>
          <p:nvPr/>
        </p:nvSpPr>
        <p:spPr bwMode="auto">
          <a:xfrm>
            <a:off x="381000" y="4273550"/>
            <a:ext cx="444352" cy="369332"/>
          </a:xfrm>
          <a:prstGeom prst="rect">
            <a:avLst/>
          </a:prstGeom>
          <a:noFill/>
          <a:ln w="9525">
            <a:noFill/>
            <a:miter lim="800000"/>
            <a:headEnd/>
            <a:tailEnd/>
          </a:ln>
        </p:spPr>
        <p:txBody>
          <a:bodyPr wrap="none">
            <a:spAutoFit/>
          </a:bodyPr>
          <a:lstStyle/>
          <a:p>
            <a:r>
              <a:rPr lang="en-US">
                <a:latin typeface="Calibri" pitchFamily="34" charset="0"/>
              </a:rPr>
              <a:t>D2</a:t>
            </a:r>
            <a:endParaRPr lang="en-IN">
              <a:latin typeface="Calibri" pitchFamily="34" charset="0"/>
            </a:endParaRPr>
          </a:p>
        </p:txBody>
      </p:sp>
      <p:sp>
        <p:nvSpPr>
          <p:cNvPr id="21560" name="TextBox 52"/>
          <p:cNvSpPr txBox="1">
            <a:spLocks noChangeArrowheads="1"/>
          </p:cNvSpPr>
          <p:nvPr/>
        </p:nvSpPr>
        <p:spPr bwMode="auto">
          <a:xfrm>
            <a:off x="476251" y="5487989"/>
            <a:ext cx="396262" cy="369332"/>
          </a:xfrm>
          <a:prstGeom prst="rect">
            <a:avLst/>
          </a:prstGeom>
          <a:noFill/>
          <a:ln w="9525">
            <a:noFill/>
            <a:miter lim="800000"/>
            <a:headEnd/>
            <a:tailEnd/>
          </a:ln>
        </p:spPr>
        <p:txBody>
          <a:bodyPr wrap="none">
            <a:spAutoFit/>
          </a:bodyPr>
          <a:lstStyle/>
          <a:p>
            <a:r>
              <a:rPr lang="en-US">
                <a:latin typeface="Calibri" pitchFamily="34" charset="0"/>
              </a:rPr>
              <a:t>Ex</a:t>
            </a:r>
            <a:endParaRPr lang="en-IN">
              <a:latin typeface="Calibri" pitchFamily="34" charset="0"/>
            </a:endParaRPr>
          </a:p>
        </p:txBody>
      </p:sp>
      <p:sp>
        <p:nvSpPr>
          <p:cNvPr id="21561" name="Rectangle 53"/>
          <p:cNvSpPr>
            <a:spLocks noChangeArrowheads="1"/>
          </p:cNvSpPr>
          <p:nvPr/>
        </p:nvSpPr>
        <p:spPr bwMode="auto">
          <a:xfrm>
            <a:off x="10240070" y="372571"/>
            <a:ext cx="1607043" cy="369332"/>
          </a:xfrm>
          <a:prstGeom prst="rect">
            <a:avLst/>
          </a:prstGeom>
          <a:noFill/>
          <a:ln w="9525">
            <a:noFill/>
            <a:miter lim="800000"/>
            <a:headEnd/>
            <a:tailEnd/>
          </a:ln>
        </p:spPr>
        <p:txBody>
          <a:bodyPr wrap="none">
            <a:spAutoFit/>
          </a:bodyPr>
          <a:lstStyle/>
          <a:p>
            <a:r>
              <a:rPr lang="en-US" b="1" dirty="0">
                <a:latin typeface="Calibri" pitchFamily="34" charset="0"/>
              </a:rPr>
              <a:t>Control Hazard</a:t>
            </a:r>
            <a:endParaRPr lang="en-IN" b="1" dirty="0">
              <a:latin typeface="Calibri" pitchFamily="34" charset="0"/>
            </a:endParaRPr>
          </a:p>
        </p:txBody>
      </p:sp>
      <p:cxnSp>
        <p:nvCxnSpPr>
          <p:cNvPr id="56" name="Straight Connector 55"/>
          <p:cNvCxnSpPr/>
          <p:nvPr/>
        </p:nvCxnSpPr>
        <p:spPr>
          <a:xfrm rot="5400000">
            <a:off x="189443" y="3429530"/>
            <a:ext cx="6858000" cy="2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3237443" y="3427942"/>
            <a:ext cx="6858000" cy="2116"/>
          </a:xfrm>
          <a:prstGeom prst="line">
            <a:avLst/>
          </a:prstGeom>
        </p:spPr>
        <p:style>
          <a:lnRef idx="1">
            <a:schemeClr val="accent1"/>
          </a:lnRef>
          <a:fillRef idx="0">
            <a:schemeClr val="accent1"/>
          </a:fillRef>
          <a:effectRef idx="0">
            <a:schemeClr val="accent1"/>
          </a:effectRef>
          <a:fontRef idx="minor">
            <a:schemeClr val="tx1"/>
          </a:fontRef>
        </p:style>
      </p:cxnSp>
      <p:sp>
        <p:nvSpPr>
          <p:cNvPr id="21564" name="TextBox 57"/>
          <p:cNvSpPr txBox="1">
            <a:spLocks noChangeArrowheads="1"/>
          </p:cNvSpPr>
          <p:nvPr/>
        </p:nvSpPr>
        <p:spPr bwMode="auto">
          <a:xfrm>
            <a:off x="1238251" y="142875"/>
            <a:ext cx="1714500" cy="369888"/>
          </a:xfrm>
          <a:prstGeom prst="rect">
            <a:avLst/>
          </a:prstGeom>
          <a:noFill/>
          <a:ln w="9525">
            <a:noFill/>
            <a:miter lim="800000"/>
            <a:headEnd/>
            <a:tailEnd/>
          </a:ln>
        </p:spPr>
        <p:txBody>
          <a:bodyPr>
            <a:spAutoFit/>
          </a:bodyPr>
          <a:lstStyle/>
          <a:p>
            <a:r>
              <a:rPr lang="en-US" b="1" dirty="0">
                <a:solidFill>
                  <a:srgbClr val="C00000"/>
                </a:solidFill>
                <a:latin typeface="Calibri" pitchFamily="34" charset="0"/>
              </a:rPr>
              <a:t>T1    CLK</a:t>
            </a:r>
            <a:endParaRPr lang="en-IN" b="1" dirty="0">
              <a:solidFill>
                <a:srgbClr val="C00000"/>
              </a:solidFill>
              <a:latin typeface="Calibri" pitchFamily="34" charset="0"/>
            </a:endParaRPr>
          </a:p>
        </p:txBody>
      </p:sp>
      <p:sp>
        <p:nvSpPr>
          <p:cNvPr id="21565" name="TextBox 58"/>
          <p:cNvSpPr txBox="1">
            <a:spLocks noChangeArrowheads="1"/>
          </p:cNvSpPr>
          <p:nvPr/>
        </p:nvSpPr>
        <p:spPr bwMode="auto">
          <a:xfrm>
            <a:off x="4191001" y="142875"/>
            <a:ext cx="1714500" cy="369888"/>
          </a:xfrm>
          <a:prstGeom prst="rect">
            <a:avLst/>
          </a:prstGeom>
          <a:noFill/>
          <a:ln w="9525">
            <a:noFill/>
            <a:miter lim="800000"/>
            <a:headEnd/>
            <a:tailEnd/>
          </a:ln>
        </p:spPr>
        <p:txBody>
          <a:bodyPr>
            <a:spAutoFit/>
          </a:bodyPr>
          <a:lstStyle/>
          <a:p>
            <a:r>
              <a:rPr lang="en-US" b="1" dirty="0">
                <a:solidFill>
                  <a:srgbClr val="C00000"/>
                </a:solidFill>
                <a:latin typeface="Calibri" pitchFamily="34" charset="0"/>
              </a:rPr>
              <a:t>T2      CLK</a:t>
            </a:r>
            <a:endParaRPr lang="en-IN" b="1" dirty="0">
              <a:solidFill>
                <a:srgbClr val="C00000"/>
              </a:solidFill>
              <a:latin typeface="Calibri" pitchFamily="34" charset="0"/>
            </a:endParaRPr>
          </a:p>
        </p:txBody>
      </p:sp>
      <p:sp>
        <p:nvSpPr>
          <p:cNvPr id="21566" name="TextBox 59"/>
          <p:cNvSpPr txBox="1">
            <a:spLocks noChangeArrowheads="1"/>
          </p:cNvSpPr>
          <p:nvPr/>
        </p:nvSpPr>
        <p:spPr bwMode="auto">
          <a:xfrm>
            <a:off x="7429501" y="142875"/>
            <a:ext cx="1714500" cy="369888"/>
          </a:xfrm>
          <a:prstGeom prst="rect">
            <a:avLst/>
          </a:prstGeom>
          <a:noFill/>
          <a:ln w="9525">
            <a:noFill/>
            <a:miter lim="800000"/>
            <a:headEnd/>
            <a:tailEnd/>
          </a:ln>
        </p:spPr>
        <p:txBody>
          <a:bodyPr>
            <a:spAutoFit/>
          </a:bodyPr>
          <a:lstStyle/>
          <a:p>
            <a:r>
              <a:rPr lang="en-US" b="1" dirty="0">
                <a:solidFill>
                  <a:srgbClr val="002060"/>
                </a:solidFill>
                <a:latin typeface="Calibri" pitchFamily="34" charset="0"/>
              </a:rPr>
              <a:t>T5    CLK</a:t>
            </a:r>
            <a:endParaRPr lang="en-IN" b="1" dirty="0">
              <a:solidFill>
                <a:srgbClr val="002060"/>
              </a:solidFill>
              <a:latin typeface="Calibri" pitchFamily="34" charset="0"/>
            </a:endParaRPr>
          </a:p>
        </p:txBody>
      </p:sp>
      <p:cxnSp>
        <p:nvCxnSpPr>
          <p:cNvPr id="64" name="Straight Arrow Connector 63"/>
          <p:cNvCxnSpPr/>
          <p:nvPr/>
        </p:nvCxnSpPr>
        <p:spPr>
          <a:xfrm>
            <a:off x="6096000" y="357189"/>
            <a:ext cx="1047751" cy="1587"/>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1568" name="TextBox 65"/>
          <p:cNvSpPr txBox="1">
            <a:spLocks noChangeArrowheads="1"/>
          </p:cNvSpPr>
          <p:nvPr/>
        </p:nvSpPr>
        <p:spPr bwMode="auto">
          <a:xfrm>
            <a:off x="1428751" y="785814"/>
            <a:ext cx="1143000" cy="369887"/>
          </a:xfrm>
          <a:prstGeom prst="rect">
            <a:avLst/>
          </a:prstGeom>
          <a:noFill/>
          <a:ln w="9525">
            <a:noFill/>
            <a:miter lim="800000"/>
            <a:headEnd/>
            <a:tailEnd/>
          </a:ln>
        </p:spPr>
        <p:txBody>
          <a:bodyPr>
            <a:spAutoFit/>
          </a:bodyPr>
          <a:lstStyle/>
          <a:p>
            <a:r>
              <a:rPr lang="en-US">
                <a:latin typeface="Calibri" pitchFamily="34" charset="0"/>
              </a:rPr>
              <a:t>U  pipe</a:t>
            </a:r>
            <a:endParaRPr lang="en-IN">
              <a:latin typeface="Calibri" pitchFamily="34" charset="0"/>
            </a:endParaRPr>
          </a:p>
        </p:txBody>
      </p:sp>
      <p:sp>
        <p:nvSpPr>
          <p:cNvPr id="21569" name="TextBox 69"/>
          <p:cNvSpPr txBox="1">
            <a:spLocks noChangeArrowheads="1"/>
          </p:cNvSpPr>
          <p:nvPr/>
        </p:nvSpPr>
        <p:spPr bwMode="auto">
          <a:xfrm>
            <a:off x="4572000" y="785814"/>
            <a:ext cx="1143000" cy="369887"/>
          </a:xfrm>
          <a:prstGeom prst="rect">
            <a:avLst/>
          </a:prstGeom>
          <a:noFill/>
          <a:ln w="9525">
            <a:noFill/>
            <a:miter lim="800000"/>
            <a:headEnd/>
            <a:tailEnd/>
          </a:ln>
        </p:spPr>
        <p:txBody>
          <a:bodyPr>
            <a:spAutoFit/>
          </a:bodyPr>
          <a:lstStyle/>
          <a:p>
            <a:r>
              <a:rPr lang="en-US">
                <a:latin typeface="Calibri" pitchFamily="34" charset="0"/>
              </a:rPr>
              <a:t>U  pipe</a:t>
            </a:r>
            <a:endParaRPr lang="en-IN">
              <a:latin typeface="Calibri" pitchFamily="34" charset="0"/>
            </a:endParaRPr>
          </a:p>
        </p:txBody>
      </p:sp>
      <p:sp>
        <p:nvSpPr>
          <p:cNvPr id="21570" name="TextBox 72"/>
          <p:cNvSpPr txBox="1">
            <a:spLocks noChangeArrowheads="1"/>
          </p:cNvSpPr>
          <p:nvPr/>
        </p:nvSpPr>
        <p:spPr bwMode="auto">
          <a:xfrm>
            <a:off x="7715251" y="785814"/>
            <a:ext cx="1143000" cy="369887"/>
          </a:xfrm>
          <a:prstGeom prst="rect">
            <a:avLst/>
          </a:prstGeom>
          <a:noFill/>
          <a:ln w="9525">
            <a:noFill/>
            <a:miter lim="800000"/>
            <a:headEnd/>
            <a:tailEnd/>
          </a:ln>
        </p:spPr>
        <p:txBody>
          <a:bodyPr>
            <a:spAutoFit/>
          </a:bodyPr>
          <a:lstStyle/>
          <a:p>
            <a:r>
              <a:rPr lang="en-US">
                <a:latin typeface="Calibri" pitchFamily="34" charset="0"/>
              </a:rPr>
              <a:t>U  pipe</a:t>
            </a:r>
            <a:endParaRPr lang="en-IN">
              <a:latin typeface="Calibri" pitchFamily="34" charset="0"/>
            </a:endParaRPr>
          </a:p>
        </p:txBody>
      </p:sp>
      <p:pic>
        <p:nvPicPr>
          <p:cNvPr id="43" name="Picture 42"/>
          <p:cNvPicPr>
            <a:picLocks noChangeAspect="1"/>
          </p:cNvPicPr>
          <p:nvPr/>
        </p:nvPicPr>
        <p:blipFill>
          <a:blip r:embed="rId2" cstate="print"/>
          <a:srcRect/>
          <a:stretch>
            <a:fillRect/>
          </a:stretch>
        </p:blipFill>
        <p:spPr bwMode="auto">
          <a:xfrm>
            <a:off x="0" y="0"/>
            <a:ext cx="853409" cy="771268"/>
          </a:xfrm>
          <a:prstGeom prst="rect">
            <a:avLst/>
          </a:prstGeom>
          <a:noFill/>
          <a:ln w="9525">
            <a:noFill/>
            <a:miter lim="800000"/>
            <a:headEnd/>
            <a:tailEnd/>
          </a:ln>
        </p:spPr>
      </p:pic>
      <p:sp>
        <p:nvSpPr>
          <p:cNvPr id="45" name="Rectangle 44"/>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46" name="Straight Connector 45"/>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71021"/>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6.56799E-7 L -0.0019 0.19889 " pathEditMode="relative" rAng="0" ptsTypes="AA">
                                      <p:cBhvr>
                                        <p:cTn id="6" dur="2000" fill="hold"/>
                                        <p:tgtEl>
                                          <p:spTgt spid="4"/>
                                        </p:tgtEl>
                                        <p:attrNameLst>
                                          <p:attrName>ppt_x</p:attrName>
                                          <p:attrName>ppt_y</p:attrName>
                                        </p:attrNameLst>
                                      </p:cBhvr>
                                      <p:rCtr x="-1" y="99"/>
                                    </p:animMotion>
                                  </p:childTnLst>
                                </p:cTn>
                              </p:par>
                              <p:par>
                                <p:cTn id="7" presetID="42" presetClass="path" presetSubtype="0" accel="50000" decel="50000" fill="hold" nodeType="withEffect">
                                  <p:stCondLst>
                                    <p:cond delay="0"/>
                                  </p:stCondLst>
                                  <p:childTnLst>
                                    <p:animMotion origin="layout" path="M -0.00139 0.00162 L 0.00382 0.09367 " pathEditMode="relative" rAng="0" ptsTypes="AA">
                                      <p:cBhvr>
                                        <p:cTn id="8" dur="2000" fill="hold"/>
                                        <p:tgtEl>
                                          <p:spTgt spid="13"/>
                                        </p:tgtEl>
                                        <p:attrNameLst>
                                          <p:attrName>ppt_x</p:attrName>
                                          <p:attrName>ppt_y</p:attrName>
                                        </p:attrNameLst>
                                      </p:cBhvr>
                                      <p:rCtr x="3" y="46"/>
                                    </p:animMotion>
                                  </p:childTnLst>
                                </p:cTn>
                              </p:par>
                              <p:par>
                                <p:cTn id="9" presetID="42" presetClass="path" presetSubtype="0" accel="50000" decel="50000" fill="hold" nodeType="withEffect">
                                  <p:stCondLst>
                                    <p:cond delay="0"/>
                                  </p:stCondLst>
                                  <p:childTnLst>
                                    <p:animMotion origin="layout" path="M -8.33333E-7 2.01665E-6 L 0.00382 0.16975 " pathEditMode="relative" rAng="0" ptsTypes="AA">
                                      <p:cBhvr>
                                        <p:cTn id="10" dur="2000" fill="hold"/>
                                        <p:tgtEl>
                                          <p:spTgt spid="9"/>
                                        </p:tgtEl>
                                        <p:attrNameLst>
                                          <p:attrName>ppt_x</p:attrName>
                                          <p:attrName>ppt_y</p:attrName>
                                        </p:attrNameLst>
                                      </p:cBhvr>
                                      <p:rCtr x="2" y="8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66667E-6 -2.22942E-6 L 1.66667E-6 0.19658 " pathEditMode="relative" rAng="0" ptsTypes="AA">
                                      <p:cBhvr>
                                        <p:cTn id="14" dur="2000" fill="hold"/>
                                        <p:tgtEl>
                                          <p:spTgt spid="41"/>
                                        </p:tgtEl>
                                        <p:attrNameLst>
                                          <p:attrName>ppt_x</p:attrName>
                                          <p:attrName>ppt_y</p:attrName>
                                        </p:attrNameLst>
                                      </p:cBhvr>
                                      <p:rCtr x="0" y="98"/>
                                    </p:animMotion>
                                  </p:childTnLst>
                                </p:cTn>
                              </p:par>
                              <p:par>
                                <p:cTn id="15" presetID="42" presetClass="path" presetSubtype="0" accel="50000" decel="50000" fill="hold" nodeType="withEffect">
                                  <p:stCondLst>
                                    <p:cond delay="0"/>
                                  </p:stCondLst>
                                  <p:childTnLst>
                                    <p:animMotion origin="layout" path="M 0.0033 0.00925 L 1.66667E-6 0.18733 " pathEditMode="relative" rAng="0" ptsTypes="AA">
                                      <p:cBhvr>
                                        <p:cTn id="16" dur="2000" fill="hold"/>
                                        <p:tgtEl>
                                          <p:spTgt spid="42"/>
                                        </p:tgtEl>
                                        <p:attrNameLst>
                                          <p:attrName>ppt_x</p:attrName>
                                          <p:attrName>ppt_y</p:attrName>
                                        </p:attrNameLst>
                                      </p:cBhvr>
                                      <p:rCtr x="-2" y="89"/>
                                    </p:animMotion>
                                  </p:childTnLst>
                                </p:cTn>
                              </p:par>
                              <p:par>
                                <p:cTn id="17" presetID="42" presetClass="path" presetSubtype="0" accel="50000" decel="50000" fill="hold" nodeType="withEffect">
                                  <p:stCondLst>
                                    <p:cond delay="0"/>
                                  </p:stCondLst>
                                  <p:childTnLst>
                                    <p:animMotion origin="layout" path="M 2.77778E-7 4.15356E-6 L 0.00052 0.14639 " pathEditMode="relative" rAng="0" ptsTypes="AA">
                                      <p:cBhvr>
                                        <p:cTn id="18" dur="2000" fill="hold"/>
                                        <p:tgtEl>
                                          <p:spTgt spid="34"/>
                                        </p:tgtEl>
                                        <p:attrNameLst>
                                          <p:attrName>ppt_x</p:attrName>
                                          <p:attrName>ppt_y</p:attrName>
                                        </p:attrNameLst>
                                      </p:cBhvr>
                                      <p:rCtr x="0" y="73"/>
                                    </p:animMotion>
                                  </p:childTnLst>
                                </p:cTn>
                              </p:par>
                              <p:par>
                                <p:cTn id="19" presetID="42" presetClass="path" presetSubtype="0" accel="50000" decel="50000" fill="hold" nodeType="withEffect">
                                  <p:stCondLst>
                                    <p:cond delay="0"/>
                                  </p:stCondLst>
                                  <p:childTnLst>
                                    <p:animMotion origin="layout" path="M -2.5E-6 0.00046 L -0.00069 0.09412 " pathEditMode="relative" rAng="0" ptsTypes="AA">
                                      <p:cBhvr>
                                        <p:cTn id="20" dur="2000" fill="hold"/>
                                        <p:tgtEl>
                                          <p:spTgt spid="35"/>
                                        </p:tgtEl>
                                        <p:attrNameLst>
                                          <p:attrName>ppt_x</p:attrName>
                                          <p:attrName>ppt_y</p:attrName>
                                        </p:attrNameLst>
                                      </p:cBhvr>
                                      <p:rCtr x="0" y="47"/>
                                    </p:animMotion>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2000" fill="hold"/>
                                        <p:tgtEl>
                                          <p:spTgt spid="99"/>
                                        </p:tgtEl>
                                        <p:attrNameLst>
                                          <p:attrName>r</p:attrName>
                                        </p:attrNameLst>
                                      </p:cBhvr>
                                    </p:animRot>
                                  </p:childTnLst>
                                </p:cTn>
                              </p:par>
                              <p:par>
                                <p:cTn id="25" presetID="6" presetClass="emph" presetSubtype="0" fill="hold" nodeType="withEffect">
                                  <p:stCondLst>
                                    <p:cond delay="0"/>
                                  </p:stCondLst>
                                  <p:childTnLst>
                                    <p:animScale>
                                      <p:cBhvr>
                                        <p:cTn id="26" dur="2000" fill="hold"/>
                                        <p:tgtEl>
                                          <p:spTgt spid="49">
                                            <p:txEl>
                                              <p:pRg st="3" end="3"/>
                                            </p:txEl>
                                          </p:spTgt>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9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64848" y="623240"/>
            <a:ext cx="7550331" cy="5148602"/>
          </a:xfrm>
        </p:spPr>
        <p:txBody>
          <a:bodyPr>
            <a:noAutofit/>
          </a:bodyPr>
          <a:lstStyle/>
          <a:p>
            <a:r>
              <a:rPr lang="en-US" sz="2300" dirty="0">
                <a:latin typeface="Times New Roman" panose="02020603050405020304" pitchFamily="18" charset="0"/>
                <a:cs typeface="Times New Roman" panose="02020603050405020304" pitchFamily="18" charset="0"/>
              </a:rPr>
              <a:t>The </a:t>
            </a:r>
            <a:r>
              <a:rPr lang="en-US" sz="2300" b="1" dirty="0">
                <a:solidFill>
                  <a:srgbClr val="002060"/>
                </a:solidFill>
                <a:latin typeface="Times New Roman" panose="02020603050405020304" pitchFamily="18" charset="0"/>
                <a:cs typeface="Times New Roman" panose="02020603050405020304" pitchFamily="18" charset="0"/>
              </a:rPr>
              <a:t>EX stage </a:t>
            </a:r>
            <a:r>
              <a:rPr lang="en-US" sz="2300" dirty="0">
                <a:latin typeface="Times New Roman" panose="02020603050405020304" pitchFamily="18" charset="0"/>
                <a:cs typeface="Times New Roman" panose="02020603050405020304" pitchFamily="18" charset="0"/>
              </a:rPr>
              <a:t>(Execute stage) gives </a:t>
            </a:r>
            <a:r>
              <a:rPr lang="en-US" sz="2300" b="1" dirty="0">
                <a:latin typeface="Times New Roman" panose="02020603050405020304" pitchFamily="18" charset="0"/>
                <a:cs typeface="Times New Roman" panose="02020603050405020304" pitchFamily="18" charset="0"/>
              </a:rPr>
              <a:t>feedback</a:t>
            </a:r>
            <a:r>
              <a:rPr lang="en-US" sz="2300" dirty="0">
                <a:latin typeface="Times New Roman" panose="02020603050405020304" pitchFamily="18" charset="0"/>
                <a:cs typeface="Times New Roman" panose="02020603050405020304" pitchFamily="18" charset="0"/>
              </a:rPr>
              <a:t> to </a:t>
            </a:r>
            <a:r>
              <a:rPr lang="en-US" sz="2300" b="1" dirty="0">
                <a:solidFill>
                  <a:srgbClr val="C00000"/>
                </a:solidFill>
                <a:latin typeface="Times New Roman" panose="02020603050405020304" pitchFamily="18" charset="0"/>
                <a:cs typeface="Times New Roman" panose="02020603050405020304" pitchFamily="18" charset="0"/>
              </a:rPr>
              <a:t>BTB</a:t>
            </a:r>
            <a:r>
              <a:rPr lang="en-US" sz="2300" dirty="0">
                <a:latin typeface="Times New Roman" panose="02020603050405020304" pitchFamily="18" charset="0"/>
                <a:cs typeface="Times New Roman" panose="02020603050405020304" pitchFamily="18" charset="0"/>
              </a:rPr>
              <a:t> – </a:t>
            </a:r>
            <a:r>
              <a:rPr lang="en-US" sz="2300" dirty="0">
                <a:solidFill>
                  <a:srgbClr val="FF0000"/>
                </a:solidFill>
                <a:latin typeface="Times New Roman" panose="02020603050405020304" pitchFamily="18" charset="0"/>
                <a:cs typeface="Times New Roman" panose="02020603050405020304" pitchFamily="18" charset="0"/>
              </a:rPr>
              <a:t>Branch actually to be taken. </a:t>
            </a:r>
          </a:p>
          <a:p>
            <a:r>
              <a:rPr lang="en-US" sz="2300" b="1" dirty="0">
                <a:solidFill>
                  <a:srgbClr val="00B050"/>
                </a:solidFill>
                <a:latin typeface="Times New Roman" panose="02020603050405020304" pitchFamily="18" charset="0"/>
                <a:cs typeface="Times New Roman" panose="02020603050405020304" pitchFamily="18" charset="0"/>
              </a:rPr>
              <a:t>Actions taken further are :</a:t>
            </a:r>
          </a:p>
          <a:p>
            <a:pPr>
              <a:buNone/>
            </a:pPr>
            <a:r>
              <a:rPr lang="en-US" sz="2300" dirty="0">
                <a:solidFill>
                  <a:srgbClr val="FF0000"/>
                </a:solidFill>
                <a:latin typeface="Times New Roman" panose="02020603050405020304" pitchFamily="18" charset="0"/>
                <a:cs typeface="Times New Roman" panose="02020603050405020304" pitchFamily="18" charset="0"/>
              </a:rPr>
              <a:t>1. </a:t>
            </a:r>
            <a:r>
              <a:rPr lang="en-US" sz="2300" b="1" dirty="0">
                <a:latin typeface="Times New Roman" panose="02020603050405020304" pitchFamily="18" charset="0"/>
                <a:cs typeface="Times New Roman" panose="02020603050405020304" pitchFamily="18" charset="0"/>
              </a:rPr>
              <a:t>BTB is updated as below </a:t>
            </a:r>
          </a:p>
          <a:p>
            <a:endParaRPr lang="en-US" sz="2300" dirty="0">
              <a:latin typeface="Times New Roman" panose="02020603050405020304" pitchFamily="18" charset="0"/>
              <a:cs typeface="Times New Roman" panose="02020603050405020304" pitchFamily="18" charset="0"/>
            </a:endParaRPr>
          </a:p>
          <a:p>
            <a:endParaRPr lang="en-US" sz="2300" dirty="0">
              <a:latin typeface="Times New Roman" panose="02020603050405020304" pitchFamily="18" charset="0"/>
              <a:cs typeface="Times New Roman" panose="02020603050405020304" pitchFamily="18" charset="0"/>
            </a:endParaRPr>
          </a:p>
          <a:p>
            <a:pPr>
              <a:buNone/>
            </a:pPr>
            <a:r>
              <a:rPr lang="en-US" sz="2300" dirty="0">
                <a:latin typeface="Times New Roman" panose="02020603050405020304" pitchFamily="18" charset="0"/>
                <a:cs typeface="Times New Roman" panose="02020603050405020304" pitchFamily="18" charset="0"/>
              </a:rPr>
              <a:t>2. </a:t>
            </a:r>
            <a:r>
              <a:rPr lang="en-US" sz="2300" b="1" dirty="0">
                <a:latin typeface="Times New Roman" panose="02020603050405020304" pitchFamily="18" charset="0"/>
                <a:cs typeface="Times New Roman" panose="02020603050405020304" pitchFamily="18" charset="0"/>
              </a:rPr>
              <a:t>Pipeline flushed</a:t>
            </a:r>
            <a:r>
              <a:rPr lang="en-US" sz="2300" dirty="0">
                <a:latin typeface="Times New Roman" panose="02020603050405020304" pitchFamily="18" charset="0"/>
                <a:cs typeface="Times New Roman" panose="02020603050405020304" pitchFamily="18" charset="0"/>
              </a:rPr>
              <a:t> and </a:t>
            </a:r>
            <a:r>
              <a:rPr lang="en-US" sz="2300" b="1" dirty="0">
                <a:solidFill>
                  <a:srgbClr val="C00000"/>
                </a:solidFill>
                <a:latin typeface="Times New Roman" panose="02020603050405020304" pitchFamily="18" charset="0"/>
                <a:cs typeface="Times New Roman" panose="02020603050405020304" pitchFamily="18" charset="0"/>
              </a:rPr>
              <a:t>Instructions I4, I5, I6 and I7 </a:t>
            </a:r>
            <a:r>
              <a:rPr lang="en-US" sz="2300" dirty="0">
                <a:latin typeface="Times New Roman" panose="02020603050405020304" pitchFamily="18" charset="0"/>
                <a:cs typeface="Times New Roman" panose="02020603050405020304" pitchFamily="18" charset="0"/>
              </a:rPr>
              <a:t>which are entered in pipeline are </a:t>
            </a:r>
            <a:r>
              <a:rPr lang="en-US" sz="2300" b="1" dirty="0">
                <a:solidFill>
                  <a:schemeClr val="accent6">
                    <a:lumMod val="50000"/>
                  </a:schemeClr>
                </a:solidFill>
                <a:latin typeface="Times New Roman" panose="02020603050405020304" pitchFamily="18" charset="0"/>
                <a:cs typeface="Times New Roman" panose="02020603050405020304" pitchFamily="18" charset="0"/>
              </a:rPr>
              <a:t>cleared.</a:t>
            </a:r>
          </a:p>
          <a:p>
            <a:pPr>
              <a:buNone/>
            </a:pPr>
            <a:r>
              <a:rPr lang="en-US" sz="2300" dirty="0">
                <a:latin typeface="Times New Roman" panose="02020603050405020304" pitchFamily="18" charset="0"/>
                <a:cs typeface="Times New Roman" panose="02020603050405020304" pitchFamily="18" charset="0"/>
              </a:rPr>
              <a:t>3. Instructions fetched from </a:t>
            </a:r>
            <a:r>
              <a:rPr lang="en-US" sz="2300" b="1" dirty="0">
                <a:latin typeface="Times New Roman" panose="02020603050405020304" pitchFamily="18" charset="0"/>
                <a:cs typeface="Times New Roman" panose="02020603050405020304" pitchFamily="18" charset="0"/>
              </a:rPr>
              <a:t>new address </a:t>
            </a:r>
            <a:r>
              <a:rPr lang="en-US" sz="2300" dirty="0">
                <a:latin typeface="Times New Roman" panose="02020603050405020304" pitchFamily="18" charset="0"/>
                <a:cs typeface="Times New Roman" panose="02020603050405020304" pitchFamily="18" charset="0"/>
              </a:rPr>
              <a:t>“BK” (I1 and I2 ) in the </a:t>
            </a:r>
            <a:r>
              <a:rPr lang="en-US" sz="2300" b="1" dirty="0">
                <a:solidFill>
                  <a:schemeClr val="accent6">
                    <a:lumMod val="50000"/>
                  </a:schemeClr>
                </a:solidFill>
                <a:latin typeface="Times New Roman" panose="02020603050405020304" pitchFamily="18" charset="0"/>
                <a:cs typeface="Times New Roman" panose="02020603050405020304" pitchFamily="18" charset="0"/>
              </a:rPr>
              <a:t>pre fetch buffer</a:t>
            </a:r>
            <a:r>
              <a:rPr lang="en-US" sz="2300" b="1" dirty="0">
                <a:solidFill>
                  <a:srgbClr val="C00000"/>
                </a:solidFill>
                <a:latin typeface="Times New Roman" panose="02020603050405020304" pitchFamily="18" charset="0"/>
                <a:cs typeface="Times New Roman" panose="02020603050405020304" pitchFamily="18" charset="0"/>
              </a:rPr>
              <a:t>2</a:t>
            </a:r>
          </a:p>
          <a:p>
            <a:pPr>
              <a:buNone/>
            </a:pPr>
            <a:r>
              <a:rPr lang="en-US" sz="2300" dirty="0">
                <a:latin typeface="Times New Roman" panose="02020603050405020304" pitchFamily="18" charset="0"/>
                <a:cs typeface="Times New Roman" panose="02020603050405020304" pitchFamily="18" charset="0"/>
              </a:rPr>
              <a:t>4. </a:t>
            </a:r>
            <a:r>
              <a:rPr lang="en-US" sz="2300" b="1" dirty="0">
                <a:solidFill>
                  <a:srgbClr val="C00000"/>
                </a:solidFill>
                <a:latin typeface="Times New Roman" panose="02020603050405020304" pitchFamily="18" charset="0"/>
                <a:cs typeface="Times New Roman" panose="02020603050405020304" pitchFamily="18" charset="0"/>
              </a:rPr>
              <a:t>Pre fetch buffer 2 </a:t>
            </a:r>
            <a:r>
              <a:rPr lang="en-US" sz="2300" dirty="0">
                <a:latin typeface="Times New Roman" panose="02020603050405020304" pitchFamily="18" charset="0"/>
                <a:cs typeface="Times New Roman" panose="02020603050405020304" pitchFamily="18" charset="0"/>
              </a:rPr>
              <a:t>connected to the pipeline and it behaves as main buffer/ buffer 1  as long as branching takes place.</a:t>
            </a:r>
          </a:p>
          <a:p>
            <a:pPr>
              <a:buNone/>
            </a:pPr>
            <a:r>
              <a:rPr lang="en-US" sz="2300" b="1" dirty="0">
                <a:solidFill>
                  <a:srgbClr val="00B050"/>
                </a:solidFill>
                <a:latin typeface="Times New Roman" panose="02020603050405020304" pitchFamily="18" charset="0"/>
                <a:cs typeface="Times New Roman" panose="02020603050405020304" pitchFamily="18" charset="0"/>
              </a:rPr>
              <a:t>These actions are illustrated in next slide. </a:t>
            </a:r>
            <a:endParaRPr lang="en-IN" sz="2300" b="1" dirty="0">
              <a:solidFill>
                <a:srgbClr val="00B050"/>
              </a:solidFill>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pPr>
              <a:defRPr/>
            </a:pPr>
            <a:fld id="{60E4D413-E59C-462D-8613-4F79CAE43D6D}" type="datetime1">
              <a:rPr lang="en-US" smtClean="0"/>
              <a:t>9/10/2023</a:t>
            </a:fld>
            <a:endParaRPr lang="en-US"/>
          </a:p>
        </p:txBody>
      </p:sp>
      <p:sp>
        <p:nvSpPr>
          <p:cNvPr id="7" name="Slide Number Placeholder 6"/>
          <p:cNvSpPr>
            <a:spLocks noGrp="1"/>
          </p:cNvSpPr>
          <p:nvPr>
            <p:ph type="sldNum" sz="quarter" idx="12"/>
          </p:nvPr>
        </p:nvSpPr>
        <p:spPr/>
        <p:txBody>
          <a:bodyPr/>
          <a:lstStyle/>
          <a:p>
            <a:pPr>
              <a:defRPr/>
            </a:pPr>
            <a:fld id="{86E3E4F9-1BBA-46FB-A770-05CF0AA7799E}" type="slidenum">
              <a:rPr lang="en-US" smtClean="0"/>
              <a:pPr>
                <a:defRPr/>
              </a:pPr>
              <a:t>82</a:t>
            </a:fld>
            <a:endParaRPr lang="en-US"/>
          </a:p>
        </p:txBody>
      </p:sp>
      <p:sp>
        <p:nvSpPr>
          <p:cNvPr id="8" name="Footer Placeholder 7"/>
          <p:cNvSpPr>
            <a:spLocks noGrp="1"/>
          </p:cNvSpPr>
          <p:nvPr>
            <p:ph type="ftr" sz="quarter" idx="11"/>
          </p:nvPr>
        </p:nvSpPr>
        <p:spPr/>
        <p:txBody>
          <a:bodyPr/>
          <a:lstStyle/>
          <a:p>
            <a:pPr>
              <a:defRPr/>
            </a:pPr>
            <a:r>
              <a:rPr lang="en-GB"/>
              <a:t>Unit 1            Microprocessor and Microcontroller_CET2004B         2023-24     S3  </a:t>
            </a:r>
            <a:endParaRPr lang="en-US"/>
          </a:p>
        </p:txBody>
      </p:sp>
      <p:pic>
        <p:nvPicPr>
          <p:cNvPr id="9" name="Picture 2"/>
          <p:cNvPicPr>
            <a:picLocks noChangeAspect="1" noChangeArrowheads="1"/>
          </p:cNvPicPr>
          <p:nvPr/>
        </p:nvPicPr>
        <p:blipFill>
          <a:blip r:embed="rId2" cstate="print"/>
          <a:srcRect/>
          <a:stretch>
            <a:fillRect/>
          </a:stretch>
        </p:blipFill>
        <p:spPr bwMode="auto">
          <a:xfrm>
            <a:off x="609601" y="413385"/>
            <a:ext cx="3870959" cy="4097655"/>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5052534" y="2462212"/>
            <a:ext cx="5319712" cy="854999"/>
          </a:xfrm>
          <a:prstGeom prst="rect">
            <a:avLst/>
          </a:prstGeom>
          <a:noFill/>
          <a:ln w="9525">
            <a:noFill/>
            <a:miter lim="800000"/>
            <a:headEnd/>
            <a:tailEnd/>
          </a:ln>
        </p:spPr>
      </p:pic>
      <p:sp>
        <p:nvSpPr>
          <p:cNvPr id="12" name="Rectangle 11"/>
          <p:cNvSpPr/>
          <p:nvPr/>
        </p:nvSpPr>
        <p:spPr>
          <a:xfrm>
            <a:off x="201931" y="4831080"/>
            <a:ext cx="3333749" cy="1706880"/>
          </a:xfrm>
          <a:prstGeom prst="rect">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dirty="0"/>
              <a:t>          </a:t>
            </a:r>
            <a:r>
              <a:rPr lang="en-US" dirty="0">
                <a:solidFill>
                  <a:srgbClr val="002060"/>
                </a:solidFill>
              </a:rPr>
              <a:t>I0     MOV SI, </a:t>
            </a:r>
            <a:r>
              <a:rPr lang="en-US" dirty="0" err="1">
                <a:solidFill>
                  <a:srgbClr val="002060"/>
                </a:solidFill>
              </a:rPr>
              <a:t>addr</a:t>
            </a:r>
            <a:endParaRPr lang="en-US" dirty="0">
              <a:solidFill>
                <a:srgbClr val="002060"/>
              </a:solidFill>
            </a:endParaRPr>
          </a:p>
          <a:p>
            <a:pPr fontAlgn="auto">
              <a:spcBef>
                <a:spcPts val="0"/>
              </a:spcBef>
              <a:spcAft>
                <a:spcPts val="0"/>
              </a:spcAft>
              <a:defRPr/>
            </a:pPr>
            <a:r>
              <a:rPr lang="en-US" dirty="0" err="1">
                <a:solidFill>
                  <a:srgbClr val="002060"/>
                </a:solidFill>
              </a:rPr>
              <a:t>Bk</a:t>
            </a:r>
            <a:r>
              <a:rPr lang="en-US" dirty="0">
                <a:solidFill>
                  <a:srgbClr val="002060"/>
                </a:solidFill>
              </a:rPr>
              <a:t>  :  I1     INC SI</a:t>
            </a:r>
          </a:p>
          <a:p>
            <a:pPr fontAlgn="auto">
              <a:spcBef>
                <a:spcPts val="0"/>
              </a:spcBef>
              <a:spcAft>
                <a:spcPts val="0"/>
              </a:spcAft>
              <a:defRPr/>
            </a:pPr>
            <a:r>
              <a:rPr lang="en-US" dirty="0">
                <a:solidFill>
                  <a:srgbClr val="002060"/>
                </a:solidFill>
              </a:rPr>
              <a:t>          I2     DEC CX    </a:t>
            </a:r>
          </a:p>
          <a:p>
            <a:pPr fontAlgn="auto">
              <a:spcBef>
                <a:spcPts val="0"/>
              </a:spcBef>
              <a:spcAft>
                <a:spcPts val="0"/>
              </a:spcAft>
              <a:defRPr/>
            </a:pPr>
            <a:r>
              <a:rPr lang="en-US" dirty="0">
                <a:solidFill>
                  <a:srgbClr val="002060"/>
                </a:solidFill>
              </a:rPr>
              <a:t>          </a:t>
            </a:r>
            <a:r>
              <a:rPr lang="en-US" b="1" dirty="0">
                <a:solidFill>
                  <a:srgbClr val="FF0000"/>
                </a:solidFill>
              </a:rPr>
              <a:t>I3     JNZ   BK</a:t>
            </a:r>
          </a:p>
          <a:p>
            <a:pPr fontAlgn="auto">
              <a:spcBef>
                <a:spcPts val="0"/>
              </a:spcBef>
              <a:spcAft>
                <a:spcPts val="0"/>
              </a:spcAft>
              <a:defRPr/>
            </a:pPr>
            <a:r>
              <a:rPr lang="en-US" dirty="0">
                <a:solidFill>
                  <a:srgbClr val="002060"/>
                </a:solidFill>
              </a:rPr>
              <a:t>          I4     ADD  AX,BX</a:t>
            </a:r>
          </a:p>
          <a:p>
            <a:pPr fontAlgn="auto">
              <a:spcBef>
                <a:spcPts val="0"/>
              </a:spcBef>
              <a:spcAft>
                <a:spcPts val="0"/>
              </a:spcAft>
              <a:defRPr/>
            </a:pPr>
            <a:r>
              <a:rPr lang="en-US" dirty="0">
                <a:solidFill>
                  <a:srgbClr val="002060"/>
                </a:solidFill>
              </a:rPr>
              <a:t>          I5     INC  AX</a:t>
            </a:r>
          </a:p>
          <a:p>
            <a:pPr fontAlgn="auto">
              <a:spcBef>
                <a:spcPts val="0"/>
              </a:spcBef>
              <a:spcAft>
                <a:spcPts val="0"/>
              </a:spcAft>
              <a:defRPr/>
            </a:pPr>
            <a:r>
              <a:rPr lang="en-US" dirty="0">
                <a:solidFill>
                  <a:srgbClr val="002060"/>
                </a:solidFill>
              </a:rPr>
              <a:t>          I6     MOV  [SI] , AX </a:t>
            </a:r>
            <a:endParaRPr lang="en-IN" dirty="0">
              <a:solidFill>
                <a:srgbClr val="002060"/>
              </a:solidFill>
            </a:endParaRPr>
          </a:p>
        </p:txBody>
      </p: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3" name="Straight Connector 12"/>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cstate="print"/>
          <a:srcRect/>
          <a:stretch>
            <a:fillRect/>
          </a:stretch>
        </p:blipFill>
        <p:spPr bwMode="auto">
          <a:xfrm>
            <a:off x="1" y="0"/>
            <a:ext cx="689616" cy="623240"/>
          </a:xfrm>
          <a:prstGeom prst="rect">
            <a:avLst/>
          </a:prstGeom>
          <a:noFill/>
          <a:ln w="9525">
            <a:noFill/>
            <a:miter lim="800000"/>
            <a:headEnd/>
            <a:tailEnd/>
          </a:ln>
        </p:spPr>
      </p:pic>
    </p:spTree>
    <p:extLst>
      <p:ext uri="{BB962C8B-B14F-4D97-AF65-F5344CB8AC3E}">
        <p14:creationId xmlns:p14="http://schemas.microsoft.com/office/powerpoint/2010/main" val="199643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2000"/>
                                        <p:tgtEl>
                                          <p:spTgt spid="3">
                                            <p:txEl>
                                              <p:pRg st="8" end="8"/>
                                            </p:txEl>
                                          </p:spTgt>
                                        </p:tgtEl>
                                      </p:cBhvr>
                                    </p:animEffect>
                                  </p:childTnLst>
                                </p:cTn>
                              </p:par>
                              <p:par>
                                <p:cTn id="38" presetID="6" presetClass="emph" presetSubtype="0" fill="hold" nodeType="withEffect">
                                  <p:stCondLst>
                                    <p:cond delay="0"/>
                                  </p:stCondLst>
                                  <p:childTnLst>
                                    <p:animScale>
                                      <p:cBhvr>
                                        <p:cTn id="39" dur="2000" fill="hold"/>
                                        <p:tgtEl>
                                          <p:spTgt spid="12">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14751" y="4572000"/>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latin typeface="Times New Roman" panose="02020603050405020304" pitchFamily="18" charset="0"/>
              <a:cs typeface="Times New Roman" panose="02020603050405020304" pitchFamily="18" charset="0"/>
            </a:endParaRPr>
          </a:p>
        </p:txBody>
      </p:sp>
      <p:sp>
        <p:nvSpPr>
          <p:cNvPr id="5" name="Rectangle 4"/>
          <p:cNvSpPr/>
          <p:nvPr/>
        </p:nvSpPr>
        <p:spPr>
          <a:xfrm>
            <a:off x="3714751" y="3286125"/>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latin typeface="Times New Roman" panose="02020603050405020304" pitchFamily="18" charset="0"/>
              <a:cs typeface="Times New Roman" panose="02020603050405020304" pitchFamily="18" charset="0"/>
            </a:endParaRPr>
          </a:p>
        </p:txBody>
      </p:sp>
      <p:sp>
        <p:nvSpPr>
          <p:cNvPr id="6" name="Rectangle 5"/>
          <p:cNvSpPr/>
          <p:nvPr/>
        </p:nvSpPr>
        <p:spPr>
          <a:xfrm>
            <a:off x="2095501" y="1071563"/>
            <a:ext cx="1714500" cy="135731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latin typeface="Times New Roman" panose="02020603050405020304" pitchFamily="18" charset="0"/>
              <a:cs typeface="Times New Roman" panose="02020603050405020304" pitchFamily="18" charset="0"/>
            </a:endParaRPr>
          </a:p>
        </p:txBody>
      </p:sp>
      <p:sp>
        <p:nvSpPr>
          <p:cNvPr id="7" name="Rectangle 6"/>
          <p:cNvSpPr/>
          <p:nvPr/>
        </p:nvSpPr>
        <p:spPr>
          <a:xfrm>
            <a:off x="3714751" y="5786439"/>
            <a:ext cx="1524000" cy="92868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latin typeface="Times New Roman" panose="02020603050405020304" pitchFamily="18" charset="0"/>
              <a:cs typeface="Times New Roman" panose="02020603050405020304" pitchFamily="18" charset="0"/>
            </a:endParaRPr>
          </a:p>
        </p:txBody>
      </p:sp>
      <p:sp>
        <p:nvSpPr>
          <p:cNvPr id="11" name="Oval 10"/>
          <p:cNvSpPr/>
          <p:nvPr/>
        </p:nvSpPr>
        <p:spPr>
          <a:xfrm>
            <a:off x="4190987" y="6000768"/>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p:txBody>
      </p:sp>
      <p:sp>
        <p:nvSpPr>
          <p:cNvPr id="12" name="Oval 11"/>
          <p:cNvSpPr/>
          <p:nvPr/>
        </p:nvSpPr>
        <p:spPr>
          <a:xfrm>
            <a:off x="4190987" y="4857760"/>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p:txBody>
      </p:sp>
      <p:sp>
        <p:nvSpPr>
          <p:cNvPr id="13" name="Oval 12"/>
          <p:cNvSpPr/>
          <p:nvPr/>
        </p:nvSpPr>
        <p:spPr>
          <a:xfrm>
            <a:off x="4190987" y="3571876"/>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sz="1200" dirty="0">
                <a:latin typeface="Times New Roman" panose="02020603050405020304" pitchFamily="18" charset="0"/>
                <a:cs typeface="Times New Roman" panose="02020603050405020304" pitchFamily="18" charset="0"/>
              </a:rPr>
              <a:t>5</a:t>
            </a:r>
            <a:endParaRPr lang="en-IN" sz="1200" dirty="0">
              <a:latin typeface="Times New Roman" panose="02020603050405020304" pitchFamily="18" charset="0"/>
              <a:cs typeface="Times New Roman" panose="02020603050405020304" pitchFamily="18" charset="0"/>
            </a:endParaRPr>
          </a:p>
        </p:txBody>
      </p:sp>
      <p:sp>
        <p:nvSpPr>
          <p:cNvPr id="15" name="Oval 14"/>
          <p:cNvSpPr/>
          <p:nvPr/>
        </p:nvSpPr>
        <p:spPr>
          <a:xfrm>
            <a:off x="2666976" y="1214422"/>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p:txBody>
      </p:sp>
      <p:sp>
        <p:nvSpPr>
          <p:cNvPr id="16" name="Oval 15"/>
          <p:cNvSpPr/>
          <p:nvPr/>
        </p:nvSpPr>
        <p:spPr>
          <a:xfrm>
            <a:off x="2666976" y="1857364"/>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p:txBody>
      </p:sp>
      <p:cxnSp>
        <p:nvCxnSpPr>
          <p:cNvPr id="21" name="Straight Connector 20"/>
          <p:cNvCxnSpPr/>
          <p:nvPr/>
        </p:nvCxnSpPr>
        <p:spPr>
          <a:xfrm>
            <a:off x="2095501" y="1784350"/>
            <a:ext cx="17145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238751" y="1214439"/>
            <a:ext cx="1714500" cy="12144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latin typeface="Times New Roman" panose="02020603050405020304" pitchFamily="18" charset="0"/>
              <a:cs typeface="Times New Roman" panose="02020603050405020304" pitchFamily="18" charset="0"/>
            </a:endParaRPr>
          </a:p>
        </p:txBody>
      </p:sp>
      <p:sp>
        <p:nvSpPr>
          <p:cNvPr id="24" name="Rectangle 23"/>
          <p:cNvSpPr/>
          <p:nvPr/>
        </p:nvSpPr>
        <p:spPr>
          <a:xfrm>
            <a:off x="4191001" y="1857376"/>
            <a:ext cx="666751" cy="500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latin typeface="Times New Roman" panose="02020603050405020304" pitchFamily="18" charset="0"/>
                <a:cs typeface="Times New Roman" panose="02020603050405020304" pitchFamily="18" charset="0"/>
              </a:rPr>
              <a:t>IP</a:t>
            </a:r>
            <a:endParaRPr lang="en-IN" dirty="0">
              <a:latin typeface="Times New Roman" panose="02020603050405020304" pitchFamily="18" charset="0"/>
              <a:cs typeface="Times New Roman" panose="02020603050405020304" pitchFamily="18" charset="0"/>
            </a:endParaRPr>
          </a:p>
        </p:txBody>
      </p:sp>
      <p:sp>
        <p:nvSpPr>
          <p:cNvPr id="27" name="Oval 26"/>
          <p:cNvSpPr/>
          <p:nvPr/>
        </p:nvSpPr>
        <p:spPr>
          <a:xfrm>
            <a:off x="5810248" y="1285860"/>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p:txBody>
      </p:sp>
      <p:sp>
        <p:nvSpPr>
          <p:cNvPr id="28" name="Oval 27"/>
          <p:cNvSpPr/>
          <p:nvPr/>
        </p:nvSpPr>
        <p:spPr>
          <a:xfrm>
            <a:off x="5810248" y="1857364"/>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p:txBody>
      </p:sp>
      <p:cxnSp>
        <p:nvCxnSpPr>
          <p:cNvPr id="31" name="Straight Connector 30"/>
          <p:cNvCxnSpPr/>
          <p:nvPr/>
        </p:nvCxnSpPr>
        <p:spPr>
          <a:xfrm>
            <a:off x="5238751" y="1784350"/>
            <a:ext cx="17145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 idx="2"/>
          </p:cNvCxnSpPr>
          <p:nvPr/>
        </p:nvCxnSpPr>
        <p:spPr>
          <a:xfrm rot="16200000" flipH="1">
            <a:off x="3143251" y="2238376"/>
            <a:ext cx="857250" cy="1238249"/>
          </a:xfrm>
          <a:prstGeom prst="straightConnector1">
            <a:avLst/>
          </a:prstGeom>
          <a:ln w="50800" cmpd="sng">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 idx="0"/>
          </p:cNvCxnSpPr>
          <p:nvPr/>
        </p:nvCxnSpPr>
        <p:spPr>
          <a:xfrm rot="10800000" flipV="1">
            <a:off x="4476751" y="2428875"/>
            <a:ext cx="1428749" cy="85725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562725" y="3478195"/>
            <a:ext cx="4095749" cy="2694006"/>
          </a:xfrm>
          <a:prstGeom prst="rect">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sz="2400" dirty="0">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rPr>
              <a:t>I0     MOV SI, </a:t>
            </a:r>
            <a:r>
              <a:rPr lang="en-US" sz="2400" dirty="0" err="1">
                <a:solidFill>
                  <a:srgbClr val="002060"/>
                </a:solidFill>
                <a:latin typeface="Times New Roman" panose="02020603050405020304" pitchFamily="18" charset="0"/>
                <a:cs typeface="Times New Roman" panose="02020603050405020304" pitchFamily="18" charset="0"/>
              </a:rPr>
              <a:t>addr</a:t>
            </a:r>
            <a:endParaRPr lang="en-US" sz="2400" dirty="0">
              <a:solidFill>
                <a:srgbClr val="002060"/>
              </a:solidFill>
              <a:latin typeface="Times New Roman" panose="02020603050405020304" pitchFamily="18" charset="0"/>
              <a:cs typeface="Times New Roman" panose="02020603050405020304" pitchFamily="18" charset="0"/>
            </a:endParaRPr>
          </a:p>
          <a:p>
            <a:pPr fontAlgn="auto">
              <a:spcBef>
                <a:spcPts val="0"/>
              </a:spcBef>
              <a:spcAft>
                <a:spcPts val="0"/>
              </a:spcAft>
              <a:defRPr/>
            </a:pPr>
            <a:r>
              <a:rPr lang="en-US" sz="2400" dirty="0" err="1">
                <a:solidFill>
                  <a:srgbClr val="002060"/>
                </a:solidFill>
                <a:latin typeface="Times New Roman" panose="02020603050405020304" pitchFamily="18" charset="0"/>
                <a:cs typeface="Times New Roman" panose="02020603050405020304" pitchFamily="18" charset="0"/>
              </a:rPr>
              <a:t>Bk</a:t>
            </a:r>
            <a:r>
              <a:rPr lang="en-US" sz="2400" dirty="0">
                <a:solidFill>
                  <a:srgbClr val="002060"/>
                </a:solidFill>
                <a:latin typeface="Times New Roman" panose="02020603050405020304" pitchFamily="18" charset="0"/>
                <a:cs typeface="Times New Roman" panose="02020603050405020304" pitchFamily="18" charset="0"/>
              </a:rPr>
              <a:t>  :  I1     INC SI</a:t>
            </a:r>
          </a:p>
          <a:p>
            <a:pPr fontAlgn="auto">
              <a:spcBef>
                <a:spcPts val="0"/>
              </a:spcBef>
              <a:spcAft>
                <a:spcPts val="0"/>
              </a:spcAft>
              <a:defRPr/>
            </a:pPr>
            <a:r>
              <a:rPr lang="en-US" sz="2400" dirty="0">
                <a:solidFill>
                  <a:srgbClr val="002060"/>
                </a:solidFill>
                <a:latin typeface="Times New Roman" panose="02020603050405020304" pitchFamily="18" charset="0"/>
                <a:cs typeface="Times New Roman" panose="02020603050405020304" pitchFamily="18" charset="0"/>
              </a:rPr>
              <a:t>          I2     DEC CX    </a:t>
            </a:r>
          </a:p>
          <a:p>
            <a:pPr fontAlgn="auto">
              <a:spcBef>
                <a:spcPts val="0"/>
              </a:spcBef>
              <a:spcAft>
                <a:spcPts val="0"/>
              </a:spcAft>
              <a:defRPr/>
            </a:pPr>
            <a:r>
              <a:rPr lang="en-US" sz="2400" dirty="0">
                <a:solidFill>
                  <a:srgbClr val="002060"/>
                </a:solidFill>
                <a:latin typeface="Times New Roman" panose="02020603050405020304" pitchFamily="18" charset="0"/>
                <a:cs typeface="Times New Roman" panose="02020603050405020304" pitchFamily="18" charset="0"/>
              </a:rPr>
              <a:t>          I</a:t>
            </a:r>
            <a:r>
              <a:rPr lang="en-US" sz="2400" b="1" dirty="0">
                <a:solidFill>
                  <a:srgbClr val="FF0000"/>
                </a:solidFill>
                <a:latin typeface="Times New Roman" panose="02020603050405020304" pitchFamily="18" charset="0"/>
                <a:cs typeface="Times New Roman" panose="02020603050405020304" pitchFamily="18" charset="0"/>
              </a:rPr>
              <a:t>3     JNZ   BK</a:t>
            </a:r>
          </a:p>
          <a:p>
            <a:pPr fontAlgn="auto">
              <a:spcBef>
                <a:spcPts val="0"/>
              </a:spcBef>
              <a:spcAft>
                <a:spcPts val="0"/>
              </a:spcAft>
              <a:defRPr/>
            </a:pPr>
            <a:r>
              <a:rPr lang="en-US" sz="2400" dirty="0">
                <a:solidFill>
                  <a:srgbClr val="002060"/>
                </a:solidFill>
                <a:latin typeface="Times New Roman" panose="02020603050405020304" pitchFamily="18" charset="0"/>
                <a:cs typeface="Times New Roman" panose="02020603050405020304" pitchFamily="18" charset="0"/>
              </a:rPr>
              <a:t>          I4     ADD  AX,BX</a:t>
            </a:r>
          </a:p>
          <a:p>
            <a:pPr fontAlgn="auto">
              <a:spcBef>
                <a:spcPts val="0"/>
              </a:spcBef>
              <a:spcAft>
                <a:spcPts val="0"/>
              </a:spcAft>
              <a:defRPr/>
            </a:pPr>
            <a:r>
              <a:rPr lang="en-US" sz="2400" dirty="0">
                <a:solidFill>
                  <a:srgbClr val="002060"/>
                </a:solidFill>
                <a:latin typeface="Times New Roman" panose="02020603050405020304" pitchFamily="18" charset="0"/>
                <a:cs typeface="Times New Roman" panose="02020603050405020304" pitchFamily="18" charset="0"/>
              </a:rPr>
              <a:t>          I5     INC  AX</a:t>
            </a:r>
          </a:p>
          <a:p>
            <a:pPr fontAlgn="auto">
              <a:spcBef>
                <a:spcPts val="0"/>
              </a:spcBef>
              <a:spcAft>
                <a:spcPts val="0"/>
              </a:spcAft>
              <a:defRPr/>
            </a:pPr>
            <a:r>
              <a:rPr lang="en-US" sz="2400" dirty="0">
                <a:solidFill>
                  <a:srgbClr val="002060"/>
                </a:solidFill>
                <a:latin typeface="Times New Roman" panose="02020603050405020304" pitchFamily="18" charset="0"/>
                <a:cs typeface="Times New Roman" panose="02020603050405020304" pitchFamily="18" charset="0"/>
              </a:rPr>
              <a:t>          I6     MOV  [SI] , AX </a:t>
            </a:r>
            <a:endParaRPr lang="en-IN" sz="2400" dirty="0">
              <a:solidFill>
                <a:srgbClr val="002060"/>
              </a:solidFill>
              <a:latin typeface="Times New Roman" panose="02020603050405020304" pitchFamily="18" charset="0"/>
              <a:cs typeface="Times New Roman" panose="02020603050405020304" pitchFamily="18" charset="0"/>
            </a:endParaRPr>
          </a:p>
        </p:txBody>
      </p:sp>
      <p:sp>
        <p:nvSpPr>
          <p:cNvPr id="22562" name="TextBox 34"/>
          <p:cNvSpPr txBox="1">
            <a:spLocks noChangeArrowheads="1"/>
          </p:cNvSpPr>
          <p:nvPr/>
        </p:nvSpPr>
        <p:spPr bwMode="auto">
          <a:xfrm>
            <a:off x="1809751" y="714375"/>
            <a:ext cx="1475084" cy="307777"/>
          </a:xfrm>
          <a:prstGeom prst="rect">
            <a:avLst/>
          </a:prstGeom>
          <a:noFill/>
          <a:ln w="9525">
            <a:noFill/>
            <a:miter lim="800000"/>
            <a:headEnd/>
            <a:tailEnd/>
          </a:ln>
        </p:spPr>
        <p:txBody>
          <a:bodyPr wrap="none">
            <a:spAutoFit/>
          </a:bodyPr>
          <a:lstStyle/>
          <a:p>
            <a:r>
              <a:rPr lang="en-US" dirty="0">
                <a:latin typeface="Times New Roman" panose="02020603050405020304" pitchFamily="18" charset="0"/>
                <a:cs typeface="Times New Roman" panose="02020603050405020304" pitchFamily="18" charset="0"/>
              </a:rPr>
              <a:t>Pre fetch Buffer 1</a:t>
            </a:r>
            <a:endParaRPr lang="en-IN" dirty="0">
              <a:latin typeface="Times New Roman" panose="02020603050405020304" pitchFamily="18" charset="0"/>
              <a:cs typeface="Times New Roman" panose="02020603050405020304" pitchFamily="18" charset="0"/>
            </a:endParaRPr>
          </a:p>
        </p:txBody>
      </p:sp>
      <p:sp>
        <p:nvSpPr>
          <p:cNvPr id="22563" name="TextBox 35"/>
          <p:cNvSpPr txBox="1">
            <a:spLocks noChangeArrowheads="1"/>
          </p:cNvSpPr>
          <p:nvPr/>
        </p:nvSpPr>
        <p:spPr bwMode="auto">
          <a:xfrm>
            <a:off x="4980517" y="785814"/>
            <a:ext cx="1475084" cy="307777"/>
          </a:xfrm>
          <a:prstGeom prst="rect">
            <a:avLst/>
          </a:prstGeom>
          <a:noFill/>
          <a:ln w="9525">
            <a:noFill/>
            <a:miter lim="800000"/>
            <a:headEnd/>
            <a:tailEnd/>
          </a:ln>
        </p:spPr>
        <p:txBody>
          <a:bodyPr wrap="none">
            <a:spAutoFit/>
          </a:bodyPr>
          <a:lstStyle/>
          <a:p>
            <a:r>
              <a:rPr lang="en-US" dirty="0">
                <a:latin typeface="Times New Roman" panose="02020603050405020304" pitchFamily="18" charset="0"/>
                <a:cs typeface="Times New Roman" panose="02020603050405020304" pitchFamily="18" charset="0"/>
              </a:rPr>
              <a:t>Pre fetch Buffer 2</a:t>
            </a:r>
            <a:endParaRPr lang="en-IN" dirty="0">
              <a:latin typeface="Times New Roman" panose="02020603050405020304" pitchFamily="18" charset="0"/>
              <a:cs typeface="Times New Roman" panose="02020603050405020304" pitchFamily="18" charset="0"/>
            </a:endParaRPr>
          </a:p>
        </p:txBody>
      </p:sp>
      <p:sp>
        <p:nvSpPr>
          <p:cNvPr id="38" name="Rectangular Callout 37"/>
          <p:cNvSpPr/>
          <p:nvPr/>
        </p:nvSpPr>
        <p:spPr>
          <a:xfrm>
            <a:off x="1619252" y="3929064"/>
            <a:ext cx="1619249" cy="642937"/>
          </a:xfrm>
          <a:prstGeom prst="wedge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latin typeface="Times New Roman" panose="02020603050405020304" pitchFamily="18" charset="0"/>
                <a:cs typeface="Times New Roman" panose="02020603050405020304" pitchFamily="18" charset="0"/>
              </a:rPr>
              <a:t>Flush the pipeline</a:t>
            </a:r>
            <a:endParaRPr lang="en-IN" dirty="0">
              <a:latin typeface="Times New Roman" panose="02020603050405020304" pitchFamily="18" charset="0"/>
              <a:cs typeface="Times New Roman" panose="02020603050405020304" pitchFamily="18" charset="0"/>
            </a:endParaRPr>
          </a:p>
        </p:txBody>
      </p:sp>
      <p:sp>
        <p:nvSpPr>
          <p:cNvPr id="40" name="Rectangular Callout 39"/>
          <p:cNvSpPr/>
          <p:nvPr/>
        </p:nvSpPr>
        <p:spPr>
          <a:xfrm>
            <a:off x="5715000" y="2643188"/>
            <a:ext cx="1619251" cy="571500"/>
          </a:xfrm>
          <a:prstGeom prst="wedge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latin typeface="Times New Roman" panose="02020603050405020304" pitchFamily="18" charset="0"/>
                <a:cs typeface="Times New Roman" panose="02020603050405020304" pitchFamily="18" charset="0"/>
              </a:rPr>
              <a:t>Connect buffer 2</a:t>
            </a:r>
            <a:endParaRPr lang="en-IN" dirty="0">
              <a:latin typeface="Times New Roman" panose="02020603050405020304" pitchFamily="18" charset="0"/>
              <a:cs typeface="Times New Roman" panose="02020603050405020304" pitchFamily="18" charset="0"/>
            </a:endParaRPr>
          </a:p>
        </p:txBody>
      </p:sp>
      <p:sp>
        <p:nvSpPr>
          <p:cNvPr id="41" name="Rectangular Callout 40"/>
          <p:cNvSpPr/>
          <p:nvPr/>
        </p:nvSpPr>
        <p:spPr>
          <a:xfrm>
            <a:off x="7810500" y="785813"/>
            <a:ext cx="2381251" cy="785812"/>
          </a:xfrm>
          <a:prstGeom prst="wedge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latin typeface="Times New Roman" panose="02020603050405020304" pitchFamily="18" charset="0"/>
                <a:cs typeface="Times New Roman" panose="02020603050405020304" pitchFamily="18" charset="0"/>
              </a:rPr>
              <a:t>Bring correct instruction from code cache</a:t>
            </a:r>
            <a:endParaRPr lang="en-IN"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1543793" y="213756"/>
            <a:ext cx="425136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First occurrence of JNZ</a:t>
            </a:r>
            <a:endParaRPr lang="en-IN" sz="2000" b="1" dirty="0">
              <a:latin typeface="Times New Roman" panose="02020603050405020304" pitchFamily="18" charset="0"/>
              <a:cs typeface="Times New Roman" panose="02020603050405020304" pitchFamily="18" charset="0"/>
            </a:endParaRPr>
          </a:p>
        </p:txBody>
      </p:sp>
      <p:pic>
        <p:nvPicPr>
          <p:cNvPr id="26" name="Picture 25"/>
          <p:cNvPicPr>
            <a:picLocks noChangeAspect="1"/>
          </p:cNvPicPr>
          <p:nvPr/>
        </p:nvPicPr>
        <p:blipFill>
          <a:blip r:embed="rId2" cstate="print"/>
          <a:srcRect/>
          <a:stretch>
            <a:fillRect/>
          </a:stretch>
        </p:blipFill>
        <p:spPr bwMode="auto">
          <a:xfrm>
            <a:off x="0" y="0"/>
            <a:ext cx="1035944" cy="943280"/>
          </a:xfrm>
          <a:prstGeom prst="rect">
            <a:avLst/>
          </a:prstGeom>
          <a:noFill/>
          <a:ln w="9525">
            <a:noFill/>
            <a:miter lim="800000"/>
            <a:headEnd/>
            <a:tailEnd/>
          </a:ln>
        </p:spPr>
      </p:pic>
      <p:sp>
        <p:nvSpPr>
          <p:cNvPr id="29" name="Date Placeholder 28"/>
          <p:cNvSpPr>
            <a:spLocks noGrp="1"/>
          </p:cNvSpPr>
          <p:nvPr>
            <p:ph type="dt" sz="half" idx="10"/>
          </p:nvPr>
        </p:nvSpPr>
        <p:spPr/>
        <p:txBody>
          <a:bodyPr/>
          <a:lstStyle/>
          <a:p>
            <a:pPr>
              <a:defRPr/>
            </a:pPr>
            <a:fld id="{93799C3B-ECE8-45EF-AF5E-E3CB3E254AF9}" type="datetime1">
              <a:rPr lang="en-US" smtClean="0">
                <a:latin typeface="Times New Roman" panose="02020603050405020304" pitchFamily="18" charset="0"/>
                <a:cs typeface="Times New Roman" panose="02020603050405020304" pitchFamily="18" charset="0"/>
              </a:rPr>
              <a:t>9/10/2023</a:t>
            </a:fld>
            <a:endParaRPr lang="en-US">
              <a:latin typeface="Times New Roman" panose="02020603050405020304" pitchFamily="18" charset="0"/>
              <a:cs typeface="Times New Roman" panose="02020603050405020304" pitchFamily="18" charset="0"/>
            </a:endParaRPr>
          </a:p>
        </p:txBody>
      </p:sp>
      <p:sp>
        <p:nvSpPr>
          <p:cNvPr id="30" name="Slide Number Placeholder 29"/>
          <p:cNvSpPr>
            <a:spLocks noGrp="1"/>
          </p:cNvSpPr>
          <p:nvPr>
            <p:ph type="sldNum" sz="quarter" idx="12"/>
          </p:nvPr>
        </p:nvSpPr>
        <p:spPr/>
        <p:txBody>
          <a:bodyPr/>
          <a:lstStyle/>
          <a:p>
            <a:pPr>
              <a:defRPr/>
            </a:pPr>
            <a:fld id="{86E3E4F9-1BBA-46FB-A770-05CF0AA7799E}" type="slidenum">
              <a:rPr lang="en-US" smtClean="0">
                <a:latin typeface="Times New Roman" panose="02020603050405020304" pitchFamily="18" charset="0"/>
                <a:cs typeface="Times New Roman" panose="02020603050405020304" pitchFamily="18" charset="0"/>
              </a:rPr>
              <a:pPr>
                <a:defRPr/>
              </a:pPr>
              <a:t>83</a:t>
            </a:fld>
            <a:endParaRPr lang="en-US">
              <a:latin typeface="Times New Roman" panose="02020603050405020304" pitchFamily="18" charset="0"/>
              <a:cs typeface="Times New Roman" panose="02020603050405020304" pitchFamily="18" charset="0"/>
            </a:endParaRPr>
          </a:p>
        </p:txBody>
      </p:sp>
      <p:sp>
        <p:nvSpPr>
          <p:cNvPr id="33" name="Footer Placeholder 32"/>
          <p:cNvSpPr>
            <a:spLocks noGrp="1"/>
          </p:cNvSpPr>
          <p:nvPr>
            <p:ph type="ftr" sz="quarter" idx="11"/>
          </p:nvPr>
        </p:nvSpPr>
        <p:spPr>
          <a:xfrm>
            <a:off x="5493327" y="6483206"/>
            <a:ext cx="4774624" cy="365125"/>
          </a:xfrm>
        </p:spPr>
        <p:txBody>
          <a:bodyPr/>
          <a:lstStyle/>
          <a:p>
            <a:pPr>
              <a:defRPr/>
            </a:pPr>
            <a:r>
              <a:rPr lang="en-GB">
                <a:latin typeface="Times New Roman" panose="02020603050405020304" pitchFamily="18" charset="0"/>
                <a:cs typeface="Times New Roman" panose="02020603050405020304" pitchFamily="18" charset="0"/>
              </a:rPr>
              <a:t>Unit 1            Microprocessor and Microcontroller_CET2004B         2023-24     S3  </a:t>
            </a:r>
            <a:endParaRPr lang="en-US" dirty="0">
              <a:latin typeface="Times New Roman" panose="02020603050405020304" pitchFamily="18" charset="0"/>
              <a:cs typeface="Times New Roman" panose="02020603050405020304" pitchFamily="18" charset="0"/>
            </a:endParaRPr>
          </a:p>
        </p:txBody>
      </p:sp>
      <p:sp>
        <p:nvSpPr>
          <p:cNvPr id="35" name="Rectangle 34"/>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latin typeface="Times New Roman" panose="02020603050405020304" pitchFamily="18" charset="0"/>
              <a:cs typeface="Times New Roman" panose="02020603050405020304" pitchFamily="18" charset="0"/>
            </a:endParaRPr>
          </a:p>
        </p:txBody>
      </p:sp>
      <p:cxnSp>
        <p:nvCxnSpPr>
          <p:cNvPr id="36" name="Straight Connector 35"/>
          <p:cNvCxnSpPr/>
          <p:nvPr/>
        </p:nvCxnSpPr>
        <p:spPr>
          <a:xfrm flipH="1">
            <a:off x="1035944" y="0"/>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7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5" presetClass="exit" presetSubtype="10" fill="hold" nodeType="withEffect">
                                  <p:stCondLst>
                                    <p:cond delay="0"/>
                                  </p:stCondLst>
                                  <p:childTnLst>
                                    <p:animEffect transition="out" filter="checkerboard(across)">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5" presetClass="exit" presetSubtype="10" fill="hold" nodeType="withEffect">
                                  <p:stCondLst>
                                    <p:cond delay="0"/>
                                  </p:stCondLst>
                                  <p:childTnLst>
                                    <p:animEffect transition="out" filter="checkerboard(across)">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3" presetClass="entr" presetSubtype="1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blinds(horizontal)">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checkerboard(across)">
                                      <p:cBhvr>
                                        <p:cTn id="21" dur="500"/>
                                        <p:tgtEl>
                                          <p:spTgt spid="3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linds(horizontal)">
                                      <p:cBhvr>
                                        <p:cTn id="24" dur="500"/>
                                        <p:tgtEl>
                                          <p:spTgt spid="40"/>
                                        </p:tgtEl>
                                      </p:cBhvr>
                                    </p:animEffect>
                                  </p:childTnLst>
                                </p:cTn>
                              </p:par>
                              <p:par>
                                <p:cTn id="25" presetID="3" presetClass="exit" presetSubtype="10" fill="hold" nodeType="withEffect">
                                  <p:stCondLst>
                                    <p:cond delay="0"/>
                                  </p:stCondLst>
                                  <p:childTnLst>
                                    <p:animEffect transition="out" filter="blinds(horizontal)">
                                      <p:cBhvr>
                                        <p:cTn id="26" dur="500"/>
                                        <p:tgtEl>
                                          <p:spTgt spid="37"/>
                                        </p:tgtEl>
                                      </p:cBhvr>
                                    </p:animEffect>
                                    <p:set>
                                      <p:cBhvr>
                                        <p:cTn id="27" dur="1" fill="hold">
                                          <p:stCondLst>
                                            <p:cond delay="499"/>
                                          </p:stCondLst>
                                        </p:cTn>
                                        <p:tgtEl>
                                          <p:spTgt spid="37"/>
                                        </p:tgtEl>
                                        <p:attrNameLst>
                                          <p:attrName>style.visibility</p:attrName>
                                        </p:attrNameLst>
                                      </p:cBhvr>
                                      <p:to>
                                        <p:strVal val="hidden"/>
                                      </p:to>
                                    </p:set>
                                  </p:childTnLst>
                                </p:cTn>
                              </p:par>
                              <p:par>
                                <p:cTn id="28" presetID="5" presetClass="exit" presetSubtype="10" fill="hold" nodeType="withEffect">
                                  <p:stCondLst>
                                    <p:cond delay="0"/>
                                  </p:stCondLst>
                                  <p:childTnLst>
                                    <p:animEffect transition="out" filter="checkerboard(across)">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7" presetClass="entr" presetSubtype="2"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1000" fill="hold"/>
                                        <p:tgtEl>
                                          <p:spTgt spid="28"/>
                                        </p:tgtEl>
                                        <p:attrNameLst>
                                          <p:attrName>ppt_x</p:attrName>
                                        </p:attrNameLst>
                                      </p:cBhvr>
                                      <p:tavLst>
                                        <p:tav tm="0">
                                          <p:val>
                                            <p:strVal val="1+#ppt_w/2"/>
                                          </p:val>
                                        </p:tav>
                                        <p:tav tm="100000">
                                          <p:val>
                                            <p:strVal val="#ppt_x"/>
                                          </p:val>
                                        </p:tav>
                                      </p:tavLst>
                                    </p:anim>
                                    <p:anim calcmode="lin" valueType="num">
                                      <p:cBhvr additive="base">
                                        <p:cTn id="36" dur="10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1000" fill="hold"/>
                                        <p:tgtEl>
                                          <p:spTgt spid="27"/>
                                        </p:tgtEl>
                                        <p:attrNameLst>
                                          <p:attrName>ppt_x</p:attrName>
                                        </p:attrNameLst>
                                      </p:cBhvr>
                                      <p:tavLst>
                                        <p:tav tm="0">
                                          <p:val>
                                            <p:strVal val="1+#ppt_w/2"/>
                                          </p:val>
                                        </p:tav>
                                        <p:tav tm="100000">
                                          <p:val>
                                            <p:strVal val="#ppt_x"/>
                                          </p:val>
                                        </p:tav>
                                      </p:tavLst>
                                    </p:anim>
                                    <p:anim calcmode="lin" valueType="num">
                                      <p:cBhvr additive="base">
                                        <p:cTn id="40" dur="10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blinds(horizontal)">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nodeType="clickEffect">
                                  <p:stCondLst>
                                    <p:cond delay="0"/>
                                  </p:stCondLst>
                                  <p:childTnLst>
                                    <p:animMotion origin="layout" path="M 0 0 L -0.13386 0.24121 " pathEditMode="relative" ptsTypes="AA">
                                      <p:cBhvr>
                                        <p:cTn id="49" dur="1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751" y="4000500"/>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5" name="Rectangle 4"/>
          <p:cNvSpPr/>
          <p:nvPr/>
        </p:nvSpPr>
        <p:spPr>
          <a:xfrm>
            <a:off x="1428751" y="2714625"/>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6" name="Oval 5"/>
          <p:cNvSpPr/>
          <p:nvPr/>
        </p:nvSpPr>
        <p:spPr>
          <a:xfrm>
            <a:off x="1904971" y="2928934"/>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1</a:t>
            </a:r>
            <a:endParaRPr lang="en-IN" dirty="0"/>
          </a:p>
        </p:txBody>
      </p:sp>
      <p:sp>
        <p:nvSpPr>
          <p:cNvPr id="7" name="Rectangle 6"/>
          <p:cNvSpPr/>
          <p:nvPr/>
        </p:nvSpPr>
        <p:spPr>
          <a:xfrm>
            <a:off x="1333501" y="1214439"/>
            <a:ext cx="1714500" cy="12144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8" name="Oval 7"/>
          <p:cNvSpPr/>
          <p:nvPr/>
        </p:nvSpPr>
        <p:spPr>
          <a:xfrm>
            <a:off x="1809720" y="1857364"/>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sz="1200" dirty="0"/>
              <a:t>2</a:t>
            </a:r>
            <a:endParaRPr lang="en-IN" sz="1200" dirty="0"/>
          </a:p>
        </p:txBody>
      </p:sp>
      <p:sp>
        <p:nvSpPr>
          <p:cNvPr id="9" name="Rectangle 8"/>
          <p:cNvSpPr/>
          <p:nvPr/>
        </p:nvSpPr>
        <p:spPr>
          <a:xfrm>
            <a:off x="1333500" y="5286375"/>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1" name="Oval 10"/>
          <p:cNvSpPr/>
          <p:nvPr/>
        </p:nvSpPr>
        <p:spPr>
          <a:xfrm>
            <a:off x="1809720" y="1214422"/>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3</a:t>
            </a:r>
            <a:endParaRPr lang="en-IN" dirty="0"/>
          </a:p>
        </p:txBody>
      </p:sp>
      <p:cxnSp>
        <p:nvCxnSpPr>
          <p:cNvPr id="13" name="Straight Connector 12"/>
          <p:cNvCxnSpPr/>
          <p:nvPr/>
        </p:nvCxnSpPr>
        <p:spPr>
          <a:xfrm>
            <a:off x="1346200" y="1784350"/>
            <a:ext cx="1701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524751" y="4000500"/>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9" name="Rectangle 18"/>
          <p:cNvSpPr/>
          <p:nvPr/>
        </p:nvSpPr>
        <p:spPr>
          <a:xfrm>
            <a:off x="7524751" y="2714625"/>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20" name="Rectangle 19"/>
          <p:cNvSpPr/>
          <p:nvPr/>
        </p:nvSpPr>
        <p:spPr>
          <a:xfrm>
            <a:off x="7524751" y="1214439"/>
            <a:ext cx="1714500" cy="121443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21" name="Rectangle 20"/>
          <p:cNvSpPr/>
          <p:nvPr/>
        </p:nvSpPr>
        <p:spPr>
          <a:xfrm>
            <a:off x="7524751" y="5286375"/>
            <a:ext cx="1524000" cy="92868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23" name="Oval 22"/>
          <p:cNvSpPr/>
          <p:nvPr/>
        </p:nvSpPr>
        <p:spPr>
          <a:xfrm>
            <a:off x="8001013" y="1857364"/>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3</a:t>
            </a:r>
            <a:endParaRPr lang="en-IN" dirty="0"/>
          </a:p>
        </p:txBody>
      </p:sp>
      <p:sp>
        <p:nvSpPr>
          <p:cNvPr id="24" name="Oval 23"/>
          <p:cNvSpPr/>
          <p:nvPr/>
        </p:nvSpPr>
        <p:spPr>
          <a:xfrm>
            <a:off x="8001013" y="1214422"/>
            <a:ext cx="38100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4</a:t>
            </a:r>
            <a:endParaRPr lang="en-IN" dirty="0"/>
          </a:p>
        </p:txBody>
      </p:sp>
      <p:cxnSp>
        <p:nvCxnSpPr>
          <p:cNvPr id="25" name="Straight Connector 24"/>
          <p:cNvCxnSpPr/>
          <p:nvPr/>
        </p:nvCxnSpPr>
        <p:spPr>
          <a:xfrm>
            <a:off x="7537451" y="1784350"/>
            <a:ext cx="1701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001013" y="4214818"/>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dirty="0"/>
              <a:t>1</a:t>
            </a:r>
            <a:endParaRPr lang="en-IN" dirty="0"/>
          </a:p>
        </p:txBody>
      </p:sp>
      <p:sp>
        <p:nvSpPr>
          <p:cNvPr id="29" name="Oval 28"/>
          <p:cNvSpPr/>
          <p:nvPr/>
        </p:nvSpPr>
        <p:spPr>
          <a:xfrm>
            <a:off x="8001013" y="2928934"/>
            <a:ext cx="476253" cy="428628"/>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sz="1200" dirty="0"/>
              <a:t>2</a:t>
            </a:r>
            <a:endParaRPr lang="en-IN" sz="1200" dirty="0"/>
          </a:p>
        </p:txBody>
      </p:sp>
      <p:sp>
        <p:nvSpPr>
          <p:cNvPr id="23585" name="TextBox 30"/>
          <p:cNvSpPr txBox="1">
            <a:spLocks noChangeArrowheads="1"/>
          </p:cNvSpPr>
          <p:nvPr/>
        </p:nvSpPr>
        <p:spPr bwMode="auto">
          <a:xfrm>
            <a:off x="4667251" y="3143250"/>
            <a:ext cx="444352" cy="369332"/>
          </a:xfrm>
          <a:prstGeom prst="rect">
            <a:avLst/>
          </a:prstGeom>
          <a:noFill/>
          <a:ln w="9525">
            <a:noFill/>
            <a:miter lim="800000"/>
            <a:headEnd/>
            <a:tailEnd/>
          </a:ln>
        </p:spPr>
        <p:txBody>
          <a:bodyPr wrap="none">
            <a:spAutoFit/>
          </a:bodyPr>
          <a:lstStyle/>
          <a:p>
            <a:r>
              <a:rPr lang="en-US" b="1" dirty="0">
                <a:latin typeface="Calibri" pitchFamily="34" charset="0"/>
              </a:rPr>
              <a:t>D1</a:t>
            </a:r>
            <a:endParaRPr lang="en-IN" b="1" dirty="0">
              <a:latin typeface="Calibri" pitchFamily="34" charset="0"/>
            </a:endParaRPr>
          </a:p>
        </p:txBody>
      </p:sp>
      <p:sp>
        <p:nvSpPr>
          <p:cNvPr id="23586" name="TextBox 31"/>
          <p:cNvSpPr txBox="1">
            <a:spLocks noChangeArrowheads="1"/>
          </p:cNvSpPr>
          <p:nvPr/>
        </p:nvSpPr>
        <p:spPr bwMode="auto">
          <a:xfrm>
            <a:off x="1365588" y="493527"/>
            <a:ext cx="2335704" cy="461665"/>
          </a:xfrm>
          <a:prstGeom prst="rect">
            <a:avLst/>
          </a:prstGeom>
          <a:noFill/>
          <a:ln w="9525">
            <a:noFill/>
            <a:miter lim="800000"/>
            <a:headEnd/>
            <a:tailEnd/>
          </a:ln>
        </p:spPr>
        <p:txBody>
          <a:bodyPr wrap="none">
            <a:spAutoFit/>
          </a:bodyPr>
          <a:lstStyle/>
          <a:p>
            <a:r>
              <a:rPr lang="en-US" sz="2400" b="1" dirty="0">
                <a:latin typeface="Calibri" pitchFamily="34" charset="0"/>
              </a:rPr>
              <a:t>Prefetch Buffer 1</a:t>
            </a:r>
            <a:endParaRPr lang="en-IN" sz="2400" b="1" dirty="0">
              <a:latin typeface="Calibri" pitchFamily="34" charset="0"/>
            </a:endParaRPr>
          </a:p>
        </p:txBody>
      </p:sp>
      <p:sp>
        <p:nvSpPr>
          <p:cNvPr id="23587" name="TextBox 32"/>
          <p:cNvSpPr txBox="1">
            <a:spLocks noChangeArrowheads="1"/>
          </p:cNvSpPr>
          <p:nvPr/>
        </p:nvSpPr>
        <p:spPr bwMode="auto">
          <a:xfrm>
            <a:off x="7356750" y="441909"/>
            <a:ext cx="2335704" cy="461665"/>
          </a:xfrm>
          <a:prstGeom prst="rect">
            <a:avLst/>
          </a:prstGeom>
          <a:noFill/>
          <a:ln w="9525">
            <a:noFill/>
            <a:miter lim="800000"/>
            <a:headEnd/>
            <a:tailEnd/>
          </a:ln>
        </p:spPr>
        <p:txBody>
          <a:bodyPr wrap="none">
            <a:spAutoFit/>
          </a:bodyPr>
          <a:lstStyle/>
          <a:p>
            <a:r>
              <a:rPr lang="en-US" sz="2400" b="1" dirty="0">
                <a:latin typeface="Calibri" pitchFamily="34" charset="0"/>
              </a:rPr>
              <a:t>Prefetch Buffer 1</a:t>
            </a:r>
            <a:endParaRPr lang="en-IN" sz="2400" b="1" dirty="0">
              <a:latin typeface="Calibri" pitchFamily="34" charset="0"/>
            </a:endParaRPr>
          </a:p>
        </p:txBody>
      </p:sp>
      <p:sp>
        <p:nvSpPr>
          <p:cNvPr id="23588" name="TextBox 33"/>
          <p:cNvSpPr txBox="1">
            <a:spLocks noChangeArrowheads="1"/>
          </p:cNvSpPr>
          <p:nvPr/>
        </p:nvSpPr>
        <p:spPr bwMode="auto">
          <a:xfrm>
            <a:off x="4646084" y="4344989"/>
            <a:ext cx="444352" cy="369332"/>
          </a:xfrm>
          <a:prstGeom prst="rect">
            <a:avLst/>
          </a:prstGeom>
          <a:noFill/>
          <a:ln w="9525">
            <a:noFill/>
            <a:miter lim="800000"/>
            <a:headEnd/>
            <a:tailEnd/>
          </a:ln>
        </p:spPr>
        <p:txBody>
          <a:bodyPr wrap="none">
            <a:spAutoFit/>
          </a:bodyPr>
          <a:lstStyle/>
          <a:p>
            <a:r>
              <a:rPr lang="en-US" b="1" dirty="0">
                <a:latin typeface="Calibri" pitchFamily="34" charset="0"/>
              </a:rPr>
              <a:t>D2</a:t>
            </a:r>
            <a:endParaRPr lang="en-IN" b="1" dirty="0">
              <a:latin typeface="Calibri" pitchFamily="34" charset="0"/>
            </a:endParaRPr>
          </a:p>
        </p:txBody>
      </p:sp>
      <p:sp>
        <p:nvSpPr>
          <p:cNvPr id="23589" name="TextBox 34"/>
          <p:cNvSpPr txBox="1">
            <a:spLocks noChangeArrowheads="1"/>
          </p:cNvSpPr>
          <p:nvPr/>
        </p:nvSpPr>
        <p:spPr bwMode="auto">
          <a:xfrm>
            <a:off x="4667251" y="5630864"/>
            <a:ext cx="574196" cy="584775"/>
          </a:xfrm>
          <a:prstGeom prst="rect">
            <a:avLst/>
          </a:prstGeom>
          <a:noFill/>
          <a:ln w="9525">
            <a:noFill/>
            <a:miter lim="800000"/>
            <a:headEnd/>
            <a:tailEnd/>
          </a:ln>
        </p:spPr>
        <p:txBody>
          <a:bodyPr wrap="none">
            <a:spAutoFit/>
          </a:bodyPr>
          <a:lstStyle/>
          <a:p>
            <a:r>
              <a:rPr lang="en-US" sz="3200" b="1" dirty="0">
                <a:latin typeface="Calibri" pitchFamily="34" charset="0"/>
              </a:rPr>
              <a:t>Ex</a:t>
            </a:r>
            <a:endParaRPr lang="en-IN" sz="3200" b="1" dirty="0">
              <a:latin typeface="Calibri" pitchFamily="34" charset="0"/>
            </a:endParaRPr>
          </a:p>
        </p:txBody>
      </p:sp>
      <p:sp>
        <p:nvSpPr>
          <p:cNvPr id="23590" name="TextBox 35"/>
          <p:cNvSpPr txBox="1">
            <a:spLocks noChangeArrowheads="1"/>
          </p:cNvSpPr>
          <p:nvPr/>
        </p:nvSpPr>
        <p:spPr bwMode="auto">
          <a:xfrm>
            <a:off x="4476751" y="1857375"/>
            <a:ext cx="912429" cy="369332"/>
          </a:xfrm>
          <a:prstGeom prst="rect">
            <a:avLst/>
          </a:prstGeom>
          <a:noFill/>
          <a:ln w="9525">
            <a:noFill/>
            <a:miter lim="800000"/>
            <a:headEnd/>
            <a:tailEnd/>
          </a:ln>
        </p:spPr>
        <p:txBody>
          <a:bodyPr wrap="none">
            <a:spAutoFit/>
          </a:bodyPr>
          <a:lstStyle/>
          <a:p>
            <a:r>
              <a:rPr lang="en-US" b="1" dirty="0">
                <a:latin typeface="Calibri" pitchFamily="34" charset="0"/>
              </a:rPr>
              <a:t>U   pipe</a:t>
            </a:r>
            <a:endParaRPr lang="en-IN" b="1" dirty="0">
              <a:latin typeface="Calibri" pitchFamily="34" charset="0"/>
            </a:endParaRPr>
          </a:p>
        </p:txBody>
      </p:sp>
      <p:cxnSp>
        <p:nvCxnSpPr>
          <p:cNvPr id="38" name="Straight Arrow Connector 37"/>
          <p:cNvCxnSpPr/>
          <p:nvPr/>
        </p:nvCxnSpPr>
        <p:spPr>
          <a:xfrm rot="10800000">
            <a:off x="3238500" y="200025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000751" y="2071689"/>
            <a:ext cx="11430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srcRect/>
          <a:stretch>
            <a:fillRect/>
          </a:stretch>
        </p:blipFill>
        <p:spPr bwMode="auto">
          <a:xfrm>
            <a:off x="0" y="0"/>
            <a:ext cx="869504" cy="785814"/>
          </a:xfrm>
          <a:prstGeom prst="rect">
            <a:avLst/>
          </a:prstGeom>
          <a:noFill/>
          <a:ln w="9525">
            <a:noFill/>
            <a:miter lim="800000"/>
            <a:headEnd/>
            <a:tailEnd/>
          </a:ln>
        </p:spPr>
      </p:pic>
      <p:sp>
        <p:nvSpPr>
          <p:cNvPr id="30" name="Date Placeholder 29"/>
          <p:cNvSpPr>
            <a:spLocks noGrp="1"/>
          </p:cNvSpPr>
          <p:nvPr>
            <p:ph type="dt" sz="half" idx="10"/>
          </p:nvPr>
        </p:nvSpPr>
        <p:spPr/>
        <p:txBody>
          <a:bodyPr/>
          <a:lstStyle/>
          <a:p>
            <a:pPr>
              <a:defRPr/>
            </a:pPr>
            <a:fld id="{24631445-6560-425E-A19F-2DAD69EFE5FC}" type="datetime1">
              <a:rPr lang="en-US" smtClean="0"/>
              <a:t>9/10/2023</a:t>
            </a:fld>
            <a:endParaRPr lang="en-US"/>
          </a:p>
        </p:txBody>
      </p:sp>
      <p:sp>
        <p:nvSpPr>
          <p:cNvPr id="31" name="Slide Number Placeholder 30"/>
          <p:cNvSpPr>
            <a:spLocks noGrp="1"/>
          </p:cNvSpPr>
          <p:nvPr>
            <p:ph type="sldNum" sz="quarter" idx="12"/>
          </p:nvPr>
        </p:nvSpPr>
        <p:spPr/>
        <p:txBody>
          <a:bodyPr/>
          <a:lstStyle/>
          <a:p>
            <a:pPr>
              <a:defRPr/>
            </a:pPr>
            <a:fld id="{86E3E4F9-1BBA-46FB-A770-05CF0AA7799E}" type="slidenum">
              <a:rPr lang="en-US" smtClean="0"/>
              <a:pPr>
                <a:defRPr/>
              </a:pPr>
              <a:t>84</a:t>
            </a:fld>
            <a:endParaRPr lang="en-US"/>
          </a:p>
        </p:txBody>
      </p:sp>
      <p:sp>
        <p:nvSpPr>
          <p:cNvPr id="32" name="Footer Placeholder 31"/>
          <p:cNvSpPr>
            <a:spLocks noGrp="1"/>
          </p:cNvSpPr>
          <p:nvPr>
            <p:ph type="ftr" sz="quarter" idx="11"/>
          </p:nvPr>
        </p:nvSpPr>
        <p:spPr/>
        <p:txBody>
          <a:bodyPr/>
          <a:lstStyle/>
          <a:p>
            <a:pPr>
              <a:defRPr/>
            </a:pPr>
            <a:r>
              <a:rPr lang="en-GB"/>
              <a:t>Unit 1            Microprocessor and Microcontroller_CET2004B         2023-24     S3  </a:t>
            </a:r>
            <a:endParaRPr lang="en-US"/>
          </a:p>
        </p:txBody>
      </p:sp>
      <p:cxnSp>
        <p:nvCxnSpPr>
          <p:cNvPr id="33" name="Straight Connector 32"/>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35" name="Straight Connector 34"/>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52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6.56799E-7 L -0.0019 0.19889 " pathEditMode="relative" rAng="0" ptsTypes="AA">
                                      <p:cBhvr>
                                        <p:cTn id="6" dur="2000" fill="hold"/>
                                        <p:tgtEl>
                                          <p:spTgt spid="6"/>
                                        </p:tgtEl>
                                        <p:attrNameLst>
                                          <p:attrName>ppt_x</p:attrName>
                                          <p:attrName>ppt_y</p:attrName>
                                        </p:attrNameLst>
                                      </p:cBhvr>
                                      <p:rCtr x="-1" y="99"/>
                                    </p:animMotion>
                                  </p:childTnLst>
                                </p:cTn>
                              </p:par>
                              <p:par>
                                <p:cTn id="7" presetID="42" presetClass="path" presetSubtype="0" accel="50000" decel="50000" fill="hold" nodeType="withEffect">
                                  <p:stCondLst>
                                    <p:cond delay="0"/>
                                  </p:stCondLst>
                                  <p:childTnLst>
                                    <p:animMotion origin="layout" path="M -0.00139 0.00162 L 0.00382 0.09367 " pathEditMode="relative" rAng="0" ptsTypes="AA">
                                      <p:cBhvr>
                                        <p:cTn id="8" dur="2000" fill="hold"/>
                                        <p:tgtEl>
                                          <p:spTgt spid="11"/>
                                        </p:tgtEl>
                                        <p:attrNameLst>
                                          <p:attrName>ppt_x</p:attrName>
                                          <p:attrName>ppt_y</p:attrName>
                                        </p:attrNameLst>
                                      </p:cBhvr>
                                      <p:rCtr x="3" y="46"/>
                                    </p:animMotion>
                                  </p:childTnLst>
                                </p:cTn>
                              </p:par>
                              <p:par>
                                <p:cTn id="9" presetID="42" presetClass="path" presetSubtype="0" accel="50000" decel="50000" fill="hold" nodeType="withEffect">
                                  <p:stCondLst>
                                    <p:cond delay="0"/>
                                  </p:stCondLst>
                                  <p:childTnLst>
                                    <p:animMotion origin="layout" path="M -8.33333E-7 2.01665E-6 L 0.00382 0.16975 " pathEditMode="relative" rAng="0" ptsTypes="AA">
                                      <p:cBhvr>
                                        <p:cTn id="10" dur="2000" fill="hold"/>
                                        <p:tgtEl>
                                          <p:spTgt spid="8"/>
                                        </p:tgtEl>
                                        <p:attrNameLst>
                                          <p:attrName>ppt_x</p:attrName>
                                          <p:attrName>ppt_y</p:attrName>
                                        </p:attrNameLst>
                                      </p:cBhvr>
                                      <p:rCtr x="2" y="8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66667E-6 -2.22942E-6 L 1.66667E-6 0.19658 " pathEditMode="relative" rAng="0" ptsTypes="AA">
                                      <p:cBhvr>
                                        <p:cTn id="14" dur="2000" fill="hold"/>
                                        <p:tgtEl>
                                          <p:spTgt spid="28"/>
                                        </p:tgtEl>
                                        <p:attrNameLst>
                                          <p:attrName>ppt_x</p:attrName>
                                          <p:attrName>ppt_y</p:attrName>
                                        </p:attrNameLst>
                                      </p:cBhvr>
                                      <p:rCtr x="0" y="98"/>
                                    </p:animMotion>
                                  </p:childTnLst>
                                </p:cTn>
                              </p:par>
                              <p:par>
                                <p:cTn id="15" presetID="42" presetClass="path" presetSubtype="0" accel="50000" decel="50000" fill="hold" nodeType="withEffect">
                                  <p:stCondLst>
                                    <p:cond delay="0"/>
                                  </p:stCondLst>
                                  <p:childTnLst>
                                    <p:animMotion origin="layout" path="M 0.0033 0.00925 L 1.66667E-6 0.18733 " pathEditMode="relative" rAng="0" ptsTypes="AA">
                                      <p:cBhvr>
                                        <p:cTn id="16" dur="2000" fill="hold"/>
                                        <p:tgtEl>
                                          <p:spTgt spid="29"/>
                                        </p:tgtEl>
                                        <p:attrNameLst>
                                          <p:attrName>ppt_x</p:attrName>
                                          <p:attrName>ppt_y</p:attrName>
                                        </p:attrNameLst>
                                      </p:cBhvr>
                                      <p:rCtr x="-2" y="89"/>
                                    </p:animMotion>
                                  </p:childTnLst>
                                </p:cTn>
                              </p:par>
                              <p:par>
                                <p:cTn id="17" presetID="42" presetClass="path" presetSubtype="0" accel="50000" decel="50000" fill="hold" nodeType="withEffect">
                                  <p:stCondLst>
                                    <p:cond delay="0"/>
                                  </p:stCondLst>
                                  <p:childTnLst>
                                    <p:animMotion origin="layout" path="M 2.77778E-7 4.15356E-6 L 0.00052 0.14639 " pathEditMode="relative" rAng="0" ptsTypes="AA">
                                      <p:cBhvr>
                                        <p:cTn id="18" dur="2000" fill="hold"/>
                                        <p:tgtEl>
                                          <p:spTgt spid="23"/>
                                        </p:tgtEl>
                                        <p:attrNameLst>
                                          <p:attrName>ppt_x</p:attrName>
                                          <p:attrName>ppt_y</p:attrName>
                                        </p:attrNameLst>
                                      </p:cBhvr>
                                      <p:rCtr x="0" y="73"/>
                                    </p:animMotion>
                                  </p:childTnLst>
                                </p:cTn>
                              </p:par>
                              <p:par>
                                <p:cTn id="19" presetID="42" presetClass="path" presetSubtype="0" accel="50000" decel="50000" fill="hold" nodeType="withEffect">
                                  <p:stCondLst>
                                    <p:cond delay="0"/>
                                  </p:stCondLst>
                                  <p:childTnLst>
                                    <p:animMotion origin="layout" path="M -2.5E-6 0.00046 L -0.00069 0.09412 " pathEditMode="relative" rAng="0" ptsTypes="AA">
                                      <p:cBhvr>
                                        <p:cTn id="20" dur="2000" fill="hold"/>
                                        <p:tgtEl>
                                          <p:spTgt spid="24"/>
                                        </p:tgtEl>
                                        <p:attrNameLst>
                                          <p:attrName>ppt_x</p:attrName>
                                          <p:attrName>ppt_y</p:attrName>
                                        </p:attrNameLst>
                                      </p:cBhvr>
                                      <p:rCtr x="0" y="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560" y="72390"/>
            <a:ext cx="9655629" cy="930275"/>
          </a:xfrm>
        </p:spPr>
        <p:txBody>
          <a:bodyPr>
            <a:normAutofit/>
          </a:bodyPr>
          <a:lstStyle/>
          <a:p>
            <a:r>
              <a:rPr lang="en-US" sz="3200" b="1" dirty="0">
                <a:solidFill>
                  <a:schemeClr val="accent6">
                    <a:lumMod val="50000"/>
                  </a:schemeClr>
                </a:solidFill>
                <a:latin typeface="Times New Roman" panose="02020603050405020304" pitchFamily="18" charset="0"/>
                <a:cs typeface="Times New Roman" panose="02020603050405020304" pitchFamily="18" charset="0"/>
              </a:rPr>
              <a:t>Second</a:t>
            </a:r>
            <a:r>
              <a:rPr lang="en-US" sz="3200" b="1" dirty="0">
                <a:latin typeface="Times New Roman" panose="02020603050405020304" pitchFamily="18" charset="0"/>
                <a:cs typeface="Times New Roman" panose="02020603050405020304" pitchFamily="18" charset="0"/>
              </a:rPr>
              <a:t> occurrence of </a:t>
            </a:r>
            <a:r>
              <a:rPr lang="en-US" sz="3200" b="1" dirty="0">
                <a:solidFill>
                  <a:srgbClr val="C00000"/>
                </a:solidFill>
                <a:latin typeface="Times New Roman" panose="02020603050405020304" pitchFamily="18" charset="0"/>
                <a:cs typeface="Times New Roman" panose="02020603050405020304" pitchFamily="18" charset="0"/>
              </a:rPr>
              <a:t>“JNZ”</a:t>
            </a:r>
            <a:r>
              <a:rPr lang="en-US" sz="3200" b="1" dirty="0">
                <a:latin typeface="Times New Roman" panose="02020603050405020304" pitchFamily="18" charset="0"/>
                <a:cs typeface="Times New Roman" panose="02020603050405020304" pitchFamily="18" charset="0"/>
              </a:rPr>
              <a:t> instruction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03364" y="1937544"/>
            <a:ext cx="6878320" cy="4351338"/>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BTB Hit, Prediction – </a:t>
            </a:r>
            <a:r>
              <a:rPr lang="en-US" dirty="0">
                <a:solidFill>
                  <a:srgbClr val="FF0000"/>
                </a:solidFill>
                <a:latin typeface="Times New Roman" panose="02020603050405020304" pitchFamily="18" charset="0"/>
                <a:cs typeface="Times New Roman" panose="02020603050405020304" pitchFamily="18" charset="0"/>
              </a:rPr>
              <a:t>Branch Strongly taken  </a:t>
            </a:r>
            <a:r>
              <a:rPr lang="en-US" dirty="0">
                <a:latin typeface="Times New Roman" panose="02020603050405020304" pitchFamily="18" charset="0"/>
                <a:cs typeface="Times New Roman" panose="02020603050405020304" pitchFamily="18" charset="0"/>
              </a:rPr>
              <a:t>when reaches Execute Stage</a:t>
            </a:r>
          </a:p>
          <a:p>
            <a:r>
              <a:rPr lang="en-US" dirty="0">
                <a:latin typeface="Times New Roman" panose="02020603050405020304" pitchFamily="18" charset="0"/>
                <a:cs typeface="Times New Roman" panose="02020603050405020304" pitchFamily="18" charset="0"/>
              </a:rPr>
              <a:t>BTB instructs prefetch stage </a:t>
            </a:r>
            <a:r>
              <a:rPr lang="en-US" dirty="0">
                <a:solidFill>
                  <a:srgbClr val="C00000"/>
                </a:solidFill>
                <a:latin typeface="Times New Roman" panose="02020603050405020304" pitchFamily="18" charset="0"/>
                <a:cs typeface="Times New Roman" panose="02020603050405020304" pitchFamily="18" charset="0"/>
              </a:rPr>
              <a:t>to fetch instructions from </a:t>
            </a:r>
            <a:r>
              <a:rPr lang="en-US" dirty="0" err="1">
                <a:solidFill>
                  <a:srgbClr val="C00000"/>
                </a:solidFill>
                <a:latin typeface="Times New Roman" panose="02020603050405020304" pitchFamily="18" charset="0"/>
                <a:cs typeface="Times New Roman" panose="02020603050405020304" pitchFamily="18" charset="0"/>
              </a:rPr>
              <a:t>addr</a:t>
            </a:r>
            <a:r>
              <a:rPr lang="en-US" dirty="0">
                <a:solidFill>
                  <a:srgbClr val="C00000"/>
                </a:solidFill>
                <a:latin typeface="Times New Roman" panose="02020603050405020304" pitchFamily="18" charset="0"/>
                <a:cs typeface="Times New Roman" panose="02020603050405020304" pitchFamily="18" charset="0"/>
              </a:rPr>
              <a:t>. “BK” </a:t>
            </a:r>
          </a:p>
          <a:p>
            <a:r>
              <a:rPr lang="en-IN" dirty="0">
                <a:latin typeface="Times New Roman" panose="02020603050405020304" pitchFamily="18" charset="0"/>
                <a:cs typeface="Times New Roman" panose="02020603050405020304" pitchFamily="18" charset="0"/>
              </a:rPr>
              <a:t>One buffer prefetches instructions from target </a:t>
            </a:r>
            <a:r>
              <a:rPr lang="en-IN" dirty="0" err="1">
                <a:latin typeface="Times New Roman" panose="02020603050405020304" pitchFamily="18" charset="0"/>
                <a:cs typeface="Times New Roman" panose="02020603050405020304" pitchFamily="18" charset="0"/>
              </a:rPr>
              <a:t>ie</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I1 and I2 </a:t>
            </a:r>
          </a:p>
          <a:p>
            <a:r>
              <a:rPr lang="en-IN" b="1" dirty="0">
                <a:solidFill>
                  <a:srgbClr val="C00000"/>
                </a:solidFill>
                <a:latin typeface="Times New Roman" panose="02020603050405020304" pitchFamily="18" charset="0"/>
                <a:cs typeface="Times New Roman" panose="02020603050405020304" pitchFamily="18" charset="0"/>
              </a:rPr>
              <a:t>Second buffer </a:t>
            </a:r>
            <a:r>
              <a:rPr lang="en-IN" dirty="0">
                <a:latin typeface="Times New Roman" panose="02020603050405020304" pitchFamily="18" charset="0"/>
                <a:cs typeface="Times New Roman" panose="02020603050405020304" pitchFamily="18" charset="0"/>
              </a:rPr>
              <a:t>prefetches instructions </a:t>
            </a:r>
            <a:r>
              <a:rPr lang="en-IN" b="1" dirty="0">
                <a:latin typeface="Times New Roman" panose="02020603050405020304" pitchFamily="18" charset="0"/>
                <a:cs typeface="Times New Roman" panose="02020603050405020304" pitchFamily="18" charset="0"/>
              </a:rPr>
              <a:t>I4, I5  and so on. </a:t>
            </a:r>
          </a:p>
          <a:p>
            <a:r>
              <a:rPr lang="en-IN" dirty="0">
                <a:latin typeface="Times New Roman" panose="02020603050405020304" pitchFamily="18" charset="0"/>
                <a:cs typeface="Times New Roman" panose="02020603050405020304" pitchFamily="18" charset="0"/>
              </a:rPr>
              <a:t>During last iteration, when </a:t>
            </a:r>
            <a:r>
              <a:rPr lang="en-IN" b="1" dirty="0">
                <a:latin typeface="Times New Roman" panose="02020603050405020304" pitchFamily="18" charset="0"/>
                <a:cs typeface="Times New Roman" panose="02020603050405020304" pitchFamily="18" charset="0"/>
              </a:rPr>
              <a:t>ZF=1</a:t>
            </a:r>
            <a:r>
              <a:rPr lang="en-IN" dirty="0">
                <a:latin typeface="Times New Roman" panose="02020603050405020304" pitchFamily="18" charset="0"/>
                <a:cs typeface="Times New Roman" panose="02020603050405020304" pitchFamily="18" charset="0"/>
              </a:rPr>
              <a:t> then </a:t>
            </a:r>
            <a:r>
              <a:rPr lang="en-IN" dirty="0">
                <a:solidFill>
                  <a:srgbClr val="002060"/>
                </a:solidFill>
                <a:latin typeface="Times New Roman" panose="02020603050405020304" pitchFamily="18" charset="0"/>
                <a:cs typeface="Times New Roman" panose="02020603050405020304" pitchFamily="18" charset="0"/>
              </a:rPr>
              <a:t>branching will not happen </a:t>
            </a:r>
            <a:r>
              <a:rPr lang="en-IN" dirty="0">
                <a:latin typeface="Times New Roman" panose="02020603050405020304" pitchFamily="18" charset="0"/>
                <a:cs typeface="Times New Roman" panose="02020603050405020304" pitchFamily="18" charset="0"/>
              </a:rPr>
              <a:t>and new instructions will be readily available in one of the buffer hence </a:t>
            </a:r>
            <a:r>
              <a:rPr lang="en-IN" b="1" dirty="0">
                <a:latin typeface="Times New Roman" panose="02020603050405020304" pitchFamily="18" charset="0"/>
                <a:cs typeface="Times New Roman" panose="02020603050405020304" pitchFamily="18" charset="0"/>
              </a:rPr>
              <a:t>the correct buffer will be attached to U and V pipe.</a:t>
            </a:r>
          </a:p>
        </p:txBody>
      </p:sp>
      <p:pic>
        <p:nvPicPr>
          <p:cNvPr id="4" name="Picture 3"/>
          <p:cNvPicPr>
            <a:picLocks noChangeAspect="1"/>
          </p:cNvPicPr>
          <p:nvPr/>
        </p:nvPicPr>
        <p:blipFill>
          <a:blip r:embed="rId2" cstate="print"/>
          <a:srcRect/>
          <a:stretch>
            <a:fillRect/>
          </a:stretch>
        </p:blipFill>
        <p:spPr bwMode="auto">
          <a:xfrm>
            <a:off x="0" y="0"/>
            <a:ext cx="887406" cy="801993"/>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59666A26-DE91-4D03-BC51-B90DAC2C3141}"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85</a:t>
            </a:fld>
            <a:endParaRPr lang="en-US"/>
          </a:p>
        </p:txBody>
      </p:sp>
      <p:sp>
        <p:nvSpPr>
          <p:cNvPr id="7" name="Footer Placeholder 6"/>
          <p:cNvSpPr>
            <a:spLocks noGrp="1"/>
          </p:cNvSpPr>
          <p:nvPr>
            <p:ph type="ftr" sz="quarter" idx="11"/>
          </p:nvPr>
        </p:nvSpPr>
        <p:spPr/>
        <p:txBody>
          <a:bodyPr/>
          <a:lstStyle/>
          <a:p>
            <a:pPr>
              <a:defRPr/>
            </a:pPr>
            <a:r>
              <a:rPr lang="en-GB"/>
              <a:t>Unit 1            Microprocessor and Microcontroller_CET2004B         2023-24     S3  </a:t>
            </a:r>
            <a:endParaRPr lang="en-US"/>
          </a:p>
        </p:txBody>
      </p:sp>
      <p:sp>
        <p:nvSpPr>
          <p:cNvPr id="8" name="Rectangle 7"/>
          <p:cNvSpPr/>
          <p:nvPr/>
        </p:nvSpPr>
        <p:spPr>
          <a:xfrm>
            <a:off x="5727950" y="3244334"/>
            <a:ext cx="441146" cy="369332"/>
          </a:xfrm>
          <a:prstGeom prst="rect">
            <a:avLst/>
          </a:prstGeom>
        </p:spPr>
        <p:txBody>
          <a:bodyPr wrap="none">
            <a:spAutoFit/>
          </a:bodyPr>
          <a:lstStyle/>
          <a:p>
            <a:r>
              <a:rPr lang="en-US" dirty="0">
                <a:solidFill>
                  <a:srgbClr val="002060"/>
                </a:solidFill>
              </a:rPr>
              <a:t>    </a:t>
            </a:r>
            <a:endParaRPr lang="en-US" dirty="0"/>
          </a:p>
        </p:txBody>
      </p:sp>
      <p:sp>
        <p:nvSpPr>
          <p:cNvPr id="9" name="Rectangle 8"/>
          <p:cNvSpPr/>
          <p:nvPr/>
        </p:nvSpPr>
        <p:spPr>
          <a:xfrm>
            <a:off x="8660131" y="-1"/>
            <a:ext cx="3333749" cy="1962151"/>
          </a:xfrm>
          <a:prstGeom prst="rect">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dirty="0"/>
              <a:t>          </a:t>
            </a:r>
            <a:r>
              <a:rPr lang="en-US" dirty="0">
                <a:solidFill>
                  <a:srgbClr val="002060"/>
                </a:solidFill>
              </a:rPr>
              <a:t>I0     MOV SI, </a:t>
            </a:r>
            <a:r>
              <a:rPr lang="en-US" dirty="0" err="1">
                <a:solidFill>
                  <a:srgbClr val="002060"/>
                </a:solidFill>
              </a:rPr>
              <a:t>addr</a:t>
            </a:r>
            <a:endParaRPr lang="en-US" dirty="0">
              <a:solidFill>
                <a:srgbClr val="002060"/>
              </a:solidFill>
            </a:endParaRPr>
          </a:p>
          <a:p>
            <a:pPr fontAlgn="auto">
              <a:spcBef>
                <a:spcPts val="0"/>
              </a:spcBef>
              <a:spcAft>
                <a:spcPts val="0"/>
              </a:spcAft>
              <a:defRPr/>
            </a:pPr>
            <a:r>
              <a:rPr lang="en-US" dirty="0" err="1">
                <a:solidFill>
                  <a:srgbClr val="002060"/>
                </a:solidFill>
              </a:rPr>
              <a:t>Bk</a:t>
            </a:r>
            <a:r>
              <a:rPr lang="en-US" dirty="0">
                <a:solidFill>
                  <a:srgbClr val="002060"/>
                </a:solidFill>
              </a:rPr>
              <a:t>  :  I1     INC SI</a:t>
            </a:r>
          </a:p>
          <a:p>
            <a:pPr fontAlgn="auto">
              <a:spcBef>
                <a:spcPts val="0"/>
              </a:spcBef>
              <a:spcAft>
                <a:spcPts val="0"/>
              </a:spcAft>
              <a:defRPr/>
            </a:pPr>
            <a:r>
              <a:rPr lang="en-US" dirty="0">
                <a:solidFill>
                  <a:srgbClr val="002060"/>
                </a:solidFill>
              </a:rPr>
              <a:t>          I2     DEC CX    </a:t>
            </a:r>
          </a:p>
          <a:p>
            <a:pPr fontAlgn="auto">
              <a:spcBef>
                <a:spcPts val="0"/>
              </a:spcBef>
              <a:spcAft>
                <a:spcPts val="0"/>
              </a:spcAft>
              <a:defRPr/>
            </a:pPr>
            <a:r>
              <a:rPr lang="en-US" dirty="0">
                <a:solidFill>
                  <a:srgbClr val="002060"/>
                </a:solidFill>
              </a:rPr>
              <a:t>          </a:t>
            </a:r>
            <a:r>
              <a:rPr lang="en-US" b="1" dirty="0">
                <a:solidFill>
                  <a:srgbClr val="FF0000"/>
                </a:solidFill>
              </a:rPr>
              <a:t>I3     JNZ   BK</a:t>
            </a:r>
          </a:p>
          <a:p>
            <a:pPr fontAlgn="auto">
              <a:spcBef>
                <a:spcPts val="0"/>
              </a:spcBef>
              <a:spcAft>
                <a:spcPts val="0"/>
              </a:spcAft>
              <a:defRPr/>
            </a:pPr>
            <a:r>
              <a:rPr lang="en-US" dirty="0">
                <a:solidFill>
                  <a:srgbClr val="002060"/>
                </a:solidFill>
              </a:rPr>
              <a:t>          I4     ADD  AX,BX</a:t>
            </a:r>
          </a:p>
          <a:p>
            <a:pPr fontAlgn="auto">
              <a:spcBef>
                <a:spcPts val="0"/>
              </a:spcBef>
              <a:spcAft>
                <a:spcPts val="0"/>
              </a:spcAft>
              <a:defRPr/>
            </a:pPr>
            <a:r>
              <a:rPr lang="en-US" dirty="0">
                <a:solidFill>
                  <a:srgbClr val="002060"/>
                </a:solidFill>
              </a:rPr>
              <a:t>          I5     INC  AX</a:t>
            </a:r>
          </a:p>
          <a:p>
            <a:pPr fontAlgn="auto">
              <a:spcBef>
                <a:spcPts val="0"/>
              </a:spcBef>
              <a:spcAft>
                <a:spcPts val="0"/>
              </a:spcAft>
              <a:defRPr/>
            </a:pPr>
            <a:r>
              <a:rPr lang="en-US" dirty="0">
                <a:solidFill>
                  <a:srgbClr val="002060"/>
                </a:solidFill>
              </a:rPr>
              <a:t>          I6     MOV  [SI] , AX </a:t>
            </a:r>
            <a:endParaRPr lang="en-IN" dirty="0">
              <a:solidFill>
                <a:srgbClr val="002060"/>
              </a:solidFill>
            </a:endParaRPr>
          </a:p>
        </p:txBody>
      </p:sp>
      <p:pic>
        <p:nvPicPr>
          <p:cNvPr id="10" name="Picture 2"/>
          <p:cNvPicPr>
            <a:picLocks noChangeAspect="1" noChangeArrowheads="1"/>
          </p:cNvPicPr>
          <p:nvPr/>
        </p:nvPicPr>
        <p:blipFill>
          <a:blip r:embed="rId3" cstate="print"/>
          <a:srcRect/>
          <a:stretch>
            <a:fillRect/>
          </a:stretch>
        </p:blipFill>
        <p:spPr bwMode="auto">
          <a:xfrm>
            <a:off x="259080" y="1075056"/>
            <a:ext cx="5014912" cy="1152525"/>
          </a:xfrm>
          <a:prstGeom prst="rect">
            <a:avLst/>
          </a:prstGeom>
          <a:noFill/>
          <a:ln w="9525">
            <a:noFill/>
            <a:miter lim="800000"/>
            <a:headEnd/>
            <a:tailEnd/>
          </a:ln>
        </p:spPr>
      </p:pic>
      <p:pic>
        <p:nvPicPr>
          <p:cNvPr id="4098" name="Picture 2"/>
          <p:cNvPicPr>
            <a:picLocks noChangeAspect="1" noChangeArrowheads="1"/>
          </p:cNvPicPr>
          <p:nvPr/>
        </p:nvPicPr>
        <p:blipFill>
          <a:blip r:embed="rId4" cstate="print"/>
          <a:srcRect/>
          <a:stretch>
            <a:fillRect/>
          </a:stretch>
        </p:blipFill>
        <p:spPr bwMode="auto">
          <a:xfrm>
            <a:off x="146051" y="2399393"/>
            <a:ext cx="4770120" cy="3664210"/>
          </a:xfrm>
          <a:prstGeom prst="rect">
            <a:avLst/>
          </a:prstGeom>
          <a:noFill/>
          <a:ln w="9525">
            <a:noFill/>
            <a:miter lim="800000"/>
            <a:headEnd/>
            <a:tailEnd/>
          </a:ln>
        </p:spPr>
      </p:pic>
      <p:cxnSp>
        <p:nvCxnSpPr>
          <p:cNvPr id="12" name="Straight Connector 11"/>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4" name="Straight Connector 13"/>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24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par>
                                <p:cTn id="28" presetID="6" presetClass="emph" presetSubtype="0" fill="hold" nodeType="withEffect">
                                  <p:stCondLst>
                                    <p:cond delay="0"/>
                                  </p:stCondLst>
                                  <p:childTnLst>
                                    <p:animScale>
                                      <p:cBhvr>
                                        <p:cTn id="29" dur="2000" fill="hold"/>
                                        <p:tgtEl>
                                          <p:spTgt spid="9">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420" y="439386"/>
            <a:ext cx="9679379" cy="213757"/>
          </a:xfrm>
        </p:spPr>
        <p:txBody>
          <a:bodyPr>
            <a:normAutofit fontScale="90000"/>
          </a:bodyPr>
          <a:lstStyle/>
          <a:p>
            <a:r>
              <a:rPr lang="en-US" dirty="0">
                <a:latin typeface="Times New Roman" panose="02020603050405020304" pitchFamily="18" charset="0"/>
                <a:cs typeface="Times New Roman" panose="02020603050405020304" pitchFamily="18" charset="0"/>
              </a:rPr>
              <a:t>BTB Example</a:t>
            </a:r>
          </a:p>
        </p:txBody>
      </p:sp>
      <p:sp>
        <p:nvSpPr>
          <p:cNvPr id="3" name="Content Placeholder 2"/>
          <p:cNvSpPr>
            <a:spLocks noGrp="1"/>
          </p:cNvSpPr>
          <p:nvPr>
            <p:ph idx="1"/>
          </p:nvPr>
        </p:nvSpPr>
        <p:spPr>
          <a:xfrm>
            <a:off x="838199" y="980748"/>
            <a:ext cx="11153503" cy="5375601"/>
          </a:xfrm>
        </p:spPr>
        <p:txBody>
          <a:bodyPr>
            <a:noAutofit/>
          </a:bodyPr>
          <a:lstStyle/>
          <a:p>
            <a:pPr>
              <a:buNone/>
            </a:pPr>
            <a:r>
              <a:rPr lang="en-US" sz="2100" dirty="0">
                <a:latin typeface="Times New Roman" panose="02020603050405020304" pitchFamily="18" charset="0"/>
                <a:cs typeface="Times New Roman" panose="02020603050405020304" pitchFamily="18" charset="0"/>
              </a:rPr>
              <a:t>Consider the following loop for computing prime numbers:</a:t>
            </a:r>
          </a:p>
          <a:p>
            <a:pPr>
              <a:buNone/>
            </a:pPr>
            <a:r>
              <a:rPr lang="en-US" sz="2100" dirty="0">
                <a:latin typeface="Times New Roman" panose="02020603050405020304" pitchFamily="18" charset="0"/>
                <a:cs typeface="Times New Roman" panose="02020603050405020304" pitchFamily="18" charset="0"/>
              </a:rPr>
              <a:t>		</a:t>
            </a:r>
            <a:r>
              <a:rPr lang="en-US" sz="2100" b="1" dirty="0">
                <a:latin typeface="Times New Roman" panose="02020603050405020304" pitchFamily="18" charset="0"/>
                <a:cs typeface="Times New Roman" panose="02020603050405020304" pitchFamily="18" charset="0"/>
              </a:rPr>
              <a:t>for(k=</a:t>
            </a:r>
            <a:r>
              <a:rPr lang="en-US" sz="2100" b="1" dirty="0" err="1">
                <a:latin typeface="Times New Roman" panose="02020603050405020304" pitchFamily="18" charset="0"/>
                <a:cs typeface="Times New Roman" panose="02020603050405020304" pitchFamily="18" charset="0"/>
              </a:rPr>
              <a:t>i+prime;k</a:t>
            </a:r>
            <a:r>
              <a:rPr lang="en-US" sz="2100" b="1" dirty="0">
                <a:latin typeface="Times New Roman" panose="02020603050405020304" pitchFamily="18" charset="0"/>
                <a:cs typeface="Times New Roman" panose="02020603050405020304" pitchFamily="18" charset="0"/>
              </a:rPr>
              <a:t>&lt;=</a:t>
            </a:r>
            <a:r>
              <a:rPr lang="en-US" sz="2100" b="1" dirty="0" err="1">
                <a:latin typeface="Times New Roman" panose="02020603050405020304" pitchFamily="18" charset="0"/>
                <a:cs typeface="Times New Roman" panose="02020603050405020304" pitchFamily="18" charset="0"/>
              </a:rPr>
              <a:t>SIZE;k</a:t>
            </a:r>
            <a:r>
              <a:rPr lang="en-US" sz="2100" b="1" dirty="0">
                <a:latin typeface="Times New Roman" panose="02020603050405020304" pitchFamily="18" charset="0"/>
                <a:cs typeface="Times New Roman" panose="02020603050405020304" pitchFamily="18" charset="0"/>
              </a:rPr>
              <a:t>+=prime)</a:t>
            </a:r>
          </a:p>
          <a:p>
            <a:pPr>
              <a:buNone/>
            </a:pPr>
            <a:r>
              <a:rPr lang="en-US" sz="2100" b="1" dirty="0">
                <a:latin typeface="Times New Roman" panose="02020603050405020304" pitchFamily="18" charset="0"/>
                <a:cs typeface="Times New Roman" panose="02020603050405020304" pitchFamily="18" charset="0"/>
              </a:rPr>
              <a:t>		flags[k]=FALSE;</a:t>
            </a:r>
          </a:p>
          <a:p>
            <a:pPr>
              <a:buNone/>
            </a:pPr>
            <a:r>
              <a:rPr lang="en-US" sz="2100" dirty="0">
                <a:latin typeface="Times New Roman" panose="02020603050405020304" pitchFamily="18" charset="0"/>
                <a:cs typeface="Times New Roman" panose="02020603050405020304" pitchFamily="18" charset="0"/>
              </a:rPr>
              <a:t>A popular compiler generates the following assembly code:</a:t>
            </a:r>
          </a:p>
          <a:p>
            <a:pPr>
              <a:buNone/>
            </a:pPr>
            <a:r>
              <a:rPr lang="en-US" sz="2100" dirty="0">
                <a:latin typeface="Times New Roman" panose="02020603050405020304" pitchFamily="18" charset="0"/>
                <a:cs typeface="Times New Roman" panose="02020603050405020304" pitchFamily="18" charset="0"/>
              </a:rPr>
              <a:t>(prime is allocated to </a:t>
            </a:r>
            <a:r>
              <a:rPr lang="en-US" sz="2100" dirty="0" err="1">
                <a:latin typeface="Times New Roman" panose="02020603050405020304" pitchFamily="18" charset="0"/>
                <a:cs typeface="Times New Roman" panose="02020603050405020304" pitchFamily="18" charset="0"/>
              </a:rPr>
              <a:t>ecx</a:t>
            </a:r>
            <a:r>
              <a:rPr lang="en-US" sz="2100" dirty="0">
                <a:latin typeface="Times New Roman" panose="02020603050405020304" pitchFamily="18" charset="0"/>
                <a:cs typeface="Times New Roman" panose="02020603050405020304" pitchFamily="18" charset="0"/>
              </a:rPr>
              <a:t>, k is allocated to </a:t>
            </a:r>
            <a:r>
              <a:rPr lang="en-US" sz="2100" dirty="0" err="1">
                <a:latin typeface="Times New Roman" panose="02020603050405020304" pitchFamily="18" charset="0"/>
                <a:cs typeface="Times New Roman" panose="02020603050405020304" pitchFamily="18" charset="0"/>
              </a:rPr>
              <a:t>edx</a:t>
            </a:r>
            <a:r>
              <a:rPr lang="en-US" sz="2100" dirty="0">
                <a:latin typeface="Times New Roman" panose="02020603050405020304" pitchFamily="18" charset="0"/>
                <a:cs typeface="Times New Roman" panose="02020603050405020304" pitchFamily="18" charset="0"/>
              </a:rPr>
              <a:t>, and al contains the value FALSE)</a:t>
            </a:r>
          </a:p>
          <a:p>
            <a:pPr>
              <a:buNone/>
            </a:pPr>
            <a:r>
              <a:rPr lang="en-US" sz="2100" dirty="0">
                <a:latin typeface="Times New Roman" panose="02020603050405020304" pitchFamily="18" charset="0"/>
                <a:cs typeface="Times New Roman" panose="02020603050405020304" pitchFamily="18" charset="0"/>
              </a:rPr>
              <a:t>		</a:t>
            </a:r>
            <a:r>
              <a:rPr lang="en-US" sz="2100" b="1" dirty="0" err="1">
                <a:latin typeface="Times New Roman" panose="02020603050405020304" pitchFamily="18" charset="0"/>
                <a:cs typeface="Times New Roman" panose="02020603050405020304" pitchFamily="18" charset="0"/>
              </a:rPr>
              <a:t>inner_loop</a:t>
            </a:r>
            <a:r>
              <a:rPr lang="en-US" sz="2100" b="1" dirty="0">
                <a:latin typeface="Times New Roman" panose="02020603050405020304" pitchFamily="18" charset="0"/>
                <a:cs typeface="Times New Roman" panose="02020603050405020304" pitchFamily="18" charset="0"/>
              </a:rPr>
              <a:t>:</a:t>
            </a:r>
          </a:p>
          <a:p>
            <a:pPr>
              <a:buNone/>
            </a:pPr>
            <a:r>
              <a:rPr lang="en-US" sz="2100" b="1" dirty="0">
                <a:latin typeface="Times New Roman" panose="02020603050405020304" pitchFamily="18" charset="0"/>
                <a:cs typeface="Times New Roman" panose="02020603050405020304" pitchFamily="18" charset="0"/>
              </a:rPr>
              <a:t>		</a:t>
            </a:r>
            <a:r>
              <a:rPr lang="en-US" sz="2100" b="1" dirty="0" err="1">
                <a:latin typeface="Times New Roman" panose="02020603050405020304" pitchFamily="18" charset="0"/>
                <a:cs typeface="Times New Roman" panose="02020603050405020304" pitchFamily="18" charset="0"/>
              </a:rPr>
              <a:t>mov</a:t>
            </a:r>
            <a:r>
              <a:rPr lang="en-US" sz="2100" b="1" dirty="0">
                <a:latin typeface="Times New Roman" panose="02020603050405020304" pitchFamily="18" charset="0"/>
                <a:cs typeface="Times New Roman" panose="02020603050405020304" pitchFamily="18" charset="0"/>
              </a:rPr>
              <a:t> byte </a:t>
            </a:r>
            <a:r>
              <a:rPr lang="en-US" sz="2100" b="1" dirty="0" err="1">
                <a:latin typeface="Times New Roman" panose="02020603050405020304" pitchFamily="18" charset="0"/>
                <a:cs typeface="Times New Roman" panose="02020603050405020304" pitchFamily="18" charset="0"/>
              </a:rPr>
              <a:t>ptr</a:t>
            </a:r>
            <a:r>
              <a:rPr lang="en-US" sz="2100" b="1" dirty="0">
                <a:latin typeface="Times New Roman" panose="02020603050405020304" pitchFamily="18" charset="0"/>
                <a:cs typeface="Times New Roman" panose="02020603050405020304" pitchFamily="18" charset="0"/>
              </a:rPr>
              <a:t> flags[</a:t>
            </a:r>
            <a:r>
              <a:rPr lang="en-US" sz="2100" b="1" dirty="0" err="1">
                <a:latin typeface="Times New Roman" panose="02020603050405020304" pitchFamily="18" charset="0"/>
                <a:cs typeface="Times New Roman" panose="02020603050405020304" pitchFamily="18" charset="0"/>
              </a:rPr>
              <a:t>edx</a:t>
            </a:r>
            <a:r>
              <a:rPr lang="en-US" sz="2100" b="1" dirty="0">
                <a:latin typeface="Times New Roman" panose="02020603050405020304" pitchFamily="18" charset="0"/>
                <a:cs typeface="Times New Roman" panose="02020603050405020304" pitchFamily="18" charset="0"/>
              </a:rPr>
              <a:t>],al</a:t>
            </a:r>
          </a:p>
          <a:p>
            <a:pPr>
              <a:buNone/>
            </a:pPr>
            <a:r>
              <a:rPr lang="en-US" sz="2100" b="1" dirty="0">
                <a:latin typeface="Times New Roman" panose="02020603050405020304" pitchFamily="18" charset="0"/>
                <a:cs typeface="Times New Roman" panose="02020603050405020304" pitchFamily="18" charset="0"/>
              </a:rPr>
              <a:t>		add </a:t>
            </a:r>
            <a:r>
              <a:rPr lang="en-US" sz="2100" b="1" dirty="0" err="1">
                <a:latin typeface="Times New Roman" panose="02020603050405020304" pitchFamily="18" charset="0"/>
                <a:cs typeface="Times New Roman" panose="02020603050405020304" pitchFamily="18" charset="0"/>
              </a:rPr>
              <a:t>edx,ecx</a:t>
            </a:r>
            <a:endParaRPr lang="en-US" sz="2100" b="1" dirty="0">
              <a:latin typeface="Times New Roman" panose="02020603050405020304" pitchFamily="18" charset="0"/>
              <a:cs typeface="Times New Roman" panose="02020603050405020304" pitchFamily="18" charset="0"/>
            </a:endParaRPr>
          </a:p>
          <a:p>
            <a:pPr>
              <a:buNone/>
            </a:pPr>
            <a:r>
              <a:rPr lang="en-US" sz="2100" b="1" dirty="0">
                <a:latin typeface="Times New Roman" panose="02020603050405020304" pitchFamily="18" charset="0"/>
                <a:cs typeface="Times New Roman" panose="02020603050405020304" pitchFamily="18" charset="0"/>
              </a:rPr>
              <a:t>		</a:t>
            </a:r>
            <a:r>
              <a:rPr lang="en-US" sz="2100" b="1" dirty="0" err="1">
                <a:latin typeface="Times New Roman" panose="02020603050405020304" pitchFamily="18" charset="0"/>
                <a:cs typeface="Times New Roman" panose="02020603050405020304" pitchFamily="18" charset="0"/>
              </a:rPr>
              <a:t>cmp</a:t>
            </a:r>
            <a:r>
              <a:rPr lang="en-US" sz="2100" b="1" dirty="0">
                <a:latin typeface="Times New Roman" panose="02020603050405020304" pitchFamily="18" charset="0"/>
                <a:cs typeface="Times New Roman" panose="02020603050405020304" pitchFamily="18" charset="0"/>
              </a:rPr>
              <a:t> </a:t>
            </a:r>
            <a:r>
              <a:rPr lang="en-US" sz="2100" b="1" dirty="0" err="1">
                <a:latin typeface="Times New Roman" panose="02020603050405020304" pitchFamily="18" charset="0"/>
                <a:cs typeface="Times New Roman" panose="02020603050405020304" pitchFamily="18" charset="0"/>
              </a:rPr>
              <a:t>edx</a:t>
            </a:r>
            <a:r>
              <a:rPr lang="en-US" sz="2100" b="1" dirty="0">
                <a:latin typeface="Times New Roman" panose="02020603050405020304" pitchFamily="18" charset="0"/>
                <a:cs typeface="Times New Roman" panose="02020603050405020304" pitchFamily="18" charset="0"/>
              </a:rPr>
              <a:t>, SIZE</a:t>
            </a:r>
          </a:p>
          <a:p>
            <a:pPr>
              <a:buNone/>
            </a:pPr>
            <a:r>
              <a:rPr lang="en-US" sz="2100" b="1" dirty="0">
                <a:latin typeface="Times New Roman" panose="02020603050405020304" pitchFamily="18" charset="0"/>
                <a:cs typeface="Times New Roman" panose="02020603050405020304" pitchFamily="18" charset="0"/>
              </a:rPr>
              <a:t>		</a:t>
            </a:r>
            <a:r>
              <a:rPr lang="en-US" sz="2100" b="1" dirty="0" err="1">
                <a:latin typeface="Times New Roman" panose="02020603050405020304" pitchFamily="18" charset="0"/>
                <a:cs typeface="Times New Roman" panose="02020603050405020304" pitchFamily="18" charset="0"/>
              </a:rPr>
              <a:t>jle</a:t>
            </a:r>
            <a:r>
              <a:rPr lang="en-US" sz="2100" b="1" dirty="0">
                <a:latin typeface="Times New Roman" panose="02020603050405020304" pitchFamily="18" charset="0"/>
                <a:cs typeface="Times New Roman" panose="02020603050405020304" pitchFamily="18" charset="0"/>
              </a:rPr>
              <a:t> </a:t>
            </a:r>
            <a:r>
              <a:rPr lang="en-US" sz="2100" b="1" dirty="0" err="1">
                <a:latin typeface="Times New Roman" panose="02020603050405020304" pitchFamily="18" charset="0"/>
                <a:cs typeface="Times New Roman" panose="02020603050405020304" pitchFamily="18" charset="0"/>
              </a:rPr>
              <a:t>inner_loop</a:t>
            </a:r>
            <a:endParaRPr lang="en-US" sz="2100" b="1" dirty="0">
              <a:latin typeface="Times New Roman" panose="02020603050405020304" pitchFamily="18" charset="0"/>
              <a:cs typeface="Times New Roman" panose="02020603050405020304" pitchFamily="18" charset="0"/>
            </a:endParaRPr>
          </a:p>
          <a:p>
            <a:pPr>
              <a:buNone/>
            </a:pPr>
            <a:r>
              <a:rPr lang="en-US" sz="2100" dirty="0">
                <a:latin typeface="Times New Roman" panose="02020603050405020304" pitchFamily="18" charset="0"/>
                <a:cs typeface="Times New Roman" panose="02020603050405020304" pitchFamily="18" charset="0"/>
              </a:rPr>
              <a:t>Each iteration of this loop will execute in </a:t>
            </a:r>
            <a:r>
              <a:rPr lang="en-US" sz="2100" dirty="0">
                <a:solidFill>
                  <a:srgbClr val="FF0000"/>
                </a:solidFill>
                <a:latin typeface="Times New Roman" panose="02020603050405020304" pitchFamily="18" charset="0"/>
                <a:cs typeface="Times New Roman" panose="02020603050405020304" pitchFamily="18" charset="0"/>
              </a:rPr>
              <a:t>6 clocks on the Intel486 CPU.</a:t>
            </a:r>
          </a:p>
          <a:p>
            <a:pPr>
              <a:buNone/>
            </a:pPr>
            <a:r>
              <a:rPr lang="en-US" sz="2100" dirty="0">
                <a:solidFill>
                  <a:srgbClr val="FF0000"/>
                </a:solidFill>
                <a:latin typeface="Times New Roman" panose="02020603050405020304" pitchFamily="18" charset="0"/>
                <a:cs typeface="Times New Roman" panose="02020603050405020304" pitchFamily="18" charset="0"/>
              </a:rPr>
              <a:t>On the Pentium processor</a:t>
            </a:r>
            <a:r>
              <a:rPr lang="en-US" sz="2100" dirty="0">
                <a:latin typeface="Times New Roman" panose="02020603050405020304" pitchFamily="18" charset="0"/>
                <a:cs typeface="Times New Roman" panose="02020603050405020304" pitchFamily="18" charset="0"/>
              </a:rPr>
              <a:t>, the </a:t>
            </a:r>
            <a:r>
              <a:rPr lang="en-US" sz="2100" dirty="0" err="1">
                <a:latin typeface="Times New Roman" panose="02020603050405020304" pitchFamily="18" charset="0"/>
                <a:cs typeface="Times New Roman" panose="02020603050405020304" pitchFamily="18" charset="0"/>
              </a:rPr>
              <a:t>mov</a:t>
            </a:r>
            <a:r>
              <a:rPr lang="en-US" sz="2100" dirty="0">
                <a:latin typeface="Times New Roman" panose="02020603050405020304" pitchFamily="18" charset="0"/>
                <a:cs typeface="Times New Roman" panose="02020603050405020304" pitchFamily="18" charset="0"/>
              </a:rPr>
              <a:t> is paired with the add; the </a:t>
            </a:r>
            <a:r>
              <a:rPr lang="en-US" sz="2100" dirty="0" err="1">
                <a:latin typeface="Times New Roman" panose="02020603050405020304" pitchFamily="18" charset="0"/>
                <a:cs typeface="Times New Roman" panose="02020603050405020304" pitchFamily="18" charset="0"/>
              </a:rPr>
              <a:t>cmp</a:t>
            </a:r>
            <a:r>
              <a:rPr lang="en-US" sz="2100" dirty="0">
                <a:latin typeface="Times New Roman" panose="02020603050405020304" pitchFamily="18" charset="0"/>
                <a:cs typeface="Times New Roman" panose="02020603050405020304" pitchFamily="18" charset="0"/>
              </a:rPr>
              <a:t> with the </a:t>
            </a:r>
            <a:r>
              <a:rPr lang="en-US" sz="2100" dirty="0" err="1">
                <a:latin typeface="Times New Roman" panose="02020603050405020304" pitchFamily="18" charset="0"/>
                <a:cs typeface="Times New Roman" panose="02020603050405020304" pitchFamily="18" charset="0"/>
              </a:rPr>
              <a:t>jle</a:t>
            </a:r>
            <a:r>
              <a:rPr lang="en-US" sz="2100" dirty="0">
                <a:latin typeface="Times New Roman" panose="02020603050405020304" pitchFamily="18" charset="0"/>
                <a:cs typeface="Times New Roman" panose="02020603050405020304" pitchFamily="18" charset="0"/>
              </a:rPr>
              <a:t>. With branch </a:t>
            </a:r>
            <a:r>
              <a:rPr lang="en-US" sz="2100" dirty="0" err="1">
                <a:latin typeface="Times New Roman" panose="02020603050405020304" pitchFamily="18" charset="0"/>
                <a:cs typeface="Times New Roman" panose="02020603050405020304" pitchFamily="18" charset="0"/>
              </a:rPr>
              <a:t>prediction,each</a:t>
            </a:r>
            <a:r>
              <a:rPr lang="en-US" sz="2100" dirty="0">
                <a:latin typeface="Times New Roman" panose="02020603050405020304" pitchFamily="18" charset="0"/>
                <a:cs typeface="Times New Roman" panose="02020603050405020304" pitchFamily="18" charset="0"/>
              </a:rPr>
              <a:t> loop iteration </a:t>
            </a:r>
            <a:r>
              <a:rPr lang="en-US" sz="2100" dirty="0">
                <a:solidFill>
                  <a:srgbClr val="FF0000"/>
                </a:solidFill>
                <a:latin typeface="Times New Roman" panose="02020603050405020304" pitchFamily="18" charset="0"/>
                <a:cs typeface="Times New Roman" panose="02020603050405020304" pitchFamily="18" charset="0"/>
              </a:rPr>
              <a:t>executes in 2 clocks</a:t>
            </a:r>
            <a:r>
              <a:rPr lang="en-US" sz="2100"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pPr>
              <a:defRPr/>
            </a:pPr>
            <a:fld id="{C129D17C-4C06-4A4F-9C81-3EA6C7A8C44C}"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86</a:t>
            </a:fld>
            <a:endParaRPr lang="en-US"/>
          </a:p>
        </p:txBody>
      </p:sp>
      <p:pic>
        <p:nvPicPr>
          <p:cNvPr id="7" name="Picture 6"/>
          <p:cNvPicPr>
            <a:picLocks noChangeAspect="1"/>
          </p:cNvPicPr>
          <p:nvPr/>
        </p:nvPicPr>
        <p:blipFill>
          <a:blip r:embed="rId2" cstate="print"/>
          <a:srcRect/>
          <a:stretch>
            <a:fillRect/>
          </a:stretch>
        </p:blipFill>
        <p:spPr bwMode="auto">
          <a:xfrm>
            <a:off x="0" y="0"/>
            <a:ext cx="777855" cy="702986"/>
          </a:xfrm>
          <a:prstGeom prst="rect">
            <a:avLst/>
          </a:prstGeom>
          <a:noFill/>
          <a:ln w="9525">
            <a:noFill/>
            <a:miter lim="800000"/>
            <a:headEnd/>
            <a:tailEnd/>
          </a:ln>
        </p:spPr>
      </p:pic>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515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8" name="Content Placeholder 7"/>
          <p:cNvPicPr>
            <a:picLocks noGrp="1" noChangeAspect="1"/>
          </p:cNvPicPr>
          <p:nvPr>
            <p:ph idx="1"/>
          </p:nvPr>
        </p:nvPicPr>
        <p:blipFill>
          <a:blip r:embed="rId2"/>
          <a:stretch>
            <a:fillRect/>
          </a:stretch>
        </p:blipFill>
        <p:spPr>
          <a:xfrm>
            <a:off x="5782067" y="1063063"/>
            <a:ext cx="6399617" cy="5109138"/>
          </a:xfrm>
          <a:prstGeom prst="rect">
            <a:avLst/>
          </a:prstGeom>
        </p:spPr>
      </p:pic>
      <p:sp>
        <p:nvSpPr>
          <p:cNvPr id="4" name="Date Placeholder 3"/>
          <p:cNvSpPr>
            <a:spLocks noGrp="1"/>
          </p:cNvSpPr>
          <p:nvPr>
            <p:ph type="dt" sz="half" idx="10"/>
          </p:nvPr>
        </p:nvSpPr>
        <p:spPr/>
        <p:txBody>
          <a:bodyPr/>
          <a:lstStyle/>
          <a:p>
            <a:pPr>
              <a:defRPr/>
            </a:pPr>
            <a:fld id="{25CD98AB-8ECC-42E3-8123-D463A30DBEF1}"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87</a:t>
            </a:fld>
            <a:endParaRPr lang="en-US"/>
          </a:p>
        </p:txBody>
      </p:sp>
      <p:sp>
        <p:nvSpPr>
          <p:cNvPr id="7" name="Rectangle 6"/>
          <p:cNvSpPr/>
          <p:nvPr/>
        </p:nvSpPr>
        <p:spPr>
          <a:xfrm>
            <a:off x="146051" y="2167336"/>
            <a:ext cx="5268037" cy="1446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C00000"/>
                </a:solidFill>
              </a:rPr>
              <a:t>Floating Point Unit Details </a:t>
            </a:r>
          </a:p>
        </p:txBody>
      </p:sp>
      <p:cxnSp>
        <p:nvCxnSpPr>
          <p:cNvPr id="9" name="Straight Connector 8"/>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cstate="print"/>
          <a:srcRect/>
          <a:stretch>
            <a:fillRect/>
          </a:stretch>
        </p:blipFill>
        <p:spPr bwMode="auto">
          <a:xfrm>
            <a:off x="0" y="0"/>
            <a:ext cx="777855" cy="702986"/>
          </a:xfrm>
          <a:prstGeom prst="rect">
            <a:avLst/>
          </a:prstGeom>
          <a:noFill/>
          <a:ln w="9525">
            <a:noFill/>
            <a:miter lim="800000"/>
            <a:headEnd/>
            <a:tailEnd/>
          </a:ln>
        </p:spPr>
      </p:pic>
    </p:spTree>
    <p:extLst>
      <p:ext uri="{BB962C8B-B14F-4D97-AF65-F5344CB8AC3E}">
        <p14:creationId xmlns:p14="http://schemas.microsoft.com/office/powerpoint/2010/main" val="376545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8999" y="13063"/>
            <a:ext cx="9631878" cy="854075"/>
          </a:xfrm>
        </p:spPr>
        <p:txBody>
          <a:bodyPr>
            <a:noAutofit/>
          </a:bodyPr>
          <a:lstStyle/>
          <a:p>
            <a:r>
              <a:rPr lang="en-US" sz="6000" b="1" dirty="0">
                <a:solidFill>
                  <a:srgbClr val="C00000"/>
                </a:solidFill>
                <a:latin typeface="Times New Roman" pitchFamily="18" charset="0"/>
                <a:cs typeface="Times New Roman" pitchFamily="18" charset="0"/>
              </a:rPr>
              <a:t>Floating Point Unit</a:t>
            </a:r>
            <a:endParaRPr lang="en-IN" sz="60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773905" y="935189"/>
            <a:ext cx="11062062" cy="5421161"/>
          </a:xfrm>
        </p:spPr>
        <p:txBody>
          <a:bodyPr>
            <a:noAutofit/>
          </a:bodyPr>
          <a:lstStyle/>
          <a:p>
            <a:pPr algn="just">
              <a:buFont typeface="Wingdings" panose="05000000000000000000" pitchFamily="2" charset="2"/>
              <a:buChar char="Ø"/>
            </a:pPr>
            <a:r>
              <a:rPr lang="en-US" sz="3700" dirty="0">
                <a:latin typeface="Times New Roman" panose="02020603050405020304" pitchFamily="18" charset="0"/>
                <a:cs typeface="Times New Roman" panose="02020603050405020304" pitchFamily="18" charset="0"/>
              </a:rPr>
              <a:t>The floating-point unit </a:t>
            </a:r>
            <a:r>
              <a:rPr lang="en-US" sz="3700" b="1" dirty="0">
                <a:solidFill>
                  <a:srgbClr val="002060"/>
                </a:solidFill>
                <a:latin typeface="Times New Roman" panose="02020603050405020304" pitchFamily="18" charset="0"/>
                <a:cs typeface="Times New Roman" panose="02020603050405020304" pitchFamily="18" charset="0"/>
              </a:rPr>
              <a:t>(FPU) </a:t>
            </a:r>
            <a:r>
              <a:rPr lang="en-US" sz="3700" dirty="0">
                <a:latin typeface="Times New Roman" panose="02020603050405020304" pitchFamily="18" charset="0"/>
                <a:cs typeface="Times New Roman" panose="02020603050405020304" pitchFamily="18" charset="0"/>
              </a:rPr>
              <a:t>of the Pentium processor is </a:t>
            </a:r>
            <a:r>
              <a:rPr lang="en-US" sz="3700" b="1" dirty="0">
                <a:solidFill>
                  <a:srgbClr val="002060"/>
                </a:solidFill>
                <a:latin typeface="Times New Roman" panose="02020603050405020304" pitchFamily="18" charset="0"/>
                <a:cs typeface="Times New Roman" panose="02020603050405020304" pitchFamily="18" charset="0"/>
              </a:rPr>
              <a:t>integrated</a:t>
            </a:r>
            <a:r>
              <a:rPr lang="en-US" sz="3700" dirty="0">
                <a:solidFill>
                  <a:srgbClr val="002060"/>
                </a:solidFill>
                <a:latin typeface="Times New Roman" panose="02020603050405020304" pitchFamily="18" charset="0"/>
                <a:cs typeface="Times New Roman" panose="02020603050405020304" pitchFamily="18" charset="0"/>
              </a:rPr>
              <a:t> </a:t>
            </a:r>
            <a:r>
              <a:rPr lang="en-US" sz="3700" dirty="0">
                <a:solidFill>
                  <a:srgbClr val="FF0000"/>
                </a:solidFill>
                <a:latin typeface="Times New Roman" panose="02020603050405020304" pitchFamily="18" charset="0"/>
                <a:cs typeface="Times New Roman" panose="02020603050405020304" pitchFamily="18" charset="0"/>
              </a:rPr>
              <a:t>with the </a:t>
            </a:r>
            <a:r>
              <a:rPr lang="en-US" sz="3700" b="1" dirty="0">
                <a:solidFill>
                  <a:srgbClr val="00B050"/>
                </a:solidFill>
                <a:latin typeface="Times New Roman" panose="02020603050405020304" pitchFamily="18" charset="0"/>
                <a:cs typeface="Times New Roman" panose="02020603050405020304" pitchFamily="18" charset="0"/>
              </a:rPr>
              <a:t>integer</a:t>
            </a:r>
            <a:r>
              <a:rPr lang="en-US" sz="3700" dirty="0">
                <a:solidFill>
                  <a:srgbClr val="FF0000"/>
                </a:solidFill>
                <a:latin typeface="Times New Roman" panose="02020603050405020304" pitchFamily="18" charset="0"/>
                <a:cs typeface="Times New Roman" panose="02020603050405020304" pitchFamily="18" charset="0"/>
              </a:rPr>
              <a:t> </a:t>
            </a:r>
            <a:r>
              <a:rPr lang="en-US" sz="3700" dirty="0">
                <a:latin typeface="Times New Roman" panose="02020603050405020304" pitchFamily="18" charset="0"/>
                <a:cs typeface="Times New Roman" panose="02020603050405020304" pitchFamily="18" charset="0"/>
              </a:rPr>
              <a:t>unit on the same chip.</a:t>
            </a:r>
          </a:p>
          <a:p>
            <a:pPr algn="just">
              <a:buFont typeface="Wingdings" panose="05000000000000000000" pitchFamily="2" charset="2"/>
              <a:buChar char="Ø"/>
            </a:pPr>
            <a:r>
              <a:rPr lang="en-US" sz="3700" dirty="0">
                <a:latin typeface="Times New Roman" panose="02020603050405020304" pitchFamily="18" charset="0"/>
                <a:cs typeface="Times New Roman" panose="02020603050405020304" pitchFamily="18" charset="0"/>
              </a:rPr>
              <a:t>It is </a:t>
            </a:r>
            <a:r>
              <a:rPr lang="en-US" sz="3700" b="1" dirty="0">
                <a:solidFill>
                  <a:srgbClr val="002060"/>
                </a:solidFill>
                <a:latin typeface="Times New Roman" panose="02020603050405020304" pitchFamily="18" charset="0"/>
                <a:cs typeface="Times New Roman" panose="02020603050405020304" pitchFamily="18" charset="0"/>
              </a:rPr>
              <a:t>heavily</a:t>
            </a:r>
            <a:r>
              <a:rPr lang="en-US" sz="3700" dirty="0">
                <a:solidFill>
                  <a:srgbClr val="FF0000"/>
                </a:solidFill>
                <a:latin typeface="Times New Roman" panose="02020603050405020304" pitchFamily="18" charset="0"/>
                <a:cs typeface="Times New Roman" panose="02020603050405020304" pitchFamily="18" charset="0"/>
              </a:rPr>
              <a:t> pipelined</a:t>
            </a:r>
            <a:r>
              <a:rPr lang="en-US" sz="37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The Pentium processor FPU is implemented </a:t>
            </a:r>
            <a:r>
              <a:rPr lang="en-IN" sz="3200" dirty="0">
                <a:latin typeface="Times New Roman" panose="02020603050405020304" pitchFamily="18" charset="0"/>
                <a:cs typeface="Times New Roman" panose="02020603050405020304" pitchFamily="18" charset="0"/>
              </a:rPr>
              <a:t>with </a:t>
            </a:r>
            <a:r>
              <a:rPr lang="en-IN" sz="3300" b="1" dirty="0">
                <a:solidFill>
                  <a:srgbClr val="C00000"/>
                </a:solidFill>
                <a:latin typeface="Times New Roman" panose="02020603050405020304" pitchFamily="18" charset="0"/>
                <a:cs typeface="Times New Roman" panose="02020603050405020304" pitchFamily="18" charset="0"/>
              </a:rPr>
              <a:t>8</a:t>
            </a:r>
            <a:r>
              <a:rPr lang="en-IN" sz="3300" b="1" dirty="0">
                <a:solidFill>
                  <a:srgbClr val="FF0000"/>
                </a:solidFill>
                <a:latin typeface="Times New Roman" panose="02020603050405020304" pitchFamily="18" charset="0"/>
                <a:cs typeface="Times New Roman" panose="02020603050405020304" pitchFamily="18" charset="0"/>
              </a:rPr>
              <a:t> pipeline stages.</a:t>
            </a:r>
            <a:r>
              <a:rPr lang="en-IN" sz="3300" b="1"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IN" sz="3700" dirty="0">
                <a:latin typeface="Times New Roman" panose="02020603050405020304" pitchFamily="18" charset="0"/>
                <a:cs typeface="Times New Roman" panose="02020603050405020304" pitchFamily="18" charset="0"/>
              </a:rPr>
              <a:t>First </a:t>
            </a:r>
            <a:r>
              <a:rPr lang="en-IN" sz="3700" dirty="0">
                <a:solidFill>
                  <a:srgbClr val="FF0000"/>
                </a:solidFill>
                <a:latin typeface="Times New Roman" panose="02020603050405020304" pitchFamily="18" charset="0"/>
                <a:cs typeface="Times New Roman" panose="02020603050405020304" pitchFamily="18" charset="0"/>
              </a:rPr>
              <a:t>5 stages </a:t>
            </a:r>
            <a:r>
              <a:rPr lang="en-IN" sz="3700" dirty="0">
                <a:latin typeface="Times New Roman" panose="02020603050405020304" pitchFamily="18" charset="0"/>
                <a:cs typeface="Times New Roman" panose="02020603050405020304" pitchFamily="18" charset="0"/>
              </a:rPr>
              <a:t>are </a:t>
            </a:r>
            <a:r>
              <a:rPr lang="en-IN" sz="3700" b="1" dirty="0">
                <a:solidFill>
                  <a:srgbClr val="FF0000"/>
                </a:solidFill>
                <a:latin typeface="Times New Roman" panose="02020603050405020304" pitchFamily="18" charset="0"/>
                <a:cs typeface="Times New Roman" panose="02020603050405020304" pitchFamily="18" charset="0"/>
              </a:rPr>
              <a:t>shared</a:t>
            </a:r>
            <a:r>
              <a:rPr lang="en-IN" sz="3700" dirty="0">
                <a:solidFill>
                  <a:srgbClr val="FF0000"/>
                </a:solidFill>
                <a:latin typeface="Times New Roman" panose="02020603050405020304" pitchFamily="18" charset="0"/>
                <a:cs typeface="Times New Roman" panose="02020603050405020304" pitchFamily="18" charset="0"/>
              </a:rPr>
              <a:t> with Integer Unit.</a:t>
            </a:r>
            <a:r>
              <a:rPr lang="en-IN" sz="37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IN" sz="3700" dirty="0">
                <a:latin typeface="Times New Roman" panose="02020603050405020304" pitchFamily="18" charset="0"/>
                <a:cs typeface="Times New Roman" panose="02020603050405020304" pitchFamily="18" charset="0"/>
              </a:rPr>
              <a:t>The </a:t>
            </a:r>
            <a:r>
              <a:rPr lang="en-IN" sz="3700" b="1" dirty="0">
                <a:latin typeface="Times New Roman" panose="02020603050405020304" pitchFamily="18" charset="0"/>
                <a:cs typeface="Times New Roman" panose="02020603050405020304" pitchFamily="18" charset="0"/>
              </a:rPr>
              <a:t>integer instruction </a:t>
            </a:r>
            <a:r>
              <a:rPr lang="en-IN" sz="3700" dirty="0">
                <a:latin typeface="Times New Roman" panose="02020603050405020304" pitchFamily="18" charset="0"/>
                <a:cs typeface="Times New Roman" panose="02020603050405020304" pitchFamily="18" charset="0"/>
              </a:rPr>
              <a:t>uses the </a:t>
            </a:r>
            <a:r>
              <a:rPr lang="en-IN" sz="3700" b="1" dirty="0">
                <a:solidFill>
                  <a:srgbClr val="0070C0"/>
                </a:solidFill>
                <a:latin typeface="Times New Roman" panose="02020603050405020304" pitchFamily="18" charset="0"/>
                <a:cs typeface="Times New Roman" panose="02020603050405020304" pitchFamily="18" charset="0"/>
              </a:rPr>
              <a:t>fifth stage </a:t>
            </a:r>
            <a:r>
              <a:rPr lang="en-IN" sz="3700" dirty="0">
                <a:solidFill>
                  <a:srgbClr val="0070C0"/>
                </a:solidFill>
                <a:latin typeface="Times New Roman" panose="02020603050405020304" pitchFamily="18" charset="0"/>
                <a:cs typeface="Times New Roman" panose="02020603050405020304" pitchFamily="18" charset="0"/>
              </a:rPr>
              <a:t>as writeback. </a:t>
            </a:r>
          </a:p>
          <a:p>
            <a:pPr algn="just"/>
            <a:endParaRPr lang="en-IN" sz="3900" dirty="0">
              <a:latin typeface="Times New Roman" panose="02020603050405020304" pitchFamily="18" charset="0"/>
              <a:cs typeface="Times New Roman" panose="02020603050405020304" pitchFamily="18" charset="0"/>
            </a:endParaRPr>
          </a:p>
          <a:p>
            <a:pPr algn="just"/>
            <a:endParaRPr lang="en-IN" sz="3900" dirty="0">
              <a:latin typeface="Times New Roman" panose="02020603050405020304" pitchFamily="18" charset="0"/>
              <a:cs typeface="Times New Roman" panose="02020603050405020304" pitchFamily="18" charset="0"/>
            </a:endParaRPr>
          </a:p>
          <a:p>
            <a:pPr algn="just">
              <a:buNone/>
            </a:pPr>
            <a:endParaRPr lang="en-IN" sz="39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rcRect/>
          <a:stretch>
            <a:fillRect/>
          </a:stretch>
        </p:blipFill>
        <p:spPr bwMode="auto">
          <a:xfrm>
            <a:off x="0" y="0"/>
            <a:ext cx="773905" cy="851206"/>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705AEEB1-7456-481E-B862-640EF05B93AF}"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88</a:t>
            </a:fld>
            <a:endParaRPr lang="en-US"/>
          </a:p>
        </p:txBody>
      </p:sp>
      <p:sp>
        <p:nvSpPr>
          <p:cNvPr id="7" name="Footer Placeholder 6"/>
          <p:cNvSpPr>
            <a:spLocks noGrp="1"/>
          </p:cNvSpPr>
          <p:nvPr>
            <p:ph type="ftr" sz="quarter" idx="11"/>
          </p:nvPr>
        </p:nvSpPr>
        <p:spPr>
          <a:xfrm>
            <a:off x="2964873" y="6356350"/>
            <a:ext cx="7010400"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33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327" y="131723"/>
            <a:ext cx="9334995" cy="811557"/>
          </a:xfrm>
        </p:spPr>
        <p:txBody>
          <a:bodyPr>
            <a:normAutofit/>
          </a:bodyPr>
          <a:lstStyle/>
          <a:p>
            <a:r>
              <a:rPr lang="en-IN" sz="4000" b="1" dirty="0">
                <a:latin typeface="Times New Roman" panose="02020603050405020304" pitchFamily="18" charset="0"/>
                <a:cs typeface="Times New Roman" pitchFamily="18" charset="0"/>
              </a:rPr>
              <a:t>Floating Point instructions in the  pipeline </a:t>
            </a:r>
            <a:endParaRPr lang="en-IN" sz="4800" b="1" dirty="0">
              <a:latin typeface="Times New Roman" pitchFamily="18" charset="0"/>
              <a:cs typeface="Times New Roman" pitchFamily="18" charset="0"/>
            </a:endParaRPr>
          </a:p>
        </p:txBody>
      </p:sp>
      <p:sp>
        <p:nvSpPr>
          <p:cNvPr id="3" name="Content Placeholder 2"/>
          <p:cNvSpPr>
            <a:spLocks noGrp="1"/>
          </p:cNvSpPr>
          <p:nvPr>
            <p:ph idx="1"/>
          </p:nvPr>
        </p:nvSpPr>
        <p:spPr>
          <a:xfrm>
            <a:off x="617538" y="838094"/>
            <a:ext cx="11085945" cy="5171424"/>
          </a:xfrm>
        </p:spPr>
        <p:txBody>
          <a:bodyPr>
            <a:noAutofit/>
          </a:bodyPr>
          <a:lstStyle/>
          <a:p>
            <a:pPr lvl="0" algn="just"/>
            <a:r>
              <a:rPr lang="en-IN" sz="3600" dirty="0">
                <a:solidFill>
                  <a:srgbClr val="FF0000"/>
                </a:solidFill>
                <a:latin typeface="Times New Roman" panose="02020603050405020304" pitchFamily="18" charset="0"/>
                <a:cs typeface="Times New Roman" panose="02020603050405020304" pitchFamily="18" charset="0"/>
              </a:rPr>
              <a:t>FP instruction </a:t>
            </a:r>
            <a:r>
              <a:rPr lang="en-IN" sz="3600" dirty="0">
                <a:latin typeface="Times New Roman" panose="02020603050405020304" pitchFamily="18" charset="0"/>
                <a:cs typeface="Times New Roman" panose="02020603050405020304" pitchFamily="18" charset="0"/>
              </a:rPr>
              <a:t>does </a:t>
            </a:r>
            <a:r>
              <a:rPr lang="en-IN" sz="3600" dirty="0">
                <a:solidFill>
                  <a:srgbClr val="FF0000"/>
                </a:solidFill>
                <a:latin typeface="Times New Roman" panose="02020603050405020304" pitchFamily="18" charset="0"/>
                <a:cs typeface="Times New Roman" panose="02020603050405020304" pitchFamily="18" charset="0"/>
              </a:rPr>
              <a:t>not</a:t>
            </a:r>
            <a:r>
              <a:rPr lang="en-IN" sz="3600" dirty="0">
                <a:latin typeface="Times New Roman" panose="02020603050405020304" pitchFamily="18" charset="0"/>
                <a:cs typeface="Times New Roman" panose="02020603050405020304" pitchFamily="18" charset="0"/>
              </a:rPr>
              <a:t> get </a:t>
            </a:r>
            <a:r>
              <a:rPr lang="en-IN" sz="3600" dirty="0">
                <a:solidFill>
                  <a:srgbClr val="FF0000"/>
                </a:solidFill>
                <a:latin typeface="Times New Roman" panose="02020603050405020304" pitchFamily="18" charset="0"/>
                <a:cs typeface="Times New Roman" panose="02020603050405020304" pitchFamily="18" charset="0"/>
              </a:rPr>
              <a:t>paired with integer</a:t>
            </a:r>
            <a:r>
              <a:rPr lang="en-IN" sz="3600" dirty="0">
                <a:latin typeface="Times New Roman" panose="02020603050405020304" pitchFamily="18" charset="0"/>
                <a:cs typeface="Times New Roman" panose="02020603050405020304" pitchFamily="18" charset="0"/>
              </a:rPr>
              <a:t> instruction</a:t>
            </a:r>
          </a:p>
          <a:p>
            <a:pPr lvl="0" algn="just"/>
            <a:r>
              <a:rPr lang="en-IN" sz="3600" b="1" dirty="0">
                <a:solidFill>
                  <a:srgbClr val="0070C0"/>
                </a:solidFill>
                <a:latin typeface="Times New Roman" panose="02020603050405020304" pitchFamily="18" charset="0"/>
                <a:cs typeface="Times New Roman" panose="02020603050405020304" pitchFamily="18" charset="0"/>
              </a:rPr>
              <a:t>Two FP instructions can be paired only if</a:t>
            </a:r>
            <a:r>
              <a:rPr lang="en-IN" sz="3600" dirty="0">
                <a:latin typeface="Times New Roman" panose="02020603050405020304" pitchFamily="18" charset="0"/>
                <a:cs typeface="Times New Roman" panose="02020603050405020304" pitchFamily="18" charset="0"/>
              </a:rPr>
              <a:t> </a:t>
            </a:r>
          </a:p>
          <a:p>
            <a:pPr marL="457200" lvl="1" indent="0" algn="just">
              <a:buNone/>
            </a:pPr>
            <a:r>
              <a:rPr lang="en-IN" sz="3200" b="1" dirty="0">
                <a:solidFill>
                  <a:srgbClr val="C00000"/>
                </a:solidFill>
                <a:latin typeface="Times New Roman" panose="02020603050405020304" pitchFamily="18" charset="0"/>
                <a:cs typeface="Times New Roman" panose="02020603050405020304" pitchFamily="18" charset="0"/>
              </a:rPr>
              <a:t>a. FXCH</a:t>
            </a:r>
            <a:r>
              <a:rPr lang="en-IN" sz="3200" dirty="0">
                <a:latin typeface="Times New Roman" panose="02020603050405020304" pitchFamily="18" charset="0"/>
                <a:cs typeface="Times New Roman" panose="02020603050405020304" pitchFamily="18" charset="0"/>
              </a:rPr>
              <a:t> instruction is the </a:t>
            </a:r>
            <a:r>
              <a:rPr lang="en-IN" sz="3200" b="1" dirty="0">
                <a:latin typeface="Times New Roman" panose="02020603050405020304" pitchFamily="18" charset="0"/>
                <a:cs typeface="Times New Roman" panose="02020603050405020304" pitchFamily="18" charset="0"/>
              </a:rPr>
              <a:t>second instruction </a:t>
            </a:r>
            <a:r>
              <a:rPr lang="en-IN" sz="3200" dirty="0">
                <a:latin typeface="Times New Roman" panose="02020603050405020304" pitchFamily="18" charset="0"/>
                <a:cs typeface="Times New Roman" panose="02020603050405020304" pitchFamily="18" charset="0"/>
              </a:rPr>
              <a:t>in the pair. </a:t>
            </a:r>
          </a:p>
          <a:p>
            <a:pPr marL="971550" lvl="1" indent="-514350" algn="just">
              <a:buAutoNum type="arabicPeriod"/>
            </a:pPr>
            <a:endParaRPr lang="en-IN" sz="3200" dirty="0">
              <a:latin typeface="Times New Roman" panose="02020603050405020304" pitchFamily="18" charset="0"/>
              <a:cs typeface="Times New Roman" panose="02020603050405020304" pitchFamily="18" charset="0"/>
            </a:endParaRPr>
          </a:p>
          <a:p>
            <a:pPr marL="457200" lvl="1" indent="0" algn="just">
              <a:buNone/>
            </a:pPr>
            <a:r>
              <a:rPr lang="en-IN" sz="3200" dirty="0">
                <a:latin typeface="Times New Roman" panose="02020603050405020304" pitchFamily="18" charset="0"/>
                <a:cs typeface="Times New Roman" panose="02020603050405020304" pitchFamily="18" charset="0"/>
              </a:rPr>
              <a:t>b. The </a:t>
            </a:r>
            <a:r>
              <a:rPr lang="en-IN" sz="3200" b="1" dirty="0">
                <a:latin typeface="Times New Roman" panose="02020603050405020304" pitchFamily="18" charset="0"/>
                <a:cs typeface="Times New Roman" panose="02020603050405020304" pitchFamily="18" charset="0"/>
              </a:rPr>
              <a:t>first instruction</a:t>
            </a:r>
            <a:r>
              <a:rPr lang="en-IN" sz="3200" dirty="0">
                <a:latin typeface="Times New Roman" panose="02020603050405020304" pitchFamily="18" charset="0"/>
                <a:cs typeface="Times New Roman" panose="02020603050405020304" pitchFamily="18" charset="0"/>
              </a:rPr>
              <a:t> of the pair can be – </a:t>
            </a:r>
            <a:r>
              <a:rPr lang="en-IN" sz="3200" b="1" dirty="0">
                <a:solidFill>
                  <a:srgbClr val="002060"/>
                </a:solidFill>
                <a:latin typeface="Times New Roman" panose="02020603050405020304" pitchFamily="18" charset="0"/>
                <a:cs typeface="Times New Roman" panose="02020603050405020304" pitchFamily="18" charset="0"/>
              </a:rPr>
              <a:t>FLD, FLD </a:t>
            </a:r>
            <a:r>
              <a:rPr lang="en-IN" sz="3200" b="1" dirty="0" err="1">
                <a:solidFill>
                  <a:srgbClr val="002060"/>
                </a:solidFill>
                <a:latin typeface="Times New Roman" panose="02020603050405020304" pitchFamily="18" charset="0"/>
                <a:cs typeface="Times New Roman" panose="02020603050405020304" pitchFamily="18" charset="0"/>
              </a:rPr>
              <a:t>st</a:t>
            </a:r>
            <a:r>
              <a:rPr lang="en-IN" sz="3200" b="1" dirty="0">
                <a:solidFill>
                  <a:srgbClr val="002060"/>
                </a:solidFill>
                <a:latin typeface="Times New Roman" panose="02020603050405020304" pitchFamily="18" charset="0"/>
                <a:cs typeface="Times New Roman" panose="02020603050405020304" pitchFamily="18" charset="0"/>
              </a:rPr>
              <a:t>(</a:t>
            </a:r>
            <a:r>
              <a:rPr lang="en-IN" sz="3200" b="1" dirty="0" err="1">
                <a:solidFill>
                  <a:srgbClr val="002060"/>
                </a:solidFill>
                <a:latin typeface="Times New Roman" panose="02020603050405020304" pitchFamily="18" charset="0"/>
                <a:cs typeface="Times New Roman" panose="02020603050405020304" pitchFamily="18" charset="0"/>
              </a:rPr>
              <a:t>i</a:t>
            </a:r>
            <a:r>
              <a:rPr lang="en-IN" sz="3200" b="1" dirty="0">
                <a:solidFill>
                  <a:srgbClr val="002060"/>
                </a:solidFill>
                <a:latin typeface="Times New Roman" panose="02020603050405020304" pitchFamily="18" charset="0"/>
                <a:cs typeface="Times New Roman" panose="02020603050405020304" pitchFamily="18" charset="0"/>
              </a:rPr>
              <a:t>), All forms of FADD, FMUL, FDIV, FCOM, FUCOM, FTST, FABS, FCHS</a:t>
            </a:r>
          </a:p>
          <a:p>
            <a:pPr marL="457200" lvl="1" indent="0" algn="just">
              <a:buNone/>
            </a:pPr>
            <a:r>
              <a:rPr lang="en-IN" sz="3200" dirty="0">
                <a:latin typeface="Times New Roman" panose="02020603050405020304" pitchFamily="18" charset="0"/>
                <a:cs typeface="Times New Roman" panose="02020603050405020304" pitchFamily="18" charset="0"/>
              </a:rPr>
              <a:t>c. The instructions which </a:t>
            </a:r>
            <a:r>
              <a:rPr lang="en-IN" sz="3200" b="1" dirty="0">
                <a:latin typeface="Times New Roman" panose="02020603050405020304" pitchFamily="18" charset="0"/>
                <a:cs typeface="Times New Roman" panose="02020603050405020304" pitchFamily="18" charset="0"/>
              </a:rPr>
              <a:t>do not</a:t>
            </a:r>
            <a:r>
              <a:rPr lang="en-IN" sz="3200" dirty="0">
                <a:latin typeface="Times New Roman" panose="02020603050405020304" pitchFamily="18" charset="0"/>
                <a:cs typeface="Times New Roman" panose="02020603050405020304" pitchFamily="18" charset="0"/>
              </a:rPr>
              <a:t> follow </a:t>
            </a:r>
            <a:r>
              <a:rPr lang="en-IN" sz="3200" b="1" dirty="0">
                <a:solidFill>
                  <a:schemeClr val="accent6">
                    <a:lumMod val="50000"/>
                  </a:schemeClr>
                </a:solidFill>
                <a:latin typeface="Times New Roman" panose="02020603050405020304" pitchFamily="18" charset="0"/>
                <a:cs typeface="Times New Roman" panose="02020603050405020304" pitchFamily="18" charset="0"/>
              </a:rPr>
              <a:t>a and b </a:t>
            </a:r>
            <a:r>
              <a:rPr lang="en-IN" sz="3200" dirty="0">
                <a:latin typeface="Times New Roman" panose="02020603050405020304" pitchFamily="18" charset="0"/>
                <a:cs typeface="Times New Roman" panose="02020603050405020304" pitchFamily="18" charset="0"/>
              </a:rPr>
              <a:t>always are issued to </a:t>
            </a:r>
            <a:r>
              <a:rPr lang="en-IN" sz="3200" b="1" dirty="0">
                <a:solidFill>
                  <a:srgbClr val="C00000"/>
                </a:solidFill>
                <a:latin typeface="Times New Roman" panose="02020603050405020304" pitchFamily="18" charset="0"/>
                <a:cs typeface="Times New Roman" panose="02020603050405020304" pitchFamily="18" charset="0"/>
              </a:rPr>
              <a:t>“u” pipe </a:t>
            </a:r>
            <a:r>
              <a:rPr lang="en-IN" sz="3200" dirty="0">
                <a:latin typeface="Times New Roman" panose="02020603050405020304" pitchFamily="18" charset="0"/>
                <a:cs typeface="Times New Roman" panose="02020603050405020304" pitchFamily="18" charset="0"/>
              </a:rPr>
              <a:t>singly.</a:t>
            </a:r>
          </a:p>
          <a:p>
            <a:pPr lvl="1" algn="just">
              <a:buNone/>
            </a:pP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rcRect/>
          <a:stretch>
            <a:fillRect/>
          </a:stretch>
        </p:blipFill>
        <p:spPr bwMode="auto">
          <a:xfrm>
            <a:off x="0" y="0"/>
            <a:ext cx="773905" cy="851206"/>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79B9980E-9469-45CD-B062-1E244EFD0258}"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89</a:t>
            </a:fld>
            <a:endParaRPr lang="en-US"/>
          </a:p>
        </p:txBody>
      </p:sp>
      <p:sp>
        <p:nvSpPr>
          <p:cNvPr id="7" name="Footer Placeholder 6"/>
          <p:cNvSpPr>
            <a:spLocks noGrp="1"/>
          </p:cNvSpPr>
          <p:nvPr>
            <p:ph type="ftr" sz="quarter" idx="11"/>
          </p:nvPr>
        </p:nvSpPr>
        <p:spPr>
          <a:xfrm>
            <a:off x="2590801" y="6356350"/>
            <a:ext cx="7135090" cy="365125"/>
          </a:xfrm>
        </p:spPr>
        <p:txBody>
          <a:bodyPr/>
          <a:lstStyle/>
          <a:p>
            <a:pPr>
              <a:defRPr/>
            </a:pPr>
            <a:r>
              <a:rPr lang="en-GB">
                <a:solidFill>
                  <a:srgbClr val="002060"/>
                </a:solidFill>
              </a:rPr>
              <a:t>Unit 1            Microprocessor and Microcontroller_CET2004B         2023-24     S3  </a:t>
            </a:r>
            <a:endParaRPr lang="en-US" dirty="0">
              <a:solidFill>
                <a:srgbClr val="002060"/>
              </a:solidFill>
            </a:endParaRPr>
          </a:p>
        </p:txBody>
      </p:sp>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09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5" name="Google Shape;195;p7"/>
          <p:cNvSpPr txBox="1">
            <a:spLocks noGrp="1"/>
          </p:cNvSpPr>
          <p:nvPr>
            <p:ph type="dt" idx="10"/>
          </p:nvPr>
        </p:nvSpPr>
        <p:spPr>
          <a:xfrm>
            <a:off x="762000" y="6459538"/>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6D81914-151A-4694-9181-72268436B036}" type="datetime1">
              <a:rPr lang="en-US" sz="1050" b="1" smtClean="0">
                <a:solidFill>
                  <a:srgbClr val="000000"/>
                </a:solidFill>
                <a:latin typeface="Times New Roman" panose="02020603050405020304" pitchFamily="18" charset="0"/>
                <a:cs typeface="Times New Roman" panose="02020603050405020304" pitchFamily="18" charset="0"/>
                <a:sym typeface="Times New Roman"/>
              </a:rPr>
              <a:t>9/10/2023</a:t>
            </a:fld>
            <a:endParaRPr sz="1050" b="1">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96" name="Google Shape;19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latin typeface="Times New Roman" panose="02020603050405020304" pitchFamily="18" charset="0"/>
                <a:cs typeface="Times New Roman" panose="02020603050405020304" pitchFamily="18" charset="0"/>
              </a:rPr>
              <a:t>Unit 1            Microprocessor and Microcontroller_CET2004B         2023-24     S3  </a:t>
            </a:r>
            <a:endParaRPr>
              <a:latin typeface="Times New Roman" panose="02020603050405020304" pitchFamily="18" charset="0"/>
              <a:cs typeface="Times New Roman" panose="02020603050405020304" pitchFamily="18" charset="0"/>
            </a:endParaRPr>
          </a:p>
        </p:txBody>
      </p:sp>
      <p:sp>
        <p:nvSpPr>
          <p:cNvPr id="197" name="Google Shape;197;p7"/>
          <p:cNvSpPr/>
          <p:nvPr/>
        </p:nvSpPr>
        <p:spPr>
          <a:xfrm>
            <a:off x="107950" y="13063"/>
            <a:ext cx="654050" cy="8641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4400"/>
              <a:buFont typeface="Arial"/>
              <a:buNone/>
            </a:pPr>
            <a:endParaRPr sz="44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98" name="Google Shape;198;p7"/>
          <p:cNvCxnSpPr/>
          <p:nvPr/>
        </p:nvCxnSpPr>
        <p:spPr>
          <a:xfrm rot="10800000" flipH="1">
            <a:off x="0" y="1001778"/>
            <a:ext cx="12192000" cy="27709"/>
          </a:xfrm>
          <a:prstGeom prst="straightConnector1">
            <a:avLst/>
          </a:prstGeom>
          <a:noFill/>
          <a:ln w="9525" cap="flat" cmpd="sng">
            <a:solidFill>
              <a:srgbClr val="00B050"/>
            </a:solidFill>
            <a:prstDash val="solid"/>
            <a:miter lim="800000"/>
            <a:headEnd type="none" w="sm" len="sm"/>
            <a:tailEnd type="none" w="sm" len="sm"/>
          </a:ln>
        </p:spPr>
      </p:cxnSp>
      <p:sp>
        <p:nvSpPr>
          <p:cNvPr id="199" name="Google Shape;199;p7"/>
          <p:cNvSpPr/>
          <p:nvPr/>
        </p:nvSpPr>
        <p:spPr>
          <a:xfrm>
            <a:off x="146051" y="6356350"/>
            <a:ext cx="471487" cy="457200"/>
          </a:xfrm>
          <a:prstGeom prst="rect">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cxnSp>
        <p:nvCxnSpPr>
          <p:cNvPr id="200" name="Google Shape;200;p7"/>
          <p:cNvCxnSpPr/>
          <p:nvPr/>
        </p:nvCxnSpPr>
        <p:spPr>
          <a:xfrm flipH="1">
            <a:off x="773905" y="13063"/>
            <a:ext cx="14288" cy="6821487"/>
          </a:xfrm>
          <a:prstGeom prst="straightConnector1">
            <a:avLst/>
          </a:prstGeom>
          <a:noFill/>
          <a:ln w="15875" cap="flat" cmpd="sng">
            <a:solidFill>
              <a:srgbClr val="00B050"/>
            </a:solidFill>
            <a:prstDash val="solid"/>
            <a:miter lim="800000"/>
            <a:headEnd type="none" w="sm" len="sm"/>
            <a:tailEnd type="none" w="sm" len="sm"/>
          </a:ln>
        </p:spPr>
      </p:cxnSp>
      <p:cxnSp>
        <p:nvCxnSpPr>
          <p:cNvPr id="201" name="Google Shape;201;p7"/>
          <p:cNvCxnSpPr/>
          <p:nvPr/>
        </p:nvCxnSpPr>
        <p:spPr>
          <a:xfrm>
            <a:off x="-10316" y="6264275"/>
            <a:ext cx="12192000" cy="0"/>
          </a:xfrm>
          <a:prstGeom prst="straightConnector1">
            <a:avLst/>
          </a:prstGeom>
          <a:noFill/>
          <a:ln w="15875" cap="flat" cmpd="sng">
            <a:solidFill>
              <a:srgbClr val="00B050"/>
            </a:solidFill>
            <a:prstDash val="solid"/>
            <a:miter lim="800000"/>
            <a:headEnd type="none" w="sm" len="sm"/>
            <a:tailEnd type="none" w="sm" len="sm"/>
          </a:ln>
        </p:spPr>
      </p:cxnSp>
      <p:sp>
        <p:nvSpPr>
          <p:cNvPr id="202" name="Google Shape;20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9</a:t>
            </a:fld>
            <a:endParaRPr>
              <a:latin typeface="Times New Roman" panose="02020603050405020304" pitchFamily="18" charset="0"/>
              <a:cs typeface="Times New Roman" panose="02020603050405020304" pitchFamily="18" charset="0"/>
            </a:endParaRPr>
          </a:p>
        </p:txBody>
      </p:sp>
      <p:sp>
        <p:nvSpPr>
          <p:cNvPr id="3" name="Rectangle 2"/>
          <p:cNvSpPr/>
          <p:nvPr/>
        </p:nvSpPr>
        <p:spPr>
          <a:xfrm>
            <a:off x="1738331" y="318773"/>
            <a:ext cx="4057521" cy="590931"/>
          </a:xfrm>
          <a:prstGeom prst="rect">
            <a:avLst/>
          </a:prstGeom>
        </p:spPr>
        <p:txBody>
          <a:bodyPr wrap="none">
            <a:spAutoFit/>
          </a:bodyPr>
          <a:lstStyle/>
          <a:p>
            <a:pPr lvl="0" algn="just">
              <a:lnSpc>
                <a:spcPct val="90000"/>
              </a:lnSpc>
              <a:buClr>
                <a:srgbClr val="FF0000"/>
              </a:buClr>
              <a:buSzPts val="2800"/>
            </a:pPr>
            <a:r>
              <a:rPr lang="en-US" sz="3600" b="1" dirty="0">
                <a:solidFill>
                  <a:srgbClr val="FF0000"/>
                </a:solidFill>
                <a:latin typeface="Times New Roman" panose="02020603050405020304" pitchFamily="18" charset="0"/>
                <a:cs typeface="Times New Roman" panose="02020603050405020304" pitchFamily="18" charset="0"/>
              </a:rPr>
              <a:t>Course Objectives: </a:t>
            </a:r>
            <a:endParaRPr lang="en-US" sz="3600" dirty="0">
              <a:solidFill>
                <a:srgbClr val="FF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944560" y="1104966"/>
            <a:ext cx="11003600" cy="4832092"/>
          </a:xfrm>
          <a:prstGeom prst="rect">
            <a:avLst/>
          </a:prstGeom>
        </p:spPr>
        <p:txBody>
          <a:bodyPr wrap="square">
            <a:spAutoFit/>
          </a:bodyPr>
          <a:lstStyle/>
          <a:p>
            <a:pPr algn="just"/>
            <a:r>
              <a:rPr lang="en-GB" sz="2800" dirty="0">
                <a:latin typeface="Times New Roman" panose="02020603050405020304" pitchFamily="18" charset="0"/>
              </a:rPr>
              <a:t>By participating in and understanding all facets of this Course a student will be able:</a:t>
            </a:r>
          </a:p>
          <a:p>
            <a:pPr algn="just"/>
            <a:r>
              <a:rPr lang="en-GB" sz="2800" dirty="0">
                <a:latin typeface="Times New Roman" panose="02020603050405020304" pitchFamily="18" charset="0"/>
              </a:rPr>
              <a:t> </a:t>
            </a:r>
          </a:p>
          <a:p>
            <a:pPr algn="just"/>
            <a:r>
              <a:rPr lang="en-GB" sz="3200" dirty="0">
                <a:latin typeface="Times New Roman" panose="02020603050405020304" pitchFamily="18" charset="0"/>
              </a:rPr>
              <a:t>1. To learn the architecture and programming of Pentium Microprocessor </a:t>
            </a:r>
          </a:p>
          <a:p>
            <a:pPr algn="just"/>
            <a:r>
              <a:rPr lang="en-GB" sz="3200" dirty="0">
                <a:latin typeface="Times New Roman" panose="02020603050405020304" pitchFamily="18" charset="0"/>
              </a:rPr>
              <a:t>2. To understand the protected memory management mechanism </a:t>
            </a:r>
          </a:p>
          <a:p>
            <a:pPr algn="just"/>
            <a:r>
              <a:rPr lang="en-GB" sz="3200" dirty="0">
                <a:latin typeface="Times New Roman" panose="02020603050405020304" pitchFamily="18" charset="0"/>
              </a:rPr>
              <a:t>3. To provide insight to multitasking environment </a:t>
            </a:r>
          </a:p>
          <a:p>
            <a:pPr algn="just"/>
            <a:r>
              <a:rPr lang="en-GB" sz="3200" dirty="0">
                <a:latin typeface="Times New Roman" panose="02020603050405020304" pitchFamily="18" charset="0"/>
              </a:rPr>
              <a:t>4. To demonstrate the working of interrupt mechanism in Pentium </a:t>
            </a:r>
          </a:p>
          <a:p>
            <a:pPr algn="just"/>
            <a:r>
              <a:rPr lang="en-GB" sz="3200" dirty="0">
                <a:latin typeface="Times New Roman" panose="02020603050405020304" pitchFamily="18" charset="0"/>
              </a:rPr>
              <a:t>5. To learn and implement the architectural Features of 8051 and ARM based Microcontroller. </a:t>
            </a:r>
            <a:endParaRPr lang="en-IN" sz="3200" dirty="0">
              <a:latin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43A4-214A-4D7E-AADD-5B38F3757530}"/>
              </a:ext>
            </a:extLst>
          </p:cNvPr>
          <p:cNvSpPr>
            <a:spLocks noGrp="1"/>
          </p:cNvSpPr>
          <p:nvPr>
            <p:ph type="title"/>
          </p:nvPr>
        </p:nvSpPr>
        <p:spPr>
          <a:xfrm>
            <a:off x="773267" y="136562"/>
            <a:ext cx="10515600" cy="874395"/>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Floating Point Unit (FPU) – Key Points</a:t>
            </a:r>
            <a:endParaRPr lang="en-IN"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C55227-D40F-4A91-B87F-728A5CD5466E}"/>
              </a:ext>
            </a:extLst>
          </p:cNvPr>
          <p:cNvSpPr>
            <a:spLocks noGrp="1"/>
          </p:cNvSpPr>
          <p:nvPr>
            <p:ph idx="1"/>
          </p:nvPr>
        </p:nvSpPr>
        <p:spPr>
          <a:xfrm>
            <a:off x="838200" y="1134456"/>
            <a:ext cx="11166566" cy="5042507"/>
          </a:xfrm>
          <a:solidFill>
            <a:schemeClr val="accent2">
              <a:lumMod val="40000"/>
              <a:lumOff val="60000"/>
            </a:schemeClr>
          </a:solidFill>
        </p:spPr>
        <p:txBody>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4000" dirty="0">
                <a:solidFill>
                  <a:schemeClr val="accent1">
                    <a:lumMod val="50000"/>
                  </a:schemeClr>
                </a:solidFill>
                <a:latin typeface="Times New Roman" panose="02020603050405020304" pitchFamily="18" charset="0"/>
                <a:cs typeface="Times New Roman" panose="02020603050405020304" pitchFamily="18" charset="0"/>
              </a:rPr>
              <a:t>FPU of Pentium is </a:t>
            </a:r>
            <a:r>
              <a:rPr lang="en-US" sz="4000" dirty="0">
                <a:solidFill>
                  <a:srgbClr val="C00000"/>
                </a:solidFill>
                <a:latin typeface="Times New Roman" panose="02020603050405020304" pitchFamily="18" charset="0"/>
                <a:cs typeface="Times New Roman" panose="02020603050405020304" pitchFamily="18" charset="0"/>
              </a:rPr>
              <a:t>Integrated with </a:t>
            </a:r>
            <a:r>
              <a:rPr lang="en-US" sz="4000" dirty="0">
                <a:solidFill>
                  <a:schemeClr val="accent1">
                    <a:lumMod val="50000"/>
                  </a:schemeClr>
                </a:solidFill>
                <a:latin typeface="Times New Roman" panose="02020603050405020304" pitchFamily="18" charset="0"/>
                <a:cs typeface="Times New Roman" panose="02020603050405020304" pitchFamily="18" charset="0"/>
              </a:rPr>
              <a:t>Integer Unit </a:t>
            </a:r>
          </a:p>
          <a:p>
            <a:r>
              <a:rPr lang="en-US" sz="4000" dirty="0">
                <a:solidFill>
                  <a:schemeClr val="accent1">
                    <a:lumMod val="50000"/>
                  </a:schemeClr>
                </a:solidFill>
                <a:latin typeface="Times New Roman" panose="02020603050405020304" pitchFamily="18" charset="0"/>
                <a:cs typeface="Times New Roman" panose="02020603050405020304" pitchFamily="18" charset="0"/>
              </a:rPr>
              <a:t> FPU is </a:t>
            </a:r>
            <a:r>
              <a:rPr lang="en-US" sz="4000" b="1" dirty="0">
                <a:solidFill>
                  <a:srgbClr val="C00000"/>
                </a:solidFill>
                <a:latin typeface="Times New Roman" panose="02020603050405020304" pitchFamily="18" charset="0"/>
                <a:cs typeface="Times New Roman" panose="02020603050405020304" pitchFamily="18" charset="0"/>
              </a:rPr>
              <a:t>Heavily</a:t>
            </a:r>
            <a:r>
              <a:rPr lang="en-US" sz="4000" dirty="0">
                <a:solidFill>
                  <a:schemeClr val="accent1">
                    <a:lumMod val="50000"/>
                  </a:schemeClr>
                </a:solidFill>
                <a:latin typeface="Times New Roman" panose="02020603050405020304" pitchFamily="18" charset="0"/>
                <a:cs typeface="Times New Roman" panose="02020603050405020304" pitchFamily="18" charset="0"/>
              </a:rPr>
              <a:t> Pipelined Unit </a:t>
            </a:r>
          </a:p>
          <a:p>
            <a:r>
              <a:rPr lang="en-US" sz="4000" dirty="0">
                <a:solidFill>
                  <a:schemeClr val="accent1">
                    <a:lumMod val="50000"/>
                  </a:schemeClr>
                </a:solidFill>
                <a:latin typeface="Times New Roman" panose="02020603050405020304" pitchFamily="18" charset="0"/>
                <a:cs typeface="Times New Roman" panose="02020603050405020304" pitchFamily="18" charset="0"/>
              </a:rPr>
              <a:t> Able to </a:t>
            </a:r>
            <a:r>
              <a:rPr lang="en-US" sz="4000" dirty="0">
                <a:solidFill>
                  <a:schemeClr val="accent6">
                    <a:lumMod val="50000"/>
                  </a:schemeClr>
                </a:solidFill>
                <a:latin typeface="Times New Roman" panose="02020603050405020304" pitchFamily="18" charset="0"/>
                <a:cs typeface="Times New Roman" panose="02020603050405020304" pitchFamily="18" charset="0"/>
              </a:rPr>
              <a:t>accept one floating point instruction </a:t>
            </a:r>
            <a:r>
              <a:rPr lang="en-US" sz="4000" dirty="0">
                <a:solidFill>
                  <a:schemeClr val="accent1">
                    <a:lumMod val="50000"/>
                  </a:schemeClr>
                </a:solidFill>
                <a:latin typeface="Times New Roman" panose="02020603050405020304" pitchFamily="18" charset="0"/>
                <a:cs typeface="Times New Roman" panose="02020603050405020304" pitchFamily="18" charset="0"/>
              </a:rPr>
              <a:t>/ clock </a:t>
            </a:r>
          </a:p>
          <a:p>
            <a:pPr marL="0" indent="0">
              <a:buNone/>
            </a:pPr>
            <a:endParaRPr lang="en-IN" sz="4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D1617C0-7E72-4A2E-A173-1801AA7ECC4B}"/>
              </a:ext>
            </a:extLst>
          </p:cNvPr>
          <p:cNvSpPr>
            <a:spLocks noGrp="1"/>
          </p:cNvSpPr>
          <p:nvPr>
            <p:ph type="dt" sz="half" idx="10"/>
          </p:nvPr>
        </p:nvSpPr>
        <p:spPr/>
        <p:txBody>
          <a:bodyPr/>
          <a:lstStyle/>
          <a:p>
            <a:pPr>
              <a:defRPr/>
            </a:pPr>
            <a:fld id="{002A368A-9D04-4B51-BD45-B674B8A047EF}" type="datetime1">
              <a:rPr lang="en-US" smtClean="0"/>
              <a:t>9/10/2023</a:t>
            </a:fld>
            <a:endParaRPr lang="en-US"/>
          </a:p>
        </p:txBody>
      </p:sp>
      <p:sp>
        <p:nvSpPr>
          <p:cNvPr id="5" name="Footer Placeholder 4">
            <a:extLst>
              <a:ext uri="{FF2B5EF4-FFF2-40B4-BE49-F238E27FC236}">
                <a16:creationId xmlns:a16="http://schemas.microsoft.com/office/drawing/2014/main" id="{16DD3902-D665-47EF-81CC-E9622D6FD43E}"/>
              </a:ext>
            </a:extLst>
          </p:cNvPr>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a:extLst>
              <a:ext uri="{FF2B5EF4-FFF2-40B4-BE49-F238E27FC236}">
                <a16:creationId xmlns:a16="http://schemas.microsoft.com/office/drawing/2014/main" id="{4230848A-D2CD-4DDE-A66A-CCB5E4FCA0BE}"/>
              </a:ext>
            </a:extLst>
          </p:cNvPr>
          <p:cNvSpPr>
            <a:spLocks noGrp="1"/>
          </p:cNvSpPr>
          <p:nvPr>
            <p:ph type="sldNum" sz="quarter" idx="12"/>
          </p:nvPr>
        </p:nvSpPr>
        <p:spPr/>
        <p:txBody>
          <a:bodyPr/>
          <a:lstStyle/>
          <a:p>
            <a:pPr>
              <a:defRPr/>
            </a:pPr>
            <a:fld id="{86E3E4F9-1BBA-46FB-A770-05CF0AA7799E}" type="slidenum">
              <a:rPr lang="en-US" smtClean="0"/>
              <a:pPr>
                <a:defRPr/>
              </a:pPr>
              <a:t>90</a:t>
            </a:fld>
            <a:endParaRPr lang="en-US"/>
          </a:p>
        </p:txBody>
      </p:sp>
      <p:pic>
        <p:nvPicPr>
          <p:cNvPr id="7" name="Picture 6">
            <a:extLst>
              <a:ext uri="{FF2B5EF4-FFF2-40B4-BE49-F238E27FC236}">
                <a16:creationId xmlns:a16="http://schemas.microsoft.com/office/drawing/2014/main" id="{0EDAA815-C666-4DC5-B0A7-02012B2C9A36}"/>
              </a:ext>
            </a:extLst>
          </p:cNvPr>
          <p:cNvPicPr>
            <a:picLocks noChangeAspect="1"/>
          </p:cNvPicPr>
          <p:nvPr/>
        </p:nvPicPr>
        <p:blipFill>
          <a:blip r:embed="rId2" cstate="print"/>
          <a:srcRect/>
          <a:stretch>
            <a:fillRect/>
          </a:stretch>
        </p:blipFill>
        <p:spPr bwMode="auto">
          <a:xfrm>
            <a:off x="113459" y="45143"/>
            <a:ext cx="659808" cy="774638"/>
          </a:xfrm>
          <a:prstGeom prst="rect">
            <a:avLst/>
          </a:prstGeom>
          <a:noFill/>
          <a:ln w="9525">
            <a:noFill/>
            <a:miter lim="800000"/>
            <a:headEnd/>
            <a:tailEnd/>
          </a:ln>
        </p:spPr>
      </p:pic>
      <p:sp>
        <p:nvSpPr>
          <p:cNvPr id="8" name="Oval 7">
            <a:extLst>
              <a:ext uri="{FF2B5EF4-FFF2-40B4-BE49-F238E27FC236}">
                <a16:creationId xmlns:a16="http://schemas.microsoft.com/office/drawing/2014/main" id="{8607D1CE-8D03-4AAF-81CB-BBBB1DFE3196}"/>
              </a:ext>
            </a:extLst>
          </p:cNvPr>
          <p:cNvSpPr/>
          <p:nvPr/>
        </p:nvSpPr>
        <p:spPr>
          <a:xfrm>
            <a:off x="1043577" y="3657600"/>
            <a:ext cx="9662160" cy="22352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Able to accept two floating point instruction every clock -  </a:t>
            </a:r>
            <a:r>
              <a:rPr lang="en-US" sz="3200" b="1" dirty="0">
                <a:solidFill>
                  <a:schemeClr val="tx1"/>
                </a:solidFill>
                <a:latin typeface="Times New Roman" panose="02020603050405020304" pitchFamily="18" charset="0"/>
                <a:cs typeface="Times New Roman" panose="02020603050405020304" pitchFamily="18" charset="0"/>
              </a:rPr>
              <a:t>But</a:t>
            </a:r>
            <a:r>
              <a:rPr lang="en-US" sz="3200" dirty="0">
                <a:solidFill>
                  <a:schemeClr val="tx1"/>
                </a:solidFill>
                <a:latin typeface="Times New Roman" panose="02020603050405020304" pitchFamily="18" charset="0"/>
                <a:cs typeface="Times New Roman" panose="02020603050405020304" pitchFamily="18" charset="0"/>
              </a:rPr>
              <a:t> – One instruction out of it must be </a:t>
            </a:r>
            <a:r>
              <a:rPr lang="en-US" sz="3200" b="1" dirty="0">
                <a:solidFill>
                  <a:schemeClr val="tx1"/>
                </a:solidFill>
                <a:latin typeface="Times New Roman" panose="02020603050405020304" pitchFamily="18" charset="0"/>
                <a:cs typeface="Times New Roman" panose="02020603050405020304" pitchFamily="18" charset="0"/>
              </a:rPr>
              <a:t>EXCHANGE - </a:t>
            </a:r>
            <a:r>
              <a:rPr lang="en-IN" sz="3200" b="1" dirty="0">
                <a:solidFill>
                  <a:srgbClr val="C00000"/>
                </a:solidFill>
                <a:latin typeface="Times New Roman" panose="02020603050405020304" pitchFamily="18" charset="0"/>
                <a:cs typeface="Times New Roman" panose="02020603050405020304" pitchFamily="18" charset="0"/>
              </a:rPr>
              <a:t>FXCH</a:t>
            </a:r>
            <a:endParaRPr lang="en-IN" sz="3200" b="1" dirty="0">
              <a:solidFill>
                <a:schemeClr val="tx2">
                  <a:lumMod val="50000"/>
                </a:schemeClr>
              </a:solidFill>
              <a:latin typeface="Times New Roman" panose="02020603050405020304" pitchFamily="18" charset="0"/>
              <a:cs typeface="Times New Roman" panose="02020603050405020304" pitchFamily="18" charset="0"/>
            </a:endParaRPr>
          </a:p>
        </p:txBody>
      </p:sp>
      <p:cxnSp>
        <p:nvCxnSpPr>
          <p:cNvPr id="9" name="Straight Connector 8"/>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26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43A4-214A-4D7E-AADD-5B38F3757530}"/>
              </a:ext>
            </a:extLst>
          </p:cNvPr>
          <p:cNvSpPr>
            <a:spLocks noGrp="1"/>
          </p:cNvSpPr>
          <p:nvPr>
            <p:ph type="title"/>
          </p:nvPr>
        </p:nvSpPr>
        <p:spPr>
          <a:xfrm>
            <a:off x="944560" y="143665"/>
            <a:ext cx="10515600" cy="762635"/>
          </a:xfrm>
          <a:ln w="38100">
            <a:solidFill>
              <a:schemeClr val="accent4"/>
            </a:solidFill>
          </a:ln>
        </p:spPr>
        <p:txBody>
          <a:bodyPr>
            <a:noAutofit/>
          </a:bodyPr>
          <a:lstStyle/>
          <a:p>
            <a:pPr algn="ctr"/>
            <a:r>
              <a:rPr lang="en-US" sz="5400" b="1" dirty="0">
                <a:solidFill>
                  <a:srgbClr val="7030A0"/>
                </a:solidFill>
                <a:latin typeface="Times New Roman" panose="02020603050405020304" pitchFamily="18" charset="0"/>
                <a:cs typeface="Times New Roman" panose="02020603050405020304" pitchFamily="18" charset="0"/>
              </a:rPr>
              <a:t>Floating Point Unit Pipeline </a:t>
            </a:r>
            <a:r>
              <a:rPr lang="en-US" sz="5400" b="1" dirty="0">
                <a:solidFill>
                  <a:schemeClr val="accent6">
                    <a:lumMod val="50000"/>
                  </a:schemeClr>
                </a:solidFill>
                <a:latin typeface="Times New Roman" panose="02020603050405020304" pitchFamily="18" charset="0"/>
                <a:cs typeface="Times New Roman" panose="02020603050405020304" pitchFamily="18" charset="0"/>
              </a:rPr>
              <a:t>Stages</a:t>
            </a:r>
            <a:endParaRPr lang="en-IN" sz="54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C55227-D40F-4A91-B87F-728A5CD5466E}"/>
              </a:ext>
            </a:extLst>
          </p:cNvPr>
          <p:cNvSpPr>
            <a:spLocks noGrp="1"/>
          </p:cNvSpPr>
          <p:nvPr>
            <p:ph idx="1"/>
          </p:nvPr>
        </p:nvSpPr>
        <p:spPr>
          <a:xfrm>
            <a:off x="721583" y="906300"/>
            <a:ext cx="10515600" cy="4351338"/>
          </a:xfrm>
        </p:spPr>
        <p:txBody>
          <a:bodyPr/>
          <a:lstStyle/>
          <a:p>
            <a:r>
              <a:rPr lang="en-US" b="1" dirty="0">
                <a:solidFill>
                  <a:schemeClr val="accent2"/>
                </a:solidFill>
                <a:latin typeface="Times New Roman" panose="02020603050405020304" pitchFamily="18" charset="0"/>
                <a:cs typeface="Times New Roman" panose="02020603050405020304" pitchFamily="18" charset="0"/>
              </a:rPr>
              <a:t>FPU Works with </a:t>
            </a:r>
            <a:r>
              <a:rPr lang="en-US" b="1" dirty="0">
                <a:solidFill>
                  <a:srgbClr val="C00000"/>
                </a:solidFill>
                <a:latin typeface="Times New Roman" panose="02020603050405020304" pitchFamily="18" charset="0"/>
                <a:cs typeface="Times New Roman" panose="02020603050405020304" pitchFamily="18" charset="0"/>
              </a:rPr>
              <a:t>8 Pipeline stages </a:t>
            </a:r>
          </a:p>
          <a:p>
            <a:r>
              <a:rPr lang="en-US" b="1" i="1" dirty="0">
                <a:solidFill>
                  <a:schemeClr val="accent6">
                    <a:lumMod val="75000"/>
                  </a:schemeClr>
                </a:solidFill>
                <a:latin typeface="Times New Roman" panose="02020603050405020304" pitchFamily="18" charset="0"/>
                <a:cs typeface="Times New Roman" panose="02020603050405020304" pitchFamily="18" charset="0"/>
              </a:rPr>
              <a:t>It </a:t>
            </a:r>
            <a:r>
              <a:rPr lang="en-US" b="1" i="1" dirty="0">
                <a:solidFill>
                  <a:srgbClr val="C00000"/>
                </a:solidFill>
                <a:latin typeface="Times New Roman" panose="02020603050405020304" pitchFamily="18" charset="0"/>
                <a:cs typeface="Times New Roman" panose="02020603050405020304" pitchFamily="18" charset="0"/>
              </a:rPr>
              <a:t>shares</a:t>
            </a:r>
            <a:r>
              <a:rPr lang="en-US" b="1" i="1" dirty="0">
                <a:solidFill>
                  <a:schemeClr val="accent6">
                    <a:lumMod val="75000"/>
                  </a:schemeClr>
                </a:solidFill>
                <a:latin typeface="Times New Roman" panose="02020603050405020304" pitchFamily="18" charset="0"/>
                <a:cs typeface="Times New Roman" panose="02020603050405020304" pitchFamily="18" charset="0"/>
              </a:rPr>
              <a:t> first </a:t>
            </a:r>
            <a:r>
              <a:rPr lang="en-US" b="1" i="1" dirty="0">
                <a:solidFill>
                  <a:schemeClr val="accent5">
                    <a:lumMod val="50000"/>
                  </a:schemeClr>
                </a:solidFill>
                <a:latin typeface="Times New Roman" panose="02020603050405020304" pitchFamily="18" charset="0"/>
                <a:cs typeface="Times New Roman" panose="02020603050405020304" pitchFamily="18" charset="0"/>
              </a:rPr>
              <a:t>5 stages </a:t>
            </a:r>
            <a:r>
              <a:rPr lang="en-US" b="1" i="1" dirty="0">
                <a:solidFill>
                  <a:schemeClr val="accent6">
                    <a:lumMod val="75000"/>
                  </a:schemeClr>
                </a:solidFill>
                <a:latin typeface="Times New Roman" panose="02020603050405020304" pitchFamily="18" charset="0"/>
                <a:cs typeface="Times New Roman" panose="02020603050405020304" pitchFamily="18" charset="0"/>
              </a:rPr>
              <a:t>of Integer Unit  </a:t>
            </a:r>
          </a:p>
          <a:p>
            <a:endParaRPr lang="en-IN" sz="3600" b="1" i="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D1617C0-7E72-4A2E-A173-1801AA7ECC4B}"/>
              </a:ext>
            </a:extLst>
          </p:cNvPr>
          <p:cNvSpPr>
            <a:spLocks noGrp="1"/>
          </p:cNvSpPr>
          <p:nvPr>
            <p:ph type="dt" sz="half" idx="10"/>
          </p:nvPr>
        </p:nvSpPr>
        <p:spPr/>
        <p:txBody>
          <a:bodyPr/>
          <a:lstStyle/>
          <a:p>
            <a:pPr>
              <a:defRPr/>
            </a:pPr>
            <a:fld id="{D8A14935-B80B-4173-9DC9-B815E3D2C293}" type="datetime1">
              <a:rPr lang="en-US" smtClean="0"/>
              <a:t>9/10/2023</a:t>
            </a:fld>
            <a:endParaRPr lang="en-US"/>
          </a:p>
        </p:txBody>
      </p:sp>
      <p:sp>
        <p:nvSpPr>
          <p:cNvPr id="5" name="Footer Placeholder 4">
            <a:extLst>
              <a:ext uri="{FF2B5EF4-FFF2-40B4-BE49-F238E27FC236}">
                <a16:creationId xmlns:a16="http://schemas.microsoft.com/office/drawing/2014/main" id="{16DD3902-D665-47EF-81CC-E9622D6FD43E}"/>
              </a:ext>
            </a:extLst>
          </p:cNvPr>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a:extLst>
              <a:ext uri="{FF2B5EF4-FFF2-40B4-BE49-F238E27FC236}">
                <a16:creationId xmlns:a16="http://schemas.microsoft.com/office/drawing/2014/main" id="{4230848A-D2CD-4DDE-A66A-CCB5E4FCA0BE}"/>
              </a:ext>
            </a:extLst>
          </p:cNvPr>
          <p:cNvSpPr>
            <a:spLocks noGrp="1"/>
          </p:cNvSpPr>
          <p:nvPr>
            <p:ph type="sldNum" sz="quarter" idx="12"/>
          </p:nvPr>
        </p:nvSpPr>
        <p:spPr/>
        <p:txBody>
          <a:bodyPr/>
          <a:lstStyle/>
          <a:p>
            <a:pPr>
              <a:defRPr/>
            </a:pPr>
            <a:fld id="{86E3E4F9-1BBA-46FB-A770-05CF0AA7799E}" type="slidenum">
              <a:rPr lang="en-US" smtClean="0"/>
              <a:pPr>
                <a:defRPr/>
              </a:pPr>
              <a:t>91</a:t>
            </a:fld>
            <a:endParaRPr lang="en-US"/>
          </a:p>
        </p:txBody>
      </p:sp>
      <p:pic>
        <p:nvPicPr>
          <p:cNvPr id="7" name="Picture 6">
            <a:extLst>
              <a:ext uri="{FF2B5EF4-FFF2-40B4-BE49-F238E27FC236}">
                <a16:creationId xmlns:a16="http://schemas.microsoft.com/office/drawing/2014/main" id="{0EDAA815-C666-4DC5-B0A7-02012B2C9A36}"/>
              </a:ext>
            </a:extLst>
          </p:cNvPr>
          <p:cNvPicPr>
            <a:picLocks noChangeAspect="1"/>
          </p:cNvPicPr>
          <p:nvPr/>
        </p:nvPicPr>
        <p:blipFill>
          <a:blip r:embed="rId2" cstate="print"/>
          <a:srcRect/>
          <a:stretch>
            <a:fillRect/>
          </a:stretch>
        </p:blipFill>
        <p:spPr bwMode="auto">
          <a:xfrm>
            <a:off x="113459" y="45143"/>
            <a:ext cx="659808" cy="596302"/>
          </a:xfrm>
          <a:prstGeom prst="rect">
            <a:avLst/>
          </a:prstGeom>
          <a:noFill/>
          <a:ln w="9525">
            <a:noFill/>
            <a:miter lim="800000"/>
            <a:headEnd/>
            <a:tailEnd/>
          </a:ln>
        </p:spPr>
      </p:pic>
      <p:sp>
        <p:nvSpPr>
          <p:cNvPr id="9" name="Rectangle: Diagonal Corners Rounded 8">
            <a:extLst>
              <a:ext uri="{FF2B5EF4-FFF2-40B4-BE49-F238E27FC236}">
                <a16:creationId xmlns:a16="http://schemas.microsoft.com/office/drawing/2014/main" id="{32DB0FF7-E36B-4AE8-B5DC-619B9AE4C071}"/>
              </a:ext>
              <a:ext uri="{C183D7F6-B498-43B3-948B-1728B52AA6E4}">
                <adec:decorative xmlns:adec="http://schemas.microsoft.com/office/drawing/2017/decorative" val="0"/>
              </a:ext>
            </a:extLst>
          </p:cNvPr>
          <p:cNvSpPr/>
          <p:nvPr/>
        </p:nvSpPr>
        <p:spPr>
          <a:xfrm>
            <a:off x="161710" y="2394065"/>
            <a:ext cx="1482845" cy="762635"/>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rPr>
              <a:t>PF- Prefetch </a:t>
            </a:r>
            <a:endParaRPr lang="en-IN" b="1" dirty="0">
              <a:ln w="0"/>
              <a:solidFill>
                <a:schemeClr val="tx1"/>
              </a:solidFill>
              <a:effectLst>
                <a:outerShdw blurRad="38100" dist="19050" dir="2700000" algn="tl" rotWithShape="0">
                  <a:schemeClr val="dk1">
                    <a:alpha val="40000"/>
                  </a:schemeClr>
                </a:outerShdw>
              </a:effectLst>
            </a:endParaRPr>
          </a:p>
        </p:txBody>
      </p:sp>
      <p:sp>
        <p:nvSpPr>
          <p:cNvPr id="10" name="Rectangle: Diagonal Corners Rounded 9">
            <a:extLst>
              <a:ext uri="{FF2B5EF4-FFF2-40B4-BE49-F238E27FC236}">
                <a16:creationId xmlns:a16="http://schemas.microsoft.com/office/drawing/2014/main" id="{6E641749-1743-4E30-AF23-7A85B490B76A}"/>
              </a:ext>
              <a:ext uri="{C183D7F6-B498-43B3-948B-1728B52AA6E4}">
                <adec:decorative xmlns:adec="http://schemas.microsoft.com/office/drawing/2017/decorative" val="0"/>
              </a:ext>
            </a:extLst>
          </p:cNvPr>
          <p:cNvSpPr/>
          <p:nvPr/>
        </p:nvSpPr>
        <p:spPr>
          <a:xfrm>
            <a:off x="1644555" y="2869895"/>
            <a:ext cx="1482845" cy="762635"/>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D1- Instruction Decode </a:t>
            </a:r>
            <a:endParaRPr lang="en-IN" dirty="0">
              <a:ln w="0"/>
              <a:solidFill>
                <a:schemeClr val="tx1"/>
              </a:solidFill>
              <a:effectLst>
                <a:outerShdw blurRad="38100" dist="19050" dir="2700000" algn="tl" rotWithShape="0">
                  <a:schemeClr val="dk1">
                    <a:alpha val="40000"/>
                  </a:schemeClr>
                </a:outerShdw>
              </a:effectLst>
            </a:endParaRPr>
          </a:p>
        </p:txBody>
      </p:sp>
      <p:sp>
        <p:nvSpPr>
          <p:cNvPr id="11" name="Rectangle: Diagonal Corners Rounded 10">
            <a:extLst>
              <a:ext uri="{FF2B5EF4-FFF2-40B4-BE49-F238E27FC236}">
                <a16:creationId xmlns:a16="http://schemas.microsoft.com/office/drawing/2014/main" id="{D9CE43A3-494F-4358-A819-59F0BFB42C05}"/>
              </a:ext>
              <a:ext uri="{C183D7F6-B498-43B3-948B-1728B52AA6E4}">
                <adec:decorative xmlns:adec="http://schemas.microsoft.com/office/drawing/2017/decorative" val="0"/>
              </a:ext>
            </a:extLst>
          </p:cNvPr>
          <p:cNvSpPr/>
          <p:nvPr/>
        </p:nvSpPr>
        <p:spPr>
          <a:xfrm>
            <a:off x="3127143" y="3251212"/>
            <a:ext cx="1482845" cy="762635"/>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rPr>
              <a:t>D2- Address Generation</a:t>
            </a:r>
            <a:endParaRPr lang="en-IN" b="1" dirty="0">
              <a:ln w="0"/>
              <a:solidFill>
                <a:schemeClr val="tx1"/>
              </a:solidFill>
              <a:effectLst>
                <a:outerShdw blurRad="38100" dist="19050" dir="2700000" algn="tl" rotWithShape="0">
                  <a:schemeClr val="dk1">
                    <a:alpha val="40000"/>
                  </a:schemeClr>
                </a:outerShdw>
              </a:effectLst>
            </a:endParaRPr>
          </a:p>
        </p:txBody>
      </p:sp>
      <p:sp>
        <p:nvSpPr>
          <p:cNvPr id="12" name="Rectangle: Diagonal Corners Rounded 11">
            <a:extLst>
              <a:ext uri="{FF2B5EF4-FFF2-40B4-BE49-F238E27FC236}">
                <a16:creationId xmlns:a16="http://schemas.microsoft.com/office/drawing/2014/main" id="{C99AA0EB-6668-4D51-8CD3-9B529D6234C0}"/>
              </a:ext>
              <a:ext uri="{C183D7F6-B498-43B3-948B-1728B52AA6E4}">
                <adec:decorative xmlns:adec="http://schemas.microsoft.com/office/drawing/2017/decorative" val="0"/>
              </a:ext>
            </a:extLst>
          </p:cNvPr>
          <p:cNvSpPr/>
          <p:nvPr/>
        </p:nvSpPr>
        <p:spPr>
          <a:xfrm>
            <a:off x="4609731" y="3599315"/>
            <a:ext cx="1482845" cy="762635"/>
          </a:xfrm>
          <a:prstGeom prst="round2DiagRect">
            <a:avLst/>
          </a:prstGeom>
          <a:solidFill>
            <a:srgbClr val="FF99CC"/>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EX- Memory &amp; Register Read</a:t>
            </a:r>
            <a:endParaRPr lang="en-IN" dirty="0">
              <a:ln w="0"/>
              <a:solidFill>
                <a:schemeClr val="tx1"/>
              </a:solidFill>
              <a:effectLst>
                <a:outerShdw blurRad="38100" dist="19050" dir="2700000" algn="tl" rotWithShape="0">
                  <a:schemeClr val="dk1">
                    <a:alpha val="40000"/>
                  </a:schemeClr>
                </a:outerShdw>
              </a:effectLst>
            </a:endParaRPr>
          </a:p>
        </p:txBody>
      </p:sp>
      <p:sp>
        <p:nvSpPr>
          <p:cNvPr id="13" name="Rectangle: Diagonal Corners Rounded 12">
            <a:extLst>
              <a:ext uri="{FF2B5EF4-FFF2-40B4-BE49-F238E27FC236}">
                <a16:creationId xmlns:a16="http://schemas.microsoft.com/office/drawing/2014/main" id="{87FBC3FA-1D5B-4AAC-A9CB-C093E6CB861B}"/>
              </a:ext>
              <a:ext uri="{C183D7F6-B498-43B3-948B-1728B52AA6E4}">
                <adec:decorative xmlns:adec="http://schemas.microsoft.com/office/drawing/2017/decorative" val="0"/>
              </a:ext>
            </a:extLst>
          </p:cNvPr>
          <p:cNvSpPr/>
          <p:nvPr/>
        </p:nvSpPr>
        <p:spPr>
          <a:xfrm>
            <a:off x="6092319" y="4013847"/>
            <a:ext cx="1482845" cy="762635"/>
          </a:xfrm>
          <a:prstGeom prst="round2Diag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rPr>
              <a:t>X1- FP Execute Stage 1 </a:t>
            </a:r>
            <a:endParaRPr lang="en-IN" b="1" dirty="0">
              <a:ln w="0"/>
              <a:solidFill>
                <a:schemeClr val="tx1"/>
              </a:solidFill>
              <a:effectLst>
                <a:outerShdw blurRad="38100" dist="19050" dir="2700000" algn="tl" rotWithShape="0">
                  <a:schemeClr val="dk1">
                    <a:alpha val="40000"/>
                  </a:schemeClr>
                </a:outerShdw>
              </a:effectLst>
            </a:endParaRPr>
          </a:p>
        </p:txBody>
      </p:sp>
      <p:sp>
        <p:nvSpPr>
          <p:cNvPr id="14" name="Rectangle: Diagonal Corners Rounded 13">
            <a:extLst>
              <a:ext uri="{FF2B5EF4-FFF2-40B4-BE49-F238E27FC236}">
                <a16:creationId xmlns:a16="http://schemas.microsoft.com/office/drawing/2014/main" id="{F0635266-AF1D-4B04-A389-0067C5D4CC14}"/>
              </a:ext>
              <a:ext uri="{C183D7F6-B498-43B3-948B-1728B52AA6E4}">
                <adec:decorative xmlns:adec="http://schemas.microsoft.com/office/drawing/2017/decorative" val="0"/>
              </a:ext>
            </a:extLst>
          </p:cNvPr>
          <p:cNvSpPr/>
          <p:nvPr/>
        </p:nvSpPr>
        <p:spPr>
          <a:xfrm>
            <a:off x="7599777" y="4382984"/>
            <a:ext cx="1482845" cy="762635"/>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X2- Execute Stage 2</a:t>
            </a:r>
            <a:endParaRPr lang="en-IN" dirty="0">
              <a:ln w="0"/>
              <a:solidFill>
                <a:schemeClr val="tx1"/>
              </a:solidFill>
              <a:effectLst>
                <a:outerShdw blurRad="38100" dist="19050" dir="2700000" algn="tl" rotWithShape="0">
                  <a:schemeClr val="dk1">
                    <a:alpha val="40000"/>
                  </a:schemeClr>
                </a:outerShdw>
              </a:effectLst>
            </a:endParaRPr>
          </a:p>
        </p:txBody>
      </p:sp>
      <p:sp>
        <p:nvSpPr>
          <p:cNvPr id="15" name="Rectangle: Diagonal Corners Rounded 14">
            <a:extLst>
              <a:ext uri="{FF2B5EF4-FFF2-40B4-BE49-F238E27FC236}">
                <a16:creationId xmlns:a16="http://schemas.microsoft.com/office/drawing/2014/main" id="{E646D5B6-1119-4909-9AC4-A6A26670B4B8}"/>
              </a:ext>
              <a:ext uri="{C183D7F6-B498-43B3-948B-1728B52AA6E4}">
                <adec:decorative xmlns:adec="http://schemas.microsoft.com/office/drawing/2017/decorative" val="0"/>
              </a:ext>
            </a:extLst>
          </p:cNvPr>
          <p:cNvSpPr/>
          <p:nvPr/>
        </p:nvSpPr>
        <p:spPr>
          <a:xfrm>
            <a:off x="9057238" y="4723250"/>
            <a:ext cx="1482845" cy="762635"/>
          </a:xfrm>
          <a:prstGeom prst="round2Diag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rPr>
              <a:t>WF- Write Result</a:t>
            </a:r>
            <a:endParaRPr lang="en-IN" b="1" dirty="0">
              <a:ln w="0"/>
              <a:solidFill>
                <a:schemeClr val="tx1"/>
              </a:solidFill>
              <a:effectLst>
                <a:outerShdw blurRad="38100" dist="19050" dir="2700000" algn="tl" rotWithShape="0">
                  <a:schemeClr val="dk1">
                    <a:alpha val="40000"/>
                  </a:schemeClr>
                </a:outerShdw>
              </a:effectLst>
            </a:endParaRPr>
          </a:p>
        </p:txBody>
      </p:sp>
      <p:sp>
        <p:nvSpPr>
          <p:cNvPr id="16" name="Rectangle: Diagonal Corners Rounded 15">
            <a:extLst>
              <a:ext uri="{FF2B5EF4-FFF2-40B4-BE49-F238E27FC236}">
                <a16:creationId xmlns:a16="http://schemas.microsoft.com/office/drawing/2014/main" id="{66DBBB01-0755-41D6-B8B9-096342B55BA6}"/>
              </a:ext>
              <a:ext uri="{C183D7F6-B498-43B3-948B-1728B52AA6E4}">
                <adec:decorative xmlns:adec="http://schemas.microsoft.com/office/drawing/2017/decorative" val="0"/>
              </a:ext>
            </a:extLst>
          </p:cNvPr>
          <p:cNvSpPr/>
          <p:nvPr/>
        </p:nvSpPr>
        <p:spPr>
          <a:xfrm>
            <a:off x="10532216" y="5051761"/>
            <a:ext cx="1482845" cy="762635"/>
          </a:xfrm>
          <a:prstGeom prst="round2Diag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ER- Error Reporting</a:t>
            </a:r>
            <a:endParaRPr lang="en-IN" dirty="0"/>
          </a:p>
        </p:txBody>
      </p:sp>
      <p:cxnSp>
        <p:nvCxnSpPr>
          <p:cNvPr id="17" name="Straight Connector 16"/>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9" name="Straight Connector 18"/>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stretch>
            <a:fillRect/>
          </a:stretch>
        </p:blipFill>
        <p:spPr>
          <a:xfrm>
            <a:off x="6948938" y="959727"/>
            <a:ext cx="5196291" cy="3017140"/>
          </a:xfrm>
          <a:prstGeom prst="rect">
            <a:avLst/>
          </a:prstGeom>
        </p:spPr>
      </p:pic>
    </p:spTree>
    <p:extLst>
      <p:ext uri="{BB962C8B-B14F-4D97-AF65-F5344CB8AC3E}">
        <p14:creationId xmlns:p14="http://schemas.microsoft.com/office/powerpoint/2010/main" val="30918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ppt_w</p:attrName>
                                        </p:attrNameLst>
                                      </p:cBhvr>
                                      <p:tavLst>
                                        <p:tav tm="0">
                                          <p:val>
                                            <p:strVal val="#ppt_w+.3"/>
                                          </p:val>
                                        </p:tav>
                                        <p:tav tm="100000">
                                          <p:val>
                                            <p:strVal val="#ppt_w"/>
                                          </p:val>
                                        </p:tav>
                                      </p:tavLst>
                                    </p:anim>
                                    <p:anim calcmode="lin" valueType="num">
                                      <p:cBhvr>
                                        <p:cTn id="36" dur="1000" fill="hold"/>
                                        <p:tgtEl>
                                          <p:spTgt spid="14"/>
                                        </p:tgtEl>
                                        <p:attrNameLst>
                                          <p:attrName>ppt_h</p:attrName>
                                        </p:attrNameLst>
                                      </p:cBhvr>
                                      <p:tavLst>
                                        <p:tav tm="0">
                                          <p:val>
                                            <p:strVal val="#ppt_h"/>
                                          </p:val>
                                        </p:tav>
                                        <p:tav tm="100000">
                                          <p:val>
                                            <p:strVal val="#ppt_h"/>
                                          </p:val>
                                        </p:tav>
                                      </p:tavLst>
                                    </p:anim>
                                    <p:animEffect transition="in" filter="fade">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ntr" presetSubtype="0" decel="10000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1000" fill="hold"/>
                                        <p:tgtEl>
                                          <p:spTgt spid="15"/>
                                        </p:tgtEl>
                                        <p:attrNameLst>
                                          <p:attrName>ppt_w</p:attrName>
                                        </p:attrNameLst>
                                      </p:cBhvr>
                                      <p:tavLst>
                                        <p:tav tm="0">
                                          <p:val>
                                            <p:strVal val="#ppt_w+.3"/>
                                          </p:val>
                                        </p:tav>
                                        <p:tav tm="100000">
                                          <p:val>
                                            <p:strVal val="#ppt_w"/>
                                          </p:val>
                                        </p:tav>
                                      </p:tavLst>
                                    </p:anim>
                                    <p:anim calcmode="lin" valueType="num">
                                      <p:cBhvr>
                                        <p:cTn id="43" dur="1000" fill="hold"/>
                                        <p:tgtEl>
                                          <p:spTgt spid="15"/>
                                        </p:tgtEl>
                                        <p:attrNameLst>
                                          <p:attrName>ppt_h</p:attrName>
                                        </p:attrNameLst>
                                      </p:cBhvr>
                                      <p:tavLst>
                                        <p:tav tm="0">
                                          <p:val>
                                            <p:strVal val="#ppt_h"/>
                                          </p:val>
                                        </p:tav>
                                        <p:tav tm="100000">
                                          <p:val>
                                            <p:strVal val="#ppt_h"/>
                                          </p:val>
                                        </p:tav>
                                      </p:tavLst>
                                    </p:anim>
                                    <p:animEffect transition="in" filter="fade">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1000" fill="hold"/>
                                        <p:tgtEl>
                                          <p:spTgt spid="16"/>
                                        </p:tgtEl>
                                        <p:attrNameLst>
                                          <p:attrName>ppt_w</p:attrName>
                                        </p:attrNameLst>
                                      </p:cBhvr>
                                      <p:tavLst>
                                        <p:tav tm="0">
                                          <p:val>
                                            <p:strVal val="#ppt_w+.3"/>
                                          </p:val>
                                        </p:tav>
                                        <p:tav tm="100000">
                                          <p:val>
                                            <p:strVal val="#ppt_w"/>
                                          </p:val>
                                        </p:tav>
                                      </p:tavLst>
                                    </p:anim>
                                    <p:anim calcmode="lin" valueType="num">
                                      <p:cBhvr>
                                        <p:cTn id="50" dur="1000" fill="hold"/>
                                        <p:tgtEl>
                                          <p:spTgt spid="16"/>
                                        </p:tgtEl>
                                        <p:attrNameLst>
                                          <p:attrName>ppt_h</p:attrName>
                                        </p:attrNameLst>
                                      </p:cBhvr>
                                      <p:tavLst>
                                        <p:tav tm="0">
                                          <p:val>
                                            <p:strVal val="#ppt_h"/>
                                          </p:val>
                                        </p:tav>
                                        <p:tav tm="100000">
                                          <p:val>
                                            <p:strVal val="#ppt_h"/>
                                          </p:val>
                                        </p:tav>
                                      </p:tavLst>
                                    </p:anim>
                                    <p:animEffect transition="in" filter="fade">
                                      <p:cBhvr>
                                        <p:cTn id="5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1617C0-7E72-4A2E-A173-1801AA7ECC4B}"/>
              </a:ext>
            </a:extLst>
          </p:cNvPr>
          <p:cNvSpPr>
            <a:spLocks noGrp="1"/>
          </p:cNvSpPr>
          <p:nvPr>
            <p:ph type="dt" sz="half" idx="10"/>
          </p:nvPr>
        </p:nvSpPr>
        <p:spPr/>
        <p:txBody>
          <a:bodyPr/>
          <a:lstStyle/>
          <a:p>
            <a:pPr>
              <a:defRPr/>
            </a:pPr>
            <a:fld id="{28904496-28D0-476B-9AF0-BA1468EDBE87}" type="datetime1">
              <a:rPr lang="en-US" smtClean="0"/>
              <a:t>9/10/2023</a:t>
            </a:fld>
            <a:endParaRPr lang="en-US"/>
          </a:p>
        </p:txBody>
      </p:sp>
      <p:sp>
        <p:nvSpPr>
          <p:cNvPr id="5" name="Footer Placeholder 4">
            <a:extLst>
              <a:ext uri="{FF2B5EF4-FFF2-40B4-BE49-F238E27FC236}">
                <a16:creationId xmlns:a16="http://schemas.microsoft.com/office/drawing/2014/main" id="{16DD3902-D665-47EF-81CC-E9622D6FD43E}"/>
              </a:ext>
            </a:extLst>
          </p:cNvPr>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a:extLst>
              <a:ext uri="{FF2B5EF4-FFF2-40B4-BE49-F238E27FC236}">
                <a16:creationId xmlns:a16="http://schemas.microsoft.com/office/drawing/2014/main" id="{4230848A-D2CD-4DDE-A66A-CCB5E4FCA0BE}"/>
              </a:ext>
            </a:extLst>
          </p:cNvPr>
          <p:cNvSpPr>
            <a:spLocks noGrp="1"/>
          </p:cNvSpPr>
          <p:nvPr>
            <p:ph type="sldNum" sz="quarter" idx="12"/>
          </p:nvPr>
        </p:nvSpPr>
        <p:spPr/>
        <p:txBody>
          <a:bodyPr/>
          <a:lstStyle/>
          <a:p>
            <a:pPr>
              <a:defRPr/>
            </a:pPr>
            <a:fld id="{86E3E4F9-1BBA-46FB-A770-05CF0AA7799E}" type="slidenum">
              <a:rPr lang="en-US" smtClean="0"/>
              <a:pPr>
                <a:defRPr/>
              </a:pPr>
              <a:t>92</a:t>
            </a:fld>
            <a:endParaRPr lang="en-US"/>
          </a:p>
        </p:txBody>
      </p:sp>
      <p:pic>
        <p:nvPicPr>
          <p:cNvPr id="7" name="Picture 6">
            <a:extLst>
              <a:ext uri="{FF2B5EF4-FFF2-40B4-BE49-F238E27FC236}">
                <a16:creationId xmlns:a16="http://schemas.microsoft.com/office/drawing/2014/main" id="{0EDAA815-C666-4DC5-B0A7-02012B2C9A36}"/>
              </a:ext>
            </a:extLst>
          </p:cNvPr>
          <p:cNvPicPr>
            <a:picLocks noChangeAspect="1"/>
          </p:cNvPicPr>
          <p:nvPr/>
        </p:nvPicPr>
        <p:blipFill>
          <a:blip r:embed="rId2" cstate="print"/>
          <a:srcRect/>
          <a:stretch>
            <a:fillRect/>
          </a:stretch>
        </p:blipFill>
        <p:spPr bwMode="auto">
          <a:xfrm>
            <a:off x="113459" y="45143"/>
            <a:ext cx="659808" cy="774638"/>
          </a:xfrm>
          <a:prstGeom prst="rect">
            <a:avLst/>
          </a:prstGeom>
          <a:noFill/>
          <a:ln w="9525">
            <a:noFill/>
            <a:miter lim="800000"/>
            <a:headEnd/>
            <a:tailEnd/>
          </a:ln>
        </p:spPr>
      </p:pic>
      <p:cxnSp>
        <p:nvCxnSpPr>
          <p:cNvPr id="9" name="Straight Connector 8"/>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310313"/>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stretch>
            <a:fillRect/>
          </a:stretch>
        </p:blipFill>
        <p:spPr>
          <a:xfrm>
            <a:off x="838200" y="0"/>
            <a:ext cx="8569036" cy="6219132"/>
          </a:xfrm>
          <a:prstGeom prst="rect">
            <a:avLst/>
          </a:prstGeom>
        </p:spPr>
      </p:pic>
      <p:sp>
        <p:nvSpPr>
          <p:cNvPr id="16" name="Rectangle 15"/>
          <p:cNvSpPr/>
          <p:nvPr/>
        </p:nvSpPr>
        <p:spPr>
          <a:xfrm>
            <a:off x="2448316" y="3992572"/>
            <a:ext cx="423513"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S</a:t>
            </a:r>
          </a:p>
        </p:txBody>
      </p:sp>
      <p:sp>
        <p:nvSpPr>
          <p:cNvPr id="18" name="Rectangle 17"/>
          <p:cNvSpPr/>
          <p:nvPr/>
        </p:nvSpPr>
        <p:spPr>
          <a:xfrm>
            <a:off x="4784753" y="3992572"/>
            <a:ext cx="423514" cy="523220"/>
          </a:xfrm>
          <a:prstGeom prst="rect">
            <a:avLst/>
          </a:prstGeom>
          <a:noFill/>
        </p:spPr>
        <p:txBody>
          <a:bodyPr wrap="none" lIns="91440" tIns="45720" rIns="91440" bIns="45720">
            <a:spAutoFit/>
          </a:bodyPr>
          <a:lstStyle/>
          <a:p>
            <a:pPr algn="ctr"/>
            <a:r>
              <a:rPr lang="en-US" sz="2800" dirty="0">
                <a:ln w="0"/>
                <a:solidFill>
                  <a:schemeClr val="tx1"/>
                </a:solidFill>
                <a:effectLst>
                  <a:outerShdw blurRad="38100" dist="19050" dir="2700000" algn="tl" rotWithShape="0">
                    <a:schemeClr val="dk1">
                      <a:alpha val="40000"/>
                    </a:schemeClr>
                  </a:outerShdw>
                </a:effectLst>
              </a:rPr>
              <a:t>E</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p:cNvSpPr/>
          <p:nvPr/>
        </p:nvSpPr>
        <p:spPr>
          <a:xfrm>
            <a:off x="8368385" y="3997882"/>
            <a:ext cx="484428" cy="523220"/>
          </a:xfrm>
          <a:prstGeom prst="rect">
            <a:avLst/>
          </a:prstGeom>
          <a:noFill/>
        </p:spPr>
        <p:txBody>
          <a:bodyPr wrap="none" lIns="91440" tIns="45720" rIns="91440" bIns="45720">
            <a:spAutoFit/>
          </a:bodyPr>
          <a:lstStyle/>
          <a:p>
            <a:pPr algn="ctr"/>
            <a:r>
              <a:rPr lang="en-US" sz="2800" dirty="0">
                <a:ln w="0"/>
                <a:solidFill>
                  <a:schemeClr val="tx1"/>
                </a:solidFill>
                <a:effectLst>
                  <a:outerShdw blurRad="38100" dist="19050" dir="2700000" algn="tl" rotWithShape="0">
                    <a:schemeClr val="dk1">
                      <a:alpha val="40000"/>
                    </a:schemeClr>
                  </a:outerShdw>
                </a:effectLst>
              </a:rPr>
              <a:t>M</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20" name="Picture 19"/>
          <p:cNvPicPr>
            <a:picLocks noChangeAspect="1"/>
          </p:cNvPicPr>
          <p:nvPr/>
        </p:nvPicPr>
        <p:blipFill>
          <a:blip r:embed="rId4"/>
          <a:stretch>
            <a:fillRect/>
          </a:stretch>
        </p:blipFill>
        <p:spPr>
          <a:xfrm>
            <a:off x="8852814" y="1607993"/>
            <a:ext cx="3159078" cy="1009650"/>
          </a:xfrm>
          <a:prstGeom prst="rect">
            <a:avLst/>
          </a:prstGeom>
        </p:spPr>
      </p:pic>
      <p:pic>
        <p:nvPicPr>
          <p:cNvPr id="21" name="Picture 20"/>
          <p:cNvPicPr>
            <a:picLocks noChangeAspect="1"/>
          </p:cNvPicPr>
          <p:nvPr/>
        </p:nvPicPr>
        <p:blipFill>
          <a:blip r:embed="rId5"/>
          <a:stretch>
            <a:fillRect/>
          </a:stretch>
        </p:blipFill>
        <p:spPr>
          <a:xfrm>
            <a:off x="9407236" y="4071577"/>
            <a:ext cx="2452255" cy="1714500"/>
          </a:xfrm>
          <a:prstGeom prst="rect">
            <a:avLst/>
          </a:prstGeom>
        </p:spPr>
      </p:pic>
    </p:spTree>
    <p:extLst>
      <p:ext uri="{BB962C8B-B14F-4D97-AF65-F5344CB8AC3E}">
        <p14:creationId xmlns:p14="http://schemas.microsoft.com/office/powerpoint/2010/main" val="35339632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480" y="263310"/>
            <a:ext cx="5801436" cy="625475"/>
          </a:xfrm>
        </p:spPr>
        <p:txBody>
          <a:bodyPr>
            <a:noAutofit/>
          </a:bodyPr>
          <a:lstStyle/>
          <a:p>
            <a:r>
              <a:rPr lang="en-IN" sz="3200" b="1" dirty="0">
                <a:solidFill>
                  <a:srgbClr val="0070C0"/>
                </a:solidFill>
                <a:latin typeface="Times New Roman" pitchFamily="18" charset="0"/>
                <a:cs typeface="Times New Roman" pitchFamily="18" charset="0"/>
              </a:rPr>
              <a:t>8 pipeline stages of FPU with Bypass 1 and Bypass 2</a:t>
            </a:r>
            <a:endParaRPr lang="en-US" sz="3200" b="1" dirty="0">
              <a:solidFill>
                <a:srgbClr val="0070C0"/>
              </a:solidFill>
              <a:latin typeface="Times New Roman" pitchFamily="18" charset="0"/>
              <a:cs typeface="Times New Roman" pitchFamily="18" charset="0"/>
            </a:endParaRPr>
          </a:p>
        </p:txBody>
      </p:sp>
      <p:sp>
        <p:nvSpPr>
          <p:cNvPr id="3" name="Content Placeholder 2"/>
          <p:cNvSpPr>
            <a:spLocks noGrp="1"/>
          </p:cNvSpPr>
          <p:nvPr>
            <p:ph idx="1"/>
          </p:nvPr>
        </p:nvSpPr>
        <p:spPr>
          <a:xfrm>
            <a:off x="892480" y="1348037"/>
            <a:ext cx="5377839" cy="3080494"/>
          </a:xfrm>
        </p:spPr>
        <p:txBody>
          <a:bodyPr>
            <a:normAutofit fontScale="92500" lnSpcReduction="10000"/>
          </a:bodyPr>
          <a:lstStyle/>
          <a:p>
            <a:pPr marL="514350" indent="-514350">
              <a:buFont typeface="+mj-lt"/>
              <a:buAutoNum type="arabicPeriod"/>
            </a:pPr>
            <a:r>
              <a:rPr lang="en-US" sz="3000" dirty="0">
                <a:solidFill>
                  <a:srgbClr val="FF0000"/>
                </a:solidFill>
                <a:latin typeface="Times New Roman" panose="02020603050405020304" pitchFamily="18" charset="0"/>
                <a:cs typeface="Times New Roman" panose="02020603050405020304" pitchFamily="18" charset="0"/>
              </a:rPr>
              <a:t>PF - </a:t>
            </a:r>
            <a:r>
              <a:rPr lang="en-US" sz="3000" dirty="0">
                <a:latin typeface="Times New Roman" panose="02020603050405020304" pitchFamily="18" charset="0"/>
                <a:cs typeface="Times New Roman" panose="02020603050405020304" pitchFamily="18" charset="0"/>
              </a:rPr>
              <a:t>Prefetch</a:t>
            </a:r>
          </a:p>
          <a:p>
            <a:pPr marL="514350" indent="-514350">
              <a:buFont typeface="+mj-lt"/>
              <a:buAutoNum type="arabicPeriod"/>
            </a:pPr>
            <a:r>
              <a:rPr lang="en-US" sz="3000" dirty="0">
                <a:solidFill>
                  <a:srgbClr val="FF0000"/>
                </a:solidFill>
                <a:latin typeface="Times New Roman" panose="02020603050405020304" pitchFamily="18" charset="0"/>
                <a:cs typeface="Times New Roman" panose="02020603050405020304" pitchFamily="18" charset="0"/>
              </a:rPr>
              <a:t>D1 -  </a:t>
            </a:r>
            <a:r>
              <a:rPr lang="en-US" sz="3000" dirty="0">
                <a:latin typeface="Times New Roman" panose="02020603050405020304" pitchFamily="18" charset="0"/>
                <a:cs typeface="Times New Roman" panose="02020603050405020304" pitchFamily="18" charset="0"/>
              </a:rPr>
              <a:t>Instruction Decode</a:t>
            </a:r>
          </a:p>
          <a:p>
            <a:pPr marL="514350" indent="-514350">
              <a:buFont typeface="+mj-lt"/>
              <a:buAutoNum type="arabicPeriod"/>
            </a:pPr>
            <a:r>
              <a:rPr lang="en-US" sz="3000" dirty="0">
                <a:solidFill>
                  <a:srgbClr val="FF0000"/>
                </a:solidFill>
                <a:latin typeface="Times New Roman" panose="02020603050405020304" pitchFamily="18" charset="0"/>
                <a:cs typeface="Times New Roman" panose="02020603050405020304" pitchFamily="18" charset="0"/>
              </a:rPr>
              <a:t>D2</a:t>
            </a:r>
            <a:r>
              <a:rPr lang="en-US" sz="3000" dirty="0">
                <a:latin typeface="Times New Roman" panose="02020603050405020304" pitchFamily="18" charset="0"/>
                <a:cs typeface="Times New Roman" panose="02020603050405020304" pitchFamily="18" charset="0"/>
              </a:rPr>
              <a:t>  - Address generation</a:t>
            </a:r>
          </a:p>
          <a:p>
            <a:pPr marL="514350" indent="-514350">
              <a:buFont typeface="+mj-lt"/>
              <a:buAutoNum type="arabicPeriod"/>
            </a:pPr>
            <a:r>
              <a:rPr lang="en-US" sz="3000" dirty="0">
                <a:solidFill>
                  <a:srgbClr val="FF0000"/>
                </a:solidFill>
                <a:latin typeface="Times New Roman" panose="02020603050405020304" pitchFamily="18" charset="0"/>
                <a:cs typeface="Times New Roman" panose="02020603050405020304" pitchFamily="18" charset="0"/>
              </a:rPr>
              <a:t> EX -  </a:t>
            </a:r>
            <a:r>
              <a:rPr lang="en-US" sz="3000" dirty="0">
                <a:latin typeface="Times New Roman" panose="02020603050405020304" pitchFamily="18" charset="0"/>
                <a:cs typeface="Times New Roman" panose="02020603050405020304" pitchFamily="18" charset="0"/>
              </a:rPr>
              <a:t>Memory and register read </a:t>
            </a:r>
            <a:r>
              <a:rPr lang="en-US" sz="3000" b="1" dirty="0">
                <a:latin typeface="Times New Roman" panose="02020603050405020304" pitchFamily="18" charset="0"/>
                <a:cs typeface="Times New Roman" panose="02020603050405020304" pitchFamily="18" charset="0"/>
              </a:rPr>
              <a:t>: conversion of FP data to external memory</a:t>
            </a:r>
            <a:r>
              <a:rPr lang="en-US" sz="3000" dirty="0">
                <a:latin typeface="Times New Roman" panose="02020603050405020304" pitchFamily="18" charset="0"/>
                <a:cs typeface="Times New Roman" panose="02020603050405020304" pitchFamily="18" charset="0"/>
              </a:rPr>
              <a:t> format and memory write</a:t>
            </a:r>
            <a:r>
              <a:rPr lang="en-US" sz="2200"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6B2F189E-24D5-45E7-9C33-1C052B7DE4EE}"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93</a:t>
            </a:fld>
            <a:endParaRPr lang="en-US"/>
          </a:p>
        </p:txBody>
      </p:sp>
      <p:sp>
        <p:nvSpPr>
          <p:cNvPr id="10" name="TextBox 9"/>
          <p:cNvSpPr txBox="1"/>
          <p:nvPr/>
        </p:nvSpPr>
        <p:spPr>
          <a:xfrm>
            <a:off x="6401664" y="337219"/>
            <a:ext cx="5586758" cy="3647152"/>
          </a:xfrm>
          <a:prstGeom prst="rect">
            <a:avLst/>
          </a:prstGeom>
          <a:noFill/>
        </p:spPr>
        <p:txBody>
          <a:bodyPr wrap="square" rtlCol="0">
            <a:spAutoFit/>
          </a:bodyPr>
          <a:lstStyle/>
          <a:p>
            <a:r>
              <a:rPr lang="en-US" sz="2100" dirty="0">
                <a:solidFill>
                  <a:srgbClr val="FF0000"/>
                </a:solidFill>
                <a:latin typeface="Times New Roman" panose="02020603050405020304" pitchFamily="18" charset="0"/>
                <a:cs typeface="Times New Roman" panose="02020603050405020304" pitchFamily="18" charset="0"/>
              </a:rPr>
              <a:t>5. X1</a:t>
            </a:r>
            <a:r>
              <a:rPr lang="en-US" sz="2100" dirty="0">
                <a:latin typeface="Times New Roman" panose="02020603050405020304" pitchFamily="18" charset="0"/>
                <a:cs typeface="Times New Roman" panose="02020603050405020304" pitchFamily="18" charset="0"/>
              </a:rPr>
              <a:t>  - Floating-Point Execute stage one : conversion of external memory format to internal FP data format and write operand to </a:t>
            </a:r>
            <a:r>
              <a:rPr lang="en-US" sz="2100" b="1" dirty="0">
                <a:latin typeface="Times New Roman" panose="02020603050405020304" pitchFamily="18" charset="0"/>
                <a:cs typeface="Times New Roman" panose="02020603050405020304" pitchFamily="18" charset="0"/>
              </a:rPr>
              <a:t>FP register file</a:t>
            </a:r>
            <a:r>
              <a:rPr lang="en-US" sz="2100" dirty="0">
                <a:latin typeface="Times New Roman" panose="02020603050405020304" pitchFamily="18" charset="0"/>
                <a:cs typeface="Times New Roman" panose="02020603050405020304" pitchFamily="18" charset="0"/>
              </a:rPr>
              <a:t>; </a:t>
            </a:r>
            <a:r>
              <a:rPr lang="en-US" sz="2100" b="1" dirty="0">
                <a:solidFill>
                  <a:srgbClr val="C00000"/>
                </a:solidFill>
                <a:latin typeface="Times New Roman" panose="02020603050405020304" pitchFamily="18" charset="0"/>
                <a:cs typeface="Times New Roman" panose="02020603050405020304" pitchFamily="18" charset="0"/>
              </a:rPr>
              <a:t>bypass 1</a:t>
            </a:r>
            <a:r>
              <a:rPr lang="en-US" sz="2100" dirty="0">
                <a:solidFill>
                  <a:srgbClr val="0070C0"/>
                </a:solidFill>
                <a:latin typeface="Times New Roman" panose="02020603050405020304" pitchFamily="18" charset="0"/>
                <a:cs typeface="Times New Roman" panose="02020603050405020304" pitchFamily="18" charset="0"/>
              </a:rPr>
              <a:t> (send data back to EX stage</a:t>
            </a:r>
            <a:r>
              <a:rPr lang="en-US" sz="2100" dirty="0">
                <a:latin typeface="Times New Roman" panose="02020603050405020304" pitchFamily="18" charset="0"/>
                <a:cs typeface="Times New Roman" panose="02020603050405020304" pitchFamily="18" charset="0"/>
              </a:rPr>
              <a:t>)</a:t>
            </a:r>
          </a:p>
          <a:p>
            <a:r>
              <a:rPr lang="en-US" sz="2100" dirty="0">
                <a:solidFill>
                  <a:srgbClr val="FF0000"/>
                </a:solidFill>
                <a:latin typeface="Times New Roman" panose="02020603050405020304" pitchFamily="18" charset="0"/>
                <a:cs typeface="Times New Roman" panose="02020603050405020304" pitchFamily="18" charset="0"/>
              </a:rPr>
              <a:t>6. X2 - </a:t>
            </a:r>
            <a:r>
              <a:rPr lang="en-US" sz="2100" dirty="0">
                <a:latin typeface="Times New Roman" panose="02020603050405020304" pitchFamily="18" charset="0"/>
                <a:cs typeface="Times New Roman" panose="02020603050405020304" pitchFamily="18" charset="0"/>
              </a:rPr>
              <a:t> Floating-Point Execute stage two</a:t>
            </a:r>
          </a:p>
          <a:p>
            <a:endParaRPr lang="en-US" sz="2100" dirty="0">
              <a:latin typeface="Times New Roman" panose="02020603050405020304" pitchFamily="18" charset="0"/>
              <a:cs typeface="Times New Roman" panose="02020603050405020304" pitchFamily="18" charset="0"/>
            </a:endParaRPr>
          </a:p>
          <a:p>
            <a:endParaRPr lang="en-US" sz="2100" dirty="0">
              <a:solidFill>
                <a:srgbClr val="FF0000"/>
              </a:solidFill>
              <a:latin typeface="Times New Roman" panose="02020603050405020304" pitchFamily="18" charset="0"/>
              <a:cs typeface="Times New Roman" panose="02020603050405020304" pitchFamily="18" charset="0"/>
            </a:endParaRPr>
          </a:p>
          <a:p>
            <a:r>
              <a:rPr lang="en-US" sz="2100" dirty="0">
                <a:solidFill>
                  <a:srgbClr val="FF0000"/>
                </a:solidFill>
                <a:latin typeface="Times New Roman" panose="02020603050405020304" pitchFamily="18" charset="0"/>
                <a:cs typeface="Times New Roman" panose="02020603050405020304" pitchFamily="18" charset="0"/>
              </a:rPr>
              <a:t>7. WF</a:t>
            </a:r>
            <a:r>
              <a:rPr lang="en-US" sz="2100" dirty="0">
                <a:latin typeface="Times New Roman" panose="02020603050405020304" pitchFamily="18" charset="0"/>
                <a:cs typeface="Times New Roman" panose="02020603050405020304" pitchFamily="18" charset="0"/>
              </a:rPr>
              <a:t> - Perform </a:t>
            </a:r>
            <a:r>
              <a:rPr lang="en-US" sz="2100" b="1" dirty="0">
                <a:latin typeface="Times New Roman" panose="02020603050405020304" pitchFamily="18" charset="0"/>
                <a:cs typeface="Times New Roman" panose="02020603050405020304" pitchFamily="18" charset="0"/>
              </a:rPr>
              <a:t>rounding and write floating-point result to register file</a:t>
            </a:r>
            <a:r>
              <a:rPr lang="en-US" sz="2100" dirty="0">
                <a:latin typeface="Times New Roman" panose="02020603050405020304" pitchFamily="18" charset="0"/>
                <a:cs typeface="Times New Roman" panose="02020603050405020304" pitchFamily="18" charset="0"/>
              </a:rPr>
              <a:t>; </a:t>
            </a:r>
            <a:r>
              <a:rPr lang="en-US" sz="2100" b="1" dirty="0">
                <a:solidFill>
                  <a:srgbClr val="C00000"/>
                </a:solidFill>
                <a:latin typeface="Times New Roman" panose="02020603050405020304" pitchFamily="18" charset="0"/>
                <a:cs typeface="Times New Roman" panose="02020603050405020304" pitchFamily="18" charset="0"/>
              </a:rPr>
              <a:t>bypass 2</a:t>
            </a:r>
            <a:r>
              <a:rPr lang="en-US" sz="2100" dirty="0">
                <a:latin typeface="Times New Roman" panose="02020603050405020304" pitchFamily="18" charset="0"/>
                <a:cs typeface="Times New Roman" panose="02020603050405020304" pitchFamily="18" charset="0"/>
              </a:rPr>
              <a:t>  (</a:t>
            </a:r>
            <a:r>
              <a:rPr lang="en-US" sz="2100" dirty="0">
                <a:solidFill>
                  <a:srgbClr val="0070C0"/>
                </a:solidFill>
                <a:latin typeface="Times New Roman" panose="02020603050405020304" pitchFamily="18" charset="0"/>
                <a:cs typeface="Times New Roman" panose="02020603050405020304" pitchFamily="18" charset="0"/>
              </a:rPr>
              <a:t>send data back to EX stage</a:t>
            </a:r>
            <a:r>
              <a:rPr lang="en-US" sz="2100" dirty="0">
                <a:latin typeface="Times New Roman" panose="02020603050405020304" pitchFamily="18" charset="0"/>
                <a:cs typeface="Times New Roman" panose="02020603050405020304" pitchFamily="18" charset="0"/>
              </a:rPr>
              <a:t>)</a:t>
            </a:r>
          </a:p>
          <a:p>
            <a:r>
              <a:rPr lang="en-US" sz="2100" dirty="0">
                <a:solidFill>
                  <a:srgbClr val="FF0000"/>
                </a:solidFill>
                <a:latin typeface="Times New Roman" panose="02020603050405020304" pitchFamily="18" charset="0"/>
                <a:cs typeface="Times New Roman" panose="02020603050405020304" pitchFamily="18" charset="0"/>
              </a:rPr>
              <a:t>8. ER- </a:t>
            </a:r>
            <a:r>
              <a:rPr lang="en-US" sz="2100" dirty="0">
                <a:latin typeface="Times New Roman" panose="02020603050405020304" pitchFamily="18" charset="0"/>
                <a:cs typeface="Times New Roman" panose="02020603050405020304" pitchFamily="18" charset="0"/>
              </a:rPr>
              <a:t>Error Reporting/Update Status Word</a:t>
            </a:r>
          </a:p>
        </p:txBody>
      </p:sp>
      <p:sp>
        <p:nvSpPr>
          <p:cNvPr id="11" name="Rectangle 10"/>
          <p:cNvSpPr/>
          <p:nvPr/>
        </p:nvSpPr>
        <p:spPr>
          <a:xfrm>
            <a:off x="832513" y="1268558"/>
            <a:ext cx="5437806" cy="308049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30286" y="338568"/>
            <a:ext cx="5714864" cy="409207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p:cNvPicPr>
            <a:picLocks noChangeAspect="1" noChangeArrowheads="1"/>
          </p:cNvPicPr>
          <p:nvPr/>
        </p:nvPicPr>
        <p:blipFill>
          <a:blip r:embed="rId2" cstate="print"/>
          <a:srcRect/>
          <a:stretch>
            <a:fillRect/>
          </a:stretch>
        </p:blipFill>
        <p:spPr bwMode="auto">
          <a:xfrm>
            <a:off x="892480" y="4505905"/>
            <a:ext cx="10576559" cy="1644240"/>
          </a:xfrm>
          <a:prstGeom prst="rect">
            <a:avLst/>
          </a:prstGeom>
          <a:noFill/>
          <a:ln w="9525">
            <a:noFill/>
            <a:miter lim="800000"/>
            <a:headEnd/>
            <a:tailEnd/>
          </a:ln>
        </p:spPr>
      </p:pic>
      <p:sp>
        <p:nvSpPr>
          <p:cNvPr id="15" name="Rectangle 14"/>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6" name="Straight Connector 15"/>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EDAA815-C666-4DC5-B0A7-02012B2C9A36}"/>
              </a:ext>
            </a:extLst>
          </p:cNvPr>
          <p:cNvPicPr>
            <a:picLocks noChangeAspect="1"/>
          </p:cNvPicPr>
          <p:nvPr/>
        </p:nvPicPr>
        <p:blipFill>
          <a:blip r:embed="rId3" cstate="print"/>
          <a:srcRect/>
          <a:stretch>
            <a:fillRect/>
          </a:stretch>
        </p:blipFill>
        <p:spPr bwMode="auto">
          <a:xfrm>
            <a:off x="51890" y="150812"/>
            <a:ext cx="659808" cy="774638"/>
          </a:xfrm>
          <a:prstGeom prst="rect">
            <a:avLst/>
          </a:prstGeom>
          <a:noFill/>
          <a:ln w="9525">
            <a:noFill/>
            <a:miter lim="800000"/>
            <a:headEnd/>
            <a:tailEnd/>
          </a:ln>
        </p:spPr>
      </p:pic>
      <p:pic>
        <p:nvPicPr>
          <p:cNvPr id="19" name="Picture 18"/>
          <p:cNvPicPr>
            <a:picLocks noChangeAspect="1"/>
          </p:cNvPicPr>
          <p:nvPr/>
        </p:nvPicPr>
        <p:blipFill>
          <a:blip r:embed="rId4"/>
          <a:stretch>
            <a:fillRect/>
          </a:stretch>
        </p:blipFill>
        <p:spPr>
          <a:xfrm>
            <a:off x="6553200" y="2090111"/>
            <a:ext cx="5259212" cy="442913"/>
          </a:xfrm>
          <a:prstGeom prst="rect">
            <a:avLst/>
          </a:prstGeom>
        </p:spPr>
      </p:pic>
    </p:spTree>
    <p:extLst>
      <p:ext uri="{BB962C8B-B14F-4D97-AF65-F5344CB8AC3E}">
        <p14:creationId xmlns:p14="http://schemas.microsoft.com/office/powerpoint/2010/main" val="53747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56" y="365125"/>
            <a:ext cx="9263743" cy="396875"/>
          </a:xfrm>
        </p:spPr>
        <p:txBody>
          <a:bodyPr>
            <a:normAutofit fontScale="90000"/>
          </a:bodyPr>
          <a:lstStyle/>
          <a:p>
            <a:r>
              <a:rPr lang="en-US" sz="4900" b="1" dirty="0">
                <a:latin typeface="Times New Roman" pitchFamily="18" charset="0"/>
                <a:cs typeface="Times New Roman" pitchFamily="18" charset="0"/>
              </a:rPr>
              <a:t>Floating Point Pipeline with Bypass</a:t>
            </a:r>
            <a:endParaRPr lang="en-IN" b="1" dirty="0">
              <a:latin typeface="Times New Roman" pitchFamily="18" charset="0"/>
              <a:cs typeface="Times New Roman" pitchFamily="18" charset="0"/>
            </a:endParaRPr>
          </a:p>
        </p:txBody>
      </p:sp>
      <p:pic>
        <p:nvPicPr>
          <p:cNvPr id="4" name="Picture 3"/>
          <p:cNvPicPr>
            <a:picLocks noChangeAspect="1"/>
          </p:cNvPicPr>
          <p:nvPr/>
        </p:nvPicPr>
        <p:blipFill>
          <a:blip r:embed="rId2" cstate="print"/>
          <a:srcRect/>
          <a:stretch>
            <a:fillRect/>
          </a:stretch>
        </p:blipFill>
        <p:spPr bwMode="auto">
          <a:xfrm>
            <a:off x="0" y="13063"/>
            <a:ext cx="843154" cy="7620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5D2B3E8C-3B08-4A89-AB6F-8D6B64E426B7}"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94</a:t>
            </a:fld>
            <a:endParaRPr lang="en-US"/>
          </a:p>
        </p:txBody>
      </p:sp>
      <p:sp>
        <p:nvSpPr>
          <p:cNvPr id="7" name="Footer Placeholder 6"/>
          <p:cNvSpPr>
            <a:spLocks noGrp="1"/>
          </p:cNvSpPr>
          <p:nvPr>
            <p:ph type="ftr" sz="quarter" idx="11"/>
          </p:nvPr>
        </p:nvSpPr>
        <p:spPr>
          <a:xfrm>
            <a:off x="2410691" y="6356350"/>
            <a:ext cx="7509164" cy="365125"/>
          </a:xfrm>
        </p:spPr>
        <p:txBody>
          <a:bodyPr/>
          <a:lstStyle/>
          <a:p>
            <a:pPr>
              <a:defRPr/>
            </a:pPr>
            <a:r>
              <a:rPr lang="en-GB">
                <a:solidFill>
                  <a:schemeClr val="tx1"/>
                </a:solidFill>
              </a:rPr>
              <a:t>Unit 1            Microprocessor and Microcontroller_CET2004B         2023-24     S3  </a:t>
            </a:r>
            <a:endParaRPr lang="en-US" dirty="0">
              <a:solidFill>
                <a:schemeClr val="tx1"/>
              </a:solidFill>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904008" y="1033811"/>
            <a:ext cx="7335982" cy="4939138"/>
          </a:xfrm>
          <a:prstGeom prst="rect">
            <a:avLst/>
          </a:prstGeom>
          <a:noFill/>
          <a:ln w="9525">
            <a:noFill/>
            <a:miter lim="800000"/>
            <a:headEnd/>
            <a:tailEnd/>
          </a:ln>
        </p:spPr>
      </p:pic>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4" cstate="print"/>
          <a:srcRect/>
          <a:stretch>
            <a:fillRect/>
          </a:stretch>
        </p:blipFill>
        <p:spPr bwMode="auto">
          <a:xfrm>
            <a:off x="8302335" y="1063063"/>
            <a:ext cx="3780775" cy="4118109"/>
          </a:xfrm>
          <a:prstGeom prst="rect">
            <a:avLst/>
          </a:prstGeom>
          <a:noFill/>
          <a:ln w="9525">
            <a:noFill/>
            <a:miter lim="800000"/>
            <a:headEnd/>
            <a:tailEnd/>
          </a:ln>
        </p:spPr>
      </p:pic>
      <p:sp>
        <p:nvSpPr>
          <p:cNvPr id="3" name="Rectangle 2"/>
          <p:cNvSpPr/>
          <p:nvPr/>
        </p:nvSpPr>
        <p:spPr>
          <a:xfrm>
            <a:off x="5391133" y="5025874"/>
            <a:ext cx="1369886" cy="566309"/>
          </a:xfrm>
          <a:prstGeom prst="rect">
            <a:avLst/>
          </a:prstGeom>
        </p:spPr>
        <p:txBody>
          <a:bodyPr wrap="square">
            <a:spAutoFit/>
          </a:bodyPr>
          <a:lstStyle/>
          <a:p>
            <a:pPr>
              <a:lnSpc>
                <a:spcPct val="110000"/>
              </a:lnSpc>
            </a:pPr>
            <a:r>
              <a:rPr lang="en-IN" b="1" dirty="0">
                <a:solidFill>
                  <a:srgbClr val="C00000"/>
                </a:solidFill>
                <a:latin typeface="Times New Roman" panose="02020603050405020304" pitchFamily="18" charset="0"/>
                <a:cs typeface="Times New Roman" panose="02020603050405020304" pitchFamily="18" charset="0"/>
              </a:rPr>
              <a:t>FADD</a:t>
            </a:r>
            <a:r>
              <a:rPr lang="en-IN" dirty="0">
                <a:latin typeface="Times New Roman" panose="02020603050405020304" pitchFamily="18" charset="0"/>
                <a:cs typeface="Times New Roman" panose="02020603050405020304" pitchFamily="18" charset="0"/>
              </a:rPr>
              <a:t> NUM</a:t>
            </a:r>
          </a:p>
          <a:p>
            <a:pPr>
              <a:lnSpc>
                <a:spcPct val="110000"/>
              </a:lnSpc>
            </a:pPr>
            <a:r>
              <a:rPr lang="en-IN" b="1" dirty="0">
                <a:solidFill>
                  <a:schemeClr val="accent5">
                    <a:lumMod val="50000"/>
                  </a:schemeClr>
                </a:solidFill>
                <a:latin typeface="Times New Roman" panose="02020603050405020304" pitchFamily="18" charset="0"/>
                <a:cs typeface="Times New Roman" panose="02020603050405020304" pitchFamily="18" charset="0"/>
              </a:rPr>
              <a:t>FMUL</a:t>
            </a:r>
            <a:r>
              <a:rPr lang="en-IN" dirty="0">
                <a:latin typeface="Times New Roman" panose="02020603050405020304" pitchFamily="18" charset="0"/>
                <a:cs typeface="Times New Roman" panose="02020603050405020304" pitchFamily="18" charset="0"/>
              </a:rPr>
              <a:t>  NUM1</a:t>
            </a:r>
          </a:p>
        </p:txBody>
      </p:sp>
      <p:sp>
        <p:nvSpPr>
          <p:cNvPr id="13" name="Rectangle 12"/>
          <p:cNvSpPr/>
          <p:nvPr/>
        </p:nvSpPr>
        <p:spPr>
          <a:xfrm>
            <a:off x="3380508" y="4159377"/>
            <a:ext cx="1191491" cy="646331"/>
          </a:xfrm>
          <a:prstGeom prst="rect">
            <a:avLst/>
          </a:prstGeom>
        </p:spPr>
        <p:txBody>
          <a:bodyPr wrap="square">
            <a:spAutoFit/>
          </a:bodyPr>
          <a:lstStyle/>
          <a:p>
            <a:pPr algn="just"/>
            <a:r>
              <a:rPr lang="en-IN" sz="1800" dirty="0">
                <a:solidFill>
                  <a:schemeClr val="accent6">
                    <a:lumMod val="50000"/>
                  </a:schemeClr>
                </a:solidFill>
                <a:latin typeface="Times New Roman" panose="02020603050405020304" pitchFamily="18" charset="0"/>
                <a:cs typeface="Times New Roman" panose="02020603050405020304" pitchFamily="18" charset="0"/>
              </a:rPr>
              <a:t>FLD</a:t>
            </a:r>
            <a:r>
              <a:rPr lang="en-IN" sz="1800" dirty="0">
                <a:latin typeface="Times New Roman" panose="02020603050405020304" pitchFamily="18" charset="0"/>
                <a:cs typeface="Times New Roman" panose="02020603050405020304" pitchFamily="18" charset="0"/>
              </a:rPr>
              <a:t> ST</a:t>
            </a:r>
          </a:p>
          <a:p>
            <a:pPr algn="just"/>
            <a:r>
              <a:rPr lang="en-IN" sz="1800" dirty="0">
                <a:solidFill>
                  <a:schemeClr val="accent6">
                    <a:lumMod val="50000"/>
                  </a:schemeClr>
                </a:solidFill>
                <a:latin typeface="Times New Roman" panose="02020603050405020304" pitchFamily="18" charset="0"/>
                <a:cs typeface="Times New Roman" panose="02020603050405020304" pitchFamily="18" charset="0"/>
              </a:rPr>
              <a:t>FMUL</a:t>
            </a:r>
            <a:r>
              <a:rPr lang="en-IN" sz="1800" dirty="0">
                <a:latin typeface="Times New Roman" panose="02020603050405020304" pitchFamily="18" charset="0"/>
                <a:cs typeface="Times New Roman" panose="02020603050405020304" pitchFamily="18" charset="0"/>
              </a:rPr>
              <a:t> ST</a:t>
            </a:r>
          </a:p>
        </p:txBody>
      </p:sp>
      <p:sp>
        <p:nvSpPr>
          <p:cNvPr id="14" name="Rectangle 13"/>
          <p:cNvSpPr/>
          <p:nvPr/>
        </p:nvSpPr>
        <p:spPr>
          <a:xfrm>
            <a:off x="8610600" y="5309028"/>
            <a:ext cx="963725" cy="307777"/>
          </a:xfrm>
          <a:prstGeom prst="rect">
            <a:avLst/>
          </a:prstGeom>
        </p:spPr>
        <p:txBody>
          <a:bodyPr wrap="none">
            <a:spAutoFit/>
          </a:bodyPr>
          <a:lstStyle/>
          <a:p>
            <a:r>
              <a:rPr lang="en-US" b="1" dirty="0">
                <a:latin typeface="Times New Roman" pitchFamily="18" charset="0"/>
                <a:cs typeface="Times New Roman" pitchFamily="18" charset="0"/>
              </a:rPr>
              <a:t>Bypass 1: </a:t>
            </a:r>
            <a:endParaRPr lang="en-IN" dirty="0"/>
          </a:p>
        </p:txBody>
      </p:sp>
      <p:sp>
        <p:nvSpPr>
          <p:cNvPr id="15" name="Rectangle 14"/>
          <p:cNvSpPr/>
          <p:nvPr/>
        </p:nvSpPr>
        <p:spPr>
          <a:xfrm>
            <a:off x="8492561" y="5889147"/>
            <a:ext cx="963725" cy="307777"/>
          </a:xfrm>
          <a:prstGeom prst="rect">
            <a:avLst/>
          </a:prstGeom>
        </p:spPr>
        <p:txBody>
          <a:bodyPr wrap="none">
            <a:spAutoFit/>
          </a:bodyPr>
          <a:lstStyle/>
          <a:p>
            <a:r>
              <a:rPr lang="en-US" b="1" dirty="0">
                <a:latin typeface="Times New Roman" pitchFamily="18" charset="0"/>
                <a:cs typeface="Times New Roman" pitchFamily="18" charset="0"/>
              </a:rPr>
              <a:t>Bypass 2: </a:t>
            </a:r>
            <a:endParaRPr lang="en-IN" dirty="0"/>
          </a:p>
        </p:txBody>
      </p:sp>
      <p:sp>
        <p:nvSpPr>
          <p:cNvPr id="17" name="Rectangle 16"/>
          <p:cNvSpPr/>
          <p:nvPr/>
        </p:nvSpPr>
        <p:spPr>
          <a:xfrm>
            <a:off x="9456286" y="5831177"/>
            <a:ext cx="1369886" cy="566309"/>
          </a:xfrm>
          <a:prstGeom prst="rect">
            <a:avLst/>
          </a:prstGeom>
        </p:spPr>
        <p:txBody>
          <a:bodyPr wrap="square">
            <a:spAutoFit/>
          </a:bodyPr>
          <a:lstStyle/>
          <a:p>
            <a:pPr>
              <a:lnSpc>
                <a:spcPct val="110000"/>
              </a:lnSpc>
            </a:pPr>
            <a:r>
              <a:rPr lang="en-IN" b="1" dirty="0">
                <a:solidFill>
                  <a:srgbClr val="C00000"/>
                </a:solidFill>
                <a:latin typeface="Times New Roman" panose="02020603050405020304" pitchFamily="18" charset="0"/>
                <a:cs typeface="Times New Roman" panose="02020603050405020304" pitchFamily="18" charset="0"/>
              </a:rPr>
              <a:t>FADD</a:t>
            </a:r>
            <a:r>
              <a:rPr lang="en-IN" dirty="0">
                <a:latin typeface="Times New Roman" panose="02020603050405020304" pitchFamily="18" charset="0"/>
                <a:cs typeface="Times New Roman" panose="02020603050405020304" pitchFamily="18" charset="0"/>
              </a:rPr>
              <a:t> NUM</a:t>
            </a:r>
          </a:p>
          <a:p>
            <a:pPr>
              <a:lnSpc>
                <a:spcPct val="110000"/>
              </a:lnSpc>
            </a:pPr>
            <a:r>
              <a:rPr lang="en-IN" b="1" dirty="0">
                <a:solidFill>
                  <a:schemeClr val="accent5">
                    <a:lumMod val="50000"/>
                  </a:schemeClr>
                </a:solidFill>
                <a:latin typeface="Times New Roman" panose="02020603050405020304" pitchFamily="18" charset="0"/>
                <a:cs typeface="Times New Roman" panose="02020603050405020304" pitchFamily="18" charset="0"/>
              </a:rPr>
              <a:t>FMUL</a:t>
            </a:r>
            <a:r>
              <a:rPr lang="en-IN" dirty="0">
                <a:latin typeface="Times New Roman" panose="02020603050405020304" pitchFamily="18" charset="0"/>
                <a:cs typeface="Times New Roman" panose="02020603050405020304" pitchFamily="18" charset="0"/>
              </a:rPr>
              <a:t>  NUM1</a:t>
            </a:r>
          </a:p>
        </p:txBody>
      </p:sp>
      <p:sp>
        <p:nvSpPr>
          <p:cNvPr id="18" name="Rectangle 17"/>
          <p:cNvSpPr/>
          <p:nvPr/>
        </p:nvSpPr>
        <p:spPr>
          <a:xfrm>
            <a:off x="9542876" y="5149332"/>
            <a:ext cx="1191491" cy="646331"/>
          </a:xfrm>
          <a:prstGeom prst="rect">
            <a:avLst/>
          </a:prstGeom>
        </p:spPr>
        <p:txBody>
          <a:bodyPr wrap="square">
            <a:spAutoFit/>
          </a:bodyPr>
          <a:lstStyle/>
          <a:p>
            <a:pPr algn="just"/>
            <a:r>
              <a:rPr lang="en-IN" sz="1800" dirty="0">
                <a:solidFill>
                  <a:schemeClr val="accent6">
                    <a:lumMod val="50000"/>
                  </a:schemeClr>
                </a:solidFill>
                <a:latin typeface="Times New Roman" panose="02020603050405020304" pitchFamily="18" charset="0"/>
                <a:cs typeface="Times New Roman" panose="02020603050405020304" pitchFamily="18" charset="0"/>
              </a:rPr>
              <a:t>FLD</a:t>
            </a:r>
            <a:r>
              <a:rPr lang="en-IN" sz="1800" dirty="0">
                <a:latin typeface="Times New Roman" panose="02020603050405020304" pitchFamily="18" charset="0"/>
                <a:cs typeface="Times New Roman" panose="02020603050405020304" pitchFamily="18" charset="0"/>
              </a:rPr>
              <a:t> ST</a:t>
            </a:r>
          </a:p>
          <a:p>
            <a:pPr algn="just"/>
            <a:r>
              <a:rPr lang="en-IN" sz="1800" dirty="0">
                <a:solidFill>
                  <a:schemeClr val="accent6">
                    <a:lumMod val="50000"/>
                  </a:schemeClr>
                </a:solidFill>
                <a:latin typeface="Times New Roman" panose="02020603050405020304" pitchFamily="18" charset="0"/>
                <a:cs typeface="Times New Roman" panose="02020603050405020304" pitchFamily="18" charset="0"/>
              </a:rPr>
              <a:t>FMUL</a:t>
            </a:r>
            <a:r>
              <a:rPr lang="en-IN" sz="1800" dirty="0">
                <a:latin typeface="Times New Roman" panose="02020603050405020304" pitchFamily="18" charset="0"/>
                <a:cs typeface="Times New Roman" panose="02020603050405020304" pitchFamily="18" charset="0"/>
              </a:rPr>
              <a:t> ST</a:t>
            </a:r>
          </a:p>
        </p:txBody>
      </p:sp>
      <p:cxnSp>
        <p:nvCxnSpPr>
          <p:cNvPr id="19" name="Straight Connector 18"/>
          <p:cNvCxnSpPr/>
          <p:nvPr/>
        </p:nvCxnSpPr>
        <p:spPr>
          <a:xfrm>
            <a:off x="8492561" y="5795663"/>
            <a:ext cx="3590549"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53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543" y="66840"/>
            <a:ext cx="8294914" cy="838835"/>
          </a:xfrm>
        </p:spPr>
        <p:txBody>
          <a:bodyPr>
            <a:noAutofit/>
          </a:bodyPr>
          <a:lstStyle/>
          <a:p>
            <a:r>
              <a:rPr lang="en-US" sz="7200" b="1" dirty="0">
                <a:latin typeface="Times New Roman" pitchFamily="18" charset="0"/>
                <a:cs typeface="Times New Roman" pitchFamily="18" charset="0"/>
              </a:rPr>
              <a:t>FPU </a:t>
            </a:r>
            <a:r>
              <a:rPr lang="en-US" sz="7200" b="1" dirty="0">
                <a:solidFill>
                  <a:srgbClr val="C00000"/>
                </a:solidFill>
                <a:latin typeface="Times New Roman" pitchFamily="18" charset="0"/>
                <a:cs typeface="Times New Roman" pitchFamily="18" charset="0"/>
              </a:rPr>
              <a:t>Register File</a:t>
            </a:r>
          </a:p>
        </p:txBody>
      </p:sp>
      <p:sp>
        <p:nvSpPr>
          <p:cNvPr id="4" name="Date Placeholder 3"/>
          <p:cNvSpPr>
            <a:spLocks noGrp="1"/>
          </p:cNvSpPr>
          <p:nvPr>
            <p:ph type="dt" sz="half" idx="10"/>
          </p:nvPr>
        </p:nvSpPr>
        <p:spPr/>
        <p:txBody>
          <a:bodyPr/>
          <a:lstStyle/>
          <a:p>
            <a:pPr>
              <a:defRPr/>
            </a:pPr>
            <a:fld id="{E911CAE1-42A7-4522-914B-CB601FCCBA3D}" type="datetime1">
              <a:rPr lang="en-US" smtClean="0"/>
              <a:t>9/10/2023</a:t>
            </a:fld>
            <a:endParaRPr lang="en-US"/>
          </a:p>
        </p:txBody>
      </p:sp>
      <p:sp>
        <p:nvSpPr>
          <p:cNvPr id="5" name="Footer Placeholder 4"/>
          <p:cNvSpPr>
            <a:spLocks noGrp="1"/>
          </p:cNvSpPr>
          <p:nvPr>
            <p:ph type="ftr" sz="quarter" idx="11"/>
          </p:nvPr>
        </p:nvSpPr>
        <p:spPr/>
        <p:txBody>
          <a:bodyPr/>
          <a:lstStyle/>
          <a:p>
            <a:pPr>
              <a:defRPr/>
            </a:pPr>
            <a:r>
              <a:rPr lang="en-GB"/>
              <a:t>Unit 1            Microprocessor and Microcontroller_CET2004B         2023-24     S3  </a:t>
            </a:r>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95</a:t>
            </a:fld>
            <a:endParaRPr lang="en-US"/>
          </a:p>
        </p:txBody>
      </p:sp>
      <p:pic>
        <p:nvPicPr>
          <p:cNvPr id="9" name="Content Placeholder 8"/>
          <p:cNvPicPr>
            <a:picLocks noGrp="1" noChangeAspect="1"/>
          </p:cNvPicPr>
          <p:nvPr>
            <p:ph idx="1"/>
          </p:nvPr>
        </p:nvPicPr>
        <p:blipFill>
          <a:blip r:embed="rId2" cstate="print"/>
          <a:srcRect/>
          <a:stretch>
            <a:fillRect/>
          </a:stretch>
        </p:blipFill>
        <p:spPr bwMode="auto">
          <a:xfrm>
            <a:off x="0" y="160812"/>
            <a:ext cx="838200" cy="668656"/>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873989" y="1067514"/>
            <a:ext cx="5872021" cy="3726556"/>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6938821" y="1067515"/>
            <a:ext cx="5130349" cy="3726556"/>
          </a:xfrm>
          <a:prstGeom prst="rect">
            <a:avLst/>
          </a:prstGeom>
        </p:spPr>
      </p:pic>
      <p:cxnSp>
        <p:nvCxnSpPr>
          <p:cNvPr id="10" name="Straight Connector 9"/>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34651" y="0"/>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a:blip r:embed="rId5" cstate="print"/>
          <a:srcRect/>
          <a:stretch>
            <a:fillRect/>
          </a:stretch>
        </p:blipFill>
        <p:spPr bwMode="auto">
          <a:xfrm>
            <a:off x="807720" y="4886144"/>
            <a:ext cx="10576559" cy="1236610"/>
          </a:xfrm>
          <a:prstGeom prst="rect">
            <a:avLst/>
          </a:prstGeom>
          <a:noFill/>
          <a:ln w="9525">
            <a:noFill/>
            <a:miter lim="800000"/>
            <a:headEnd/>
            <a:tailEnd/>
          </a:ln>
        </p:spPr>
      </p:pic>
    </p:spTree>
    <p:extLst>
      <p:ext uri="{BB962C8B-B14F-4D97-AF65-F5344CB8AC3E}">
        <p14:creationId xmlns:p14="http://schemas.microsoft.com/office/powerpoint/2010/main" val="309194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698" y="315392"/>
            <a:ext cx="10462261" cy="396875"/>
          </a:xfrm>
        </p:spPr>
        <p:txBody>
          <a:bodyPr>
            <a:noAutofit/>
          </a:bodyPr>
          <a:lstStyle/>
          <a:p>
            <a:r>
              <a:rPr lang="en-US" sz="6600" b="1" dirty="0">
                <a:latin typeface="Times New Roman" pitchFamily="18" charset="0"/>
                <a:cs typeface="Times New Roman" pitchFamily="18" charset="0"/>
              </a:rPr>
              <a:t>Impact of </a:t>
            </a:r>
            <a:r>
              <a:rPr lang="en-US" sz="6600" b="1" dirty="0">
                <a:solidFill>
                  <a:srgbClr val="C00000"/>
                </a:solidFill>
                <a:latin typeface="Times New Roman" pitchFamily="18" charset="0"/>
                <a:cs typeface="Times New Roman" pitchFamily="18" charset="0"/>
              </a:rPr>
              <a:t>Bypass</a:t>
            </a:r>
            <a:r>
              <a:rPr lang="en-US" sz="6600" b="1" dirty="0">
                <a:latin typeface="Times New Roman" pitchFamily="18" charset="0"/>
                <a:cs typeface="Times New Roman" pitchFamily="18" charset="0"/>
              </a:rPr>
              <a:t> Technique</a:t>
            </a:r>
            <a:endParaRPr lang="en-IN" sz="6000" b="1" dirty="0">
              <a:latin typeface="Times New Roman" pitchFamily="18" charset="0"/>
              <a:cs typeface="Times New Roman" pitchFamily="18" charset="0"/>
            </a:endParaRPr>
          </a:p>
        </p:txBody>
      </p:sp>
      <p:sp>
        <p:nvSpPr>
          <p:cNvPr id="3" name="Content Placeholder 2"/>
          <p:cNvSpPr>
            <a:spLocks noGrp="1"/>
          </p:cNvSpPr>
          <p:nvPr>
            <p:ph idx="1"/>
          </p:nvPr>
        </p:nvSpPr>
        <p:spPr>
          <a:xfrm>
            <a:off x="941859" y="1063063"/>
            <a:ext cx="10984529" cy="5156762"/>
          </a:xfrm>
        </p:spPr>
        <p:txBody>
          <a:bodyPr>
            <a:noAutofit/>
          </a:bodyPr>
          <a:lstStyle/>
          <a:p>
            <a:pPr marL="0" indent="0" algn="just">
              <a:buNone/>
            </a:pPr>
            <a:r>
              <a:rPr lang="en-IN" sz="4800" dirty="0">
                <a:latin typeface="Times New Roman" panose="02020603050405020304" pitchFamily="18" charset="0"/>
                <a:cs typeface="Times New Roman" panose="02020603050405020304" pitchFamily="18" charset="0"/>
              </a:rPr>
              <a:t>With bypass technique, the </a:t>
            </a:r>
            <a:r>
              <a:rPr lang="en-IN" sz="4800" dirty="0">
                <a:solidFill>
                  <a:srgbClr val="FF0000"/>
                </a:solidFill>
                <a:latin typeface="Times New Roman" panose="02020603050405020304" pitchFamily="18" charset="0"/>
                <a:cs typeface="Times New Roman" panose="02020603050405020304" pitchFamily="18" charset="0"/>
              </a:rPr>
              <a:t>result from the previous instruction </a:t>
            </a:r>
            <a:r>
              <a:rPr lang="en-IN" sz="4800" dirty="0">
                <a:latin typeface="Times New Roman" panose="02020603050405020304" pitchFamily="18" charset="0"/>
                <a:cs typeface="Times New Roman" panose="02020603050405020304" pitchFamily="18" charset="0"/>
              </a:rPr>
              <a:t>is about to be </a:t>
            </a:r>
            <a:r>
              <a:rPr lang="en-IN" sz="4800" b="1" dirty="0">
                <a:latin typeface="Times New Roman" panose="02020603050405020304" pitchFamily="18" charset="0"/>
                <a:cs typeface="Times New Roman" panose="02020603050405020304" pitchFamily="18" charset="0"/>
              </a:rPr>
              <a:t>written</a:t>
            </a:r>
            <a:r>
              <a:rPr lang="en-IN" sz="4800" dirty="0">
                <a:latin typeface="Times New Roman" panose="02020603050405020304" pitchFamily="18" charset="0"/>
                <a:cs typeface="Times New Roman" panose="02020603050405020304" pitchFamily="18" charset="0"/>
              </a:rPr>
              <a:t> to the register file, is made </a:t>
            </a:r>
            <a:r>
              <a:rPr lang="en-IN" sz="4800" dirty="0">
                <a:solidFill>
                  <a:srgbClr val="FF0000"/>
                </a:solidFill>
                <a:latin typeface="Times New Roman" panose="02020603050405020304" pitchFamily="18" charset="0"/>
                <a:cs typeface="Times New Roman" panose="02020603050405020304" pitchFamily="18" charset="0"/>
              </a:rPr>
              <a:t>directly available as </a:t>
            </a:r>
            <a:r>
              <a:rPr lang="en-IN" sz="4800" dirty="0">
                <a:solidFill>
                  <a:srgbClr val="002060"/>
                </a:solidFill>
                <a:latin typeface="Times New Roman" panose="02020603050405020304" pitchFamily="18" charset="0"/>
                <a:cs typeface="Times New Roman" panose="02020603050405020304" pitchFamily="18" charset="0"/>
              </a:rPr>
              <a:t>an operand </a:t>
            </a:r>
            <a:r>
              <a:rPr lang="en-IN" sz="4800" dirty="0">
                <a:solidFill>
                  <a:srgbClr val="FF0000"/>
                </a:solidFill>
                <a:latin typeface="Times New Roman" panose="02020603050405020304" pitchFamily="18" charset="0"/>
                <a:cs typeface="Times New Roman" panose="02020603050405020304" pitchFamily="18" charset="0"/>
              </a:rPr>
              <a:t>to </a:t>
            </a:r>
            <a:r>
              <a:rPr lang="en-IN" sz="4800" dirty="0">
                <a:solidFill>
                  <a:srgbClr val="002060"/>
                </a:solidFill>
                <a:latin typeface="Times New Roman" panose="02020603050405020304" pitchFamily="18" charset="0"/>
                <a:cs typeface="Times New Roman" panose="02020603050405020304" pitchFamily="18" charset="0"/>
              </a:rPr>
              <a:t>any succeeding instruction </a:t>
            </a:r>
            <a:r>
              <a:rPr lang="en-IN" sz="4800" dirty="0">
                <a:solidFill>
                  <a:srgbClr val="FF0000"/>
                </a:solidFill>
                <a:latin typeface="Times New Roman" panose="02020603050405020304" pitchFamily="18" charset="0"/>
                <a:cs typeface="Times New Roman" panose="02020603050405020304" pitchFamily="18" charset="0"/>
              </a:rPr>
              <a:t>that needs it. </a:t>
            </a:r>
          </a:p>
          <a:p>
            <a:pPr algn="just"/>
            <a:endParaRPr lang="en-IN" sz="4800" b="1" dirty="0">
              <a:solidFill>
                <a:srgbClr val="FF0000"/>
              </a:solidFill>
              <a:latin typeface="Times New Roman" panose="02020603050405020304" pitchFamily="18" charset="0"/>
              <a:cs typeface="Times New Roman" panose="02020603050405020304" pitchFamily="18" charset="0"/>
            </a:endParaRPr>
          </a:p>
          <a:p>
            <a:pPr marL="0" indent="0" algn="just">
              <a:buNone/>
            </a:pPr>
            <a:r>
              <a:rPr lang="en-IN" sz="4800" b="1" dirty="0">
                <a:solidFill>
                  <a:srgbClr val="FF0000"/>
                </a:solidFill>
                <a:latin typeface="Times New Roman" panose="02020603050405020304" pitchFamily="18" charset="0"/>
                <a:cs typeface="Times New Roman" panose="02020603050405020304" pitchFamily="18" charset="0"/>
              </a:rPr>
              <a:t>Two Types: </a:t>
            </a:r>
            <a:r>
              <a:rPr lang="en-IN" sz="4800" b="1" dirty="0">
                <a:solidFill>
                  <a:srgbClr val="2501BF"/>
                </a:solidFill>
                <a:latin typeface="Times New Roman" panose="02020603050405020304" pitchFamily="18" charset="0"/>
                <a:cs typeface="Times New Roman" panose="02020603050405020304" pitchFamily="18" charset="0"/>
              </a:rPr>
              <a:t>Bypass 1 </a:t>
            </a:r>
            <a:r>
              <a:rPr lang="en-IN" sz="4800" dirty="0">
                <a:latin typeface="Times New Roman" panose="02020603050405020304" pitchFamily="18" charset="0"/>
                <a:cs typeface="Times New Roman" panose="02020603050405020304" pitchFamily="18" charset="0"/>
              </a:rPr>
              <a:t>and</a:t>
            </a:r>
            <a:r>
              <a:rPr lang="en-IN" sz="4800" dirty="0">
                <a:solidFill>
                  <a:srgbClr val="FF0000"/>
                </a:solidFill>
                <a:latin typeface="Times New Roman" panose="02020603050405020304" pitchFamily="18" charset="0"/>
                <a:cs typeface="Times New Roman" panose="02020603050405020304" pitchFamily="18" charset="0"/>
              </a:rPr>
              <a:t> </a:t>
            </a:r>
            <a:r>
              <a:rPr lang="en-IN" sz="4800" b="1" dirty="0">
                <a:solidFill>
                  <a:srgbClr val="2501BF"/>
                </a:solidFill>
                <a:latin typeface="Times New Roman" panose="02020603050405020304" pitchFamily="18" charset="0"/>
                <a:cs typeface="Times New Roman" panose="02020603050405020304" pitchFamily="18" charset="0"/>
              </a:rPr>
              <a:t>Bypass 2</a:t>
            </a:r>
            <a:endParaRPr lang="en-IN" sz="3600" b="1" dirty="0">
              <a:solidFill>
                <a:srgbClr val="2501BF"/>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rcRect/>
          <a:stretch>
            <a:fillRect/>
          </a:stretch>
        </p:blipFill>
        <p:spPr bwMode="auto">
          <a:xfrm>
            <a:off x="0" y="0"/>
            <a:ext cx="941860" cy="851206"/>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C45F7EC4-38C5-4CC1-8743-3C2F97A1F685}"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96</a:t>
            </a:fld>
            <a:endParaRPr lang="en-US"/>
          </a:p>
        </p:txBody>
      </p:sp>
      <p:sp>
        <p:nvSpPr>
          <p:cNvPr id="7" name="Footer Placeholder 6"/>
          <p:cNvSpPr>
            <a:spLocks noGrp="1"/>
          </p:cNvSpPr>
          <p:nvPr>
            <p:ph type="ftr" sz="quarter" idx="11"/>
          </p:nvPr>
        </p:nvSpPr>
        <p:spPr>
          <a:xfrm>
            <a:off x="2756263" y="6356350"/>
            <a:ext cx="5397137" cy="365125"/>
          </a:xfrm>
        </p:spPr>
        <p:txBody>
          <a:bodyPr/>
          <a:lstStyle/>
          <a:p>
            <a:pPr>
              <a:defRPr/>
            </a:pPr>
            <a:r>
              <a:rPr lang="en-GB"/>
              <a:t>Unit 1            Microprocessor and Microcontroller_CET2004B         2023-24     S3  </a:t>
            </a:r>
            <a:endParaRPr lang="en-US" dirty="0"/>
          </a:p>
        </p:txBody>
      </p:sp>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868376" y="3651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641" y="301931"/>
            <a:ext cx="4341125" cy="396875"/>
          </a:xfrm>
        </p:spPr>
        <p:txBody>
          <a:bodyPr>
            <a:normAutofit fontScale="90000"/>
          </a:bodyPr>
          <a:lstStyle/>
          <a:p>
            <a:r>
              <a:rPr lang="en-US" sz="4900" b="1" dirty="0">
                <a:latin typeface="Times New Roman" pitchFamily="18" charset="0"/>
                <a:cs typeface="Times New Roman" pitchFamily="18" charset="0"/>
              </a:rPr>
              <a:t>Bypass 1 Details</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617538" y="810813"/>
            <a:ext cx="11258006" cy="2784143"/>
          </a:xfrm>
        </p:spPr>
        <p:txBody>
          <a:bodyPr>
            <a:normAutofit lnSpcReduction="10000"/>
          </a:bodyPr>
          <a:lstStyle/>
          <a:p>
            <a:pPr algn="just">
              <a:lnSpc>
                <a:spcPct val="120000"/>
              </a:lnSpc>
              <a:buFont typeface="Wingdings" panose="05000000000000000000" pitchFamily="2" charset="2"/>
              <a:buChar char="Ø"/>
            </a:pPr>
            <a:r>
              <a:rPr lang="en-US" b="1" dirty="0">
                <a:latin typeface="Times New Roman" pitchFamily="18" charset="0"/>
                <a:cs typeface="Times New Roman" pitchFamily="18" charset="0"/>
              </a:rPr>
              <a:t>Bypass 1</a:t>
            </a:r>
            <a:r>
              <a:rPr lang="en-US" dirty="0">
                <a:latin typeface="Times New Roman" pitchFamily="18" charset="0"/>
                <a:cs typeface="Times New Roman" pitchFamily="18" charset="0"/>
              </a:rPr>
              <a:t>,  the </a:t>
            </a:r>
            <a:r>
              <a:rPr lang="en-US" dirty="0">
                <a:solidFill>
                  <a:schemeClr val="accent6">
                    <a:lumMod val="50000"/>
                  </a:schemeClr>
                </a:solidFill>
                <a:latin typeface="Times New Roman" pitchFamily="18" charset="0"/>
                <a:cs typeface="Times New Roman" pitchFamily="18" charset="0"/>
              </a:rPr>
              <a:t>X1 stage register file </a:t>
            </a:r>
            <a:r>
              <a:rPr lang="en-US" b="1" dirty="0">
                <a:solidFill>
                  <a:srgbClr val="C00000"/>
                </a:solidFill>
                <a:latin typeface="Times New Roman" pitchFamily="18" charset="0"/>
                <a:cs typeface="Times New Roman" pitchFamily="18" charset="0"/>
              </a:rPr>
              <a:t>write port</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and the </a:t>
            </a:r>
            <a:r>
              <a:rPr lang="en-US" b="1" dirty="0">
                <a:latin typeface="Times New Roman" pitchFamily="18" charset="0"/>
                <a:cs typeface="Times New Roman" pitchFamily="18" charset="0"/>
              </a:rPr>
              <a:t>EX stage</a:t>
            </a:r>
            <a:r>
              <a:rPr lang="en-US" dirty="0">
                <a:latin typeface="Times New Roman" pitchFamily="18" charset="0"/>
                <a:cs typeface="Times New Roman" pitchFamily="18" charset="0"/>
              </a:rPr>
              <a:t> register file </a:t>
            </a:r>
            <a:r>
              <a:rPr lang="en-US" b="1" dirty="0">
                <a:solidFill>
                  <a:srgbClr val="C00000"/>
                </a:solidFill>
                <a:latin typeface="Times New Roman" pitchFamily="18" charset="0"/>
                <a:cs typeface="Times New Roman" pitchFamily="18" charset="0"/>
              </a:rPr>
              <a:t>read port.</a:t>
            </a:r>
          </a:p>
          <a:p>
            <a:pPr algn="just">
              <a:lnSpc>
                <a:spcPct val="120000"/>
              </a:lnSpc>
              <a:buFont typeface="Wingdings" panose="05000000000000000000" pitchFamily="2" charset="2"/>
              <a:buChar char="Ø"/>
            </a:pPr>
            <a:r>
              <a:rPr lang="en-US" b="1" dirty="0">
                <a:solidFill>
                  <a:srgbClr val="FF0000"/>
                </a:solidFill>
                <a:latin typeface="Times New Roman" pitchFamily="18" charset="0"/>
                <a:cs typeface="Times New Roman" pitchFamily="18" charset="0"/>
              </a:rPr>
              <a:t>With bypass 1, </a:t>
            </a:r>
            <a:r>
              <a:rPr lang="en-US" dirty="0">
                <a:latin typeface="Times New Roman" pitchFamily="18" charset="0"/>
                <a:cs typeface="Times New Roman" pitchFamily="18" charset="0"/>
              </a:rPr>
              <a:t>the result of a </a:t>
            </a:r>
            <a:r>
              <a:rPr lang="en-US" b="1" dirty="0">
                <a:latin typeface="Times New Roman" pitchFamily="18" charset="0"/>
                <a:cs typeface="Times New Roman" pitchFamily="18" charset="0"/>
              </a:rPr>
              <a:t>floating-point load </a:t>
            </a:r>
            <a:r>
              <a:rPr lang="en-US" dirty="0">
                <a:latin typeface="Times New Roman" pitchFamily="18" charset="0"/>
                <a:cs typeface="Times New Roman" pitchFamily="18" charset="0"/>
              </a:rPr>
              <a:t>(that writes to the register file in the X1 stage) can </a:t>
            </a:r>
            <a:r>
              <a:rPr lang="en-US" b="1" dirty="0">
                <a:solidFill>
                  <a:srgbClr val="C00000"/>
                </a:solidFill>
                <a:latin typeface="Times New Roman" pitchFamily="18" charset="0"/>
                <a:cs typeface="Times New Roman" pitchFamily="18" charset="0"/>
              </a:rPr>
              <a:t>bypass the X1 stage write </a:t>
            </a:r>
            <a:r>
              <a:rPr lang="en-US" dirty="0">
                <a:latin typeface="Times New Roman" pitchFamily="18" charset="0"/>
                <a:cs typeface="Times New Roman" pitchFamily="18" charset="0"/>
              </a:rPr>
              <a:t>and be sent </a:t>
            </a:r>
            <a:r>
              <a:rPr lang="en-US" b="1" dirty="0">
                <a:latin typeface="Times New Roman" pitchFamily="18" charset="0"/>
                <a:cs typeface="Times New Roman" pitchFamily="18" charset="0"/>
              </a:rPr>
              <a:t>directly to the operand fetch stage</a:t>
            </a:r>
            <a:r>
              <a:rPr lang="en-US" dirty="0">
                <a:latin typeface="Times New Roman" pitchFamily="18" charset="0"/>
                <a:cs typeface="Times New Roman" pitchFamily="18" charset="0"/>
              </a:rPr>
              <a:t> </a:t>
            </a:r>
            <a:r>
              <a:rPr lang="en-US" b="1" dirty="0">
                <a:solidFill>
                  <a:srgbClr val="002060"/>
                </a:solidFill>
                <a:latin typeface="Times New Roman" pitchFamily="18" charset="0"/>
                <a:cs typeface="Times New Roman" pitchFamily="18" charset="0"/>
              </a:rPr>
              <a:t>or</a:t>
            </a:r>
            <a:r>
              <a:rPr lang="en-US" dirty="0">
                <a:latin typeface="Times New Roman" pitchFamily="18" charset="0"/>
                <a:cs typeface="Times New Roman" pitchFamily="18" charset="0"/>
              </a:rPr>
              <a:t> </a:t>
            </a:r>
            <a:r>
              <a:rPr lang="en-US" dirty="0">
                <a:solidFill>
                  <a:srgbClr val="FF0000"/>
                </a:solidFill>
                <a:latin typeface="Times New Roman" pitchFamily="18" charset="0"/>
                <a:cs typeface="Times New Roman" pitchFamily="18" charset="0"/>
              </a:rPr>
              <a:t>EX stage </a:t>
            </a:r>
            <a:r>
              <a:rPr lang="en-US" dirty="0">
                <a:latin typeface="Times New Roman" pitchFamily="18" charset="0"/>
                <a:cs typeface="Times New Roman" pitchFamily="18" charset="0"/>
              </a:rPr>
              <a:t>of the </a:t>
            </a:r>
            <a:r>
              <a:rPr lang="en-US" b="1" dirty="0">
                <a:latin typeface="Times New Roman" pitchFamily="18" charset="0"/>
                <a:cs typeface="Times New Roman" pitchFamily="18" charset="0"/>
              </a:rPr>
              <a:t>next instruction</a:t>
            </a:r>
            <a:r>
              <a:rPr lang="en-US" dirty="0">
                <a:latin typeface="Times New Roman" pitchFamily="18" charset="0"/>
                <a:cs typeface="Times New Roman" pitchFamily="18" charset="0"/>
              </a:rPr>
              <a:t>..</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rcRect/>
          <a:stretch>
            <a:fillRect/>
          </a:stretch>
        </p:blipFill>
        <p:spPr bwMode="auto">
          <a:xfrm>
            <a:off x="0" y="0"/>
            <a:ext cx="838200" cy="851206"/>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63BC9586-6114-45C7-9842-54E6053205AB}"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97</a:t>
            </a:fld>
            <a:endParaRPr lang="en-US"/>
          </a:p>
        </p:txBody>
      </p:sp>
      <p:sp>
        <p:nvSpPr>
          <p:cNvPr id="7" name="Footer Placeholder 6"/>
          <p:cNvSpPr>
            <a:spLocks noGrp="1"/>
          </p:cNvSpPr>
          <p:nvPr>
            <p:ph type="ftr" sz="quarter" idx="11"/>
          </p:nvPr>
        </p:nvSpPr>
        <p:spPr/>
        <p:txBody>
          <a:bodyPr/>
          <a:lstStyle/>
          <a:p>
            <a:pPr>
              <a:defRPr/>
            </a:pPr>
            <a:r>
              <a:rPr lang="en-GB"/>
              <a:t>Unit 1            Microprocessor and Microcontroller_CET2004B         2023-24     S3  </a:t>
            </a:r>
            <a:endParaRPr lang="en-US"/>
          </a:p>
        </p:txBody>
      </p:sp>
      <p:pic>
        <p:nvPicPr>
          <p:cNvPr id="8" name="Picture 2"/>
          <p:cNvPicPr>
            <a:picLocks noChangeAspect="1" noChangeArrowheads="1"/>
          </p:cNvPicPr>
          <p:nvPr/>
        </p:nvPicPr>
        <p:blipFill>
          <a:blip r:embed="rId3" cstate="print"/>
          <a:srcRect/>
          <a:stretch>
            <a:fillRect/>
          </a:stretch>
        </p:blipFill>
        <p:spPr bwMode="auto">
          <a:xfrm>
            <a:off x="1064300" y="3828465"/>
            <a:ext cx="10576559" cy="2272085"/>
          </a:xfrm>
          <a:prstGeom prst="rect">
            <a:avLst/>
          </a:prstGeom>
          <a:noFill/>
          <a:ln w="9525">
            <a:noFill/>
            <a:miter lim="800000"/>
            <a:headEnd/>
            <a:tailEnd/>
          </a:ln>
        </p:spPr>
      </p:pic>
      <p:sp>
        <p:nvSpPr>
          <p:cNvPr id="9" name="Rectangle 8"/>
          <p:cNvSpPr/>
          <p:nvPr/>
        </p:nvSpPr>
        <p:spPr>
          <a:xfrm>
            <a:off x="1064300" y="3869408"/>
            <a:ext cx="10576559" cy="227208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76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77519"/>
            <a:ext cx="8477795" cy="534035"/>
          </a:xfrm>
        </p:spPr>
        <p:txBody>
          <a:bodyPr>
            <a:noAutofit/>
          </a:bodyPr>
          <a:lstStyle/>
          <a:p>
            <a:r>
              <a:rPr lang="en-US" sz="6600" b="1" dirty="0">
                <a:solidFill>
                  <a:srgbClr val="C00000"/>
                </a:solidFill>
                <a:latin typeface="Times New Roman" pitchFamily="18" charset="0"/>
                <a:cs typeface="Times New Roman" pitchFamily="18" charset="0"/>
              </a:rPr>
              <a:t>BYPASS 1</a:t>
            </a:r>
            <a:r>
              <a:rPr lang="en-US" sz="6600" b="1" dirty="0">
                <a:solidFill>
                  <a:srgbClr val="2501BF"/>
                </a:solidFill>
                <a:latin typeface="Times New Roman" pitchFamily="18" charset="0"/>
                <a:cs typeface="Times New Roman" pitchFamily="18" charset="0"/>
              </a:rPr>
              <a:t>    Example </a:t>
            </a:r>
            <a:endParaRPr lang="en-IN" sz="6600" b="1" dirty="0">
              <a:solidFill>
                <a:srgbClr val="2501BF"/>
              </a:solidFill>
              <a:latin typeface="Times New Roman" pitchFamily="18" charset="0"/>
              <a:cs typeface="Times New Roman" pitchFamily="18" charset="0"/>
            </a:endParaRPr>
          </a:p>
        </p:txBody>
      </p:sp>
      <p:sp>
        <p:nvSpPr>
          <p:cNvPr id="3" name="Content Placeholder 2"/>
          <p:cNvSpPr>
            <a:spLocks noGrp="1"/>
          </p:cNvSpPr>
          <p:nvPr>
            <p:ph idx="1"/>
          </p:nvPr>
        </p:nvSpPr>
        <p:spPr>
          <a:xfrm>
            <a:off x="738119" y="903628"/>
            <a:ext cx="11343484" cy="5095108"/>
          </a:xfrm>
        </p:spPr>
        <p:txBody>
          <a:bodyPr>
            <a:noAutofit/>
          </a:bodyPr>
          <a:lstStyle/>
          <a:p>
            <a:pPr lvl="0" algn="just">
              <a:lnSpc>
                <a:spcPct val="100000"/>
              </a:lnSpc>
            </a:pPr>
            <a:r>
              <a:rPr lang="en-IN" sz="3000" b="1" dirty="0">
                <a:latin typeface="Times New Roman" panose="02020603050405020304" pitchFamily="18" charset="0"/>
                <a:cs typeface="Times New Roman" panose="02020603050405020304" pitchFamily="18" charset="0"/>
              </a:rPr>
              <a:t>Bypass connects the </a:t>
            </a:r>
            <a:r>
              <a:rPr lang="en-IN" sz="3000" b="1" dirty="0">
                <a:solidFill>
                  <a:srgbClr val="C00000"/>
                </a:solidFill>
                <a:latin typeface="Times New Roman" panose="02020603050405020304" pitchFamily="18" charset="0"/>
                <a:cs typeface="Times New Roman" panose="02020603050405020304" pitchFamily="18" charset="0"/>
              </a:rPr>
              <a:t>output of X1 stage to the input of EX stage</a:t>
            </a:r>
            <a:endParaRPr lang="en-IN" sz="3000" dirty="0">
              <a:solidFill>
                <a:srgbClr val="C00000"/>
              </a:solidFill>
              <a:latin typeface="Times New Roman" panose="02020603050405020304" pitchFamily="18" charset="0"/>
              <a:cs typeface="Times New Roman" panose="02020603050405020304" pitchFamily="18" charset="0"/>
            </a:endParaRPr>
          </a:p>
          <a:p>
            <a:pPr marL="0" indent="0" algn="just">
              <a:lnSpc>
                <a:spcPct val="100000"/>
              </a:lnSpc>
              <a:buNone/>
            </a:pPr>
            <a:r>
              <a:rPr lang="en-IN" sz="3000" dirty="0">
                <a:latin typeface="Times New Roman" panose="02020603050405020304" pitchFamily="18" charset="0"/>
                <a:cs typeface="Times New Roman" panose="02020603050405020304" pitchFamily="18" charset="0"/>
              </a:rPr>
              <a:t>   </a:t>
            </a:r>
            <a:r>
              <a:rPr lang="en-IN" sz="3000" dirty="0" err="1">
                <a:latin typeface="Times New Roman" panose="02020603050405020304" pitchFamily="18" charset="0"/>
                <a:cs typeface="Times New Roman" panose="02020603050405020304" pitchFamily="18" charset="0"/>
              </a:rPr>
              <a:t>e.g</a:t>
            </a:r>
            <a:r>
              <a:rPr lang="en-IN" sz="3000" dirty="0">
                <a:latin typeface="Times New Roman" panose="02020603050405020304" pitchFamily="18" charset="0"/>
                <a:cs typeface="Times New Roman" panose="02020603050405020304" pitchFamily="18" charset="0"/>
              </a:rPr>
              <a:t> -  </a:t>
            </a:r>
            <a:r>
              <a:rPr lang="en-IN" sz="3000" dirty="0">
                <a:solidFill>
                  <a:schemeClr val="accent6">
                    <a:lumMod val="50000"/>
                  </a:schemeClr>
                </a:solidFill>
                <a:latin typeface="Times New Roman" panose="02020603050405020304" pitchFamily="18" charset="0"/>
                <a:cs typeface="Times New Roman" panose="02020603050405020304" pitchFamily="18" charset="0"/>
              </a:rPr>
              <a:t>FLD</a:t>
            </a:r>
            <a:r>
              <a:rPr lang="en-IN" sz="3000" dirty="0">
                <a:latin typeface="Times New Roman" panose="02020603050405020304" pitchFamily="18" charset="0"/>
                <a:cs typeface="Times New Roman" panose="02020603050405020304" pitchFamily="18" charset="0"/>
              </a:rPr>
              <a:t> ST</a:t>
            </a:r>
          </a:p>
          <a:p>
            <a:pPr marL="457200" lvl="3" indent="0" algn="just">
              <a:lnSpc>
                <a:spcPct val="100000"/>
              </a:lnSpc>
              <a:spcBef>
                <a:spcPts val="1000"/>
              </a:spcBef>
              <a:buNone/>
            </a:pPr>
            <a:r>
              <a:rPr lang="en-IN" sz="3000" dirty="0">
                <a:latin typeface="Times New Roman" panose="02020603050405020304" pitchFamily="18" charset="0"/>
                <a:cs typeface="Times New Roman" panose="02020603050405020304" pitchFamily="18" charset="0"/>
              </a:rPr>
              <a:t>	  </a:t>
            </a:r>
            <a:r>
              <a:rPr lang="en-IN" sz="3000" dirty="0">
                <a:solidFill>
                  <a:schemeClr val="accent6">
                    <a:lumMod val="50000"/>
                  </a:schemeClr>
                </a:solidFill>
                <a:latin typeface="Times New Roman" panose="02020603050405020304" pitchFamily="18" charset="0"/>
                <a:cs typeface="Times New Roman" panose="02020603050405020304" pitchFamily="18" charset="0"/>
              </a:rPr>
              <a:t>FMUL</a:t>
            </a:r>
            <a:r>
              <a:rPr lang="en-IN" sz="3000" dirty="0">
                <a:latin typeface="Times New Roman" panose="02020603050405020304" pitchFamily="18" charset="0"/>
                <a:cs typeface="Times New Roman" panose="02020603050405020304" pitchFamily="18" charset="0"/>
              </a:rPr>
              <a:t> ST</a:t>
            </a:r>
          </a:p>
          <a:p>
            <a:pPr algn="just">
              <a:lnSpc>
                <a:spcPct val="100000"/>
              </a:lnSpc>
            </a:pPr>
            <a:r>
              <a:rPr lang="en-IN" dirty="0">
                <a:latin typeface="Times New Roman" panose="02020603050405020304" pitchFamily="18" charset="0"/>
                <a:cs typeface="Times New Roman" panose="02020603050405020304" pitchFamily="18" charset="0"/>
              </a:rPr>
              <a:t>The above instructions use </a:t>
            </a:r>
            <a:r>
              <a:rPr lang="en-IN" b="1" dirty="0">
                <a:latin typeface="Times New Roman" panose="02020603050405020304" pitchFamily="18" charset="0"/>
                <a:cs typeface="Times New Roman" panose="02020603050405020304" pitchFamily="18" charset="0"/>
              </a:rPr>
              <a:t>S</a:t>
            </a:r>
            <a:r>
              <a:rPr lang="en-IN" dirty="0">
                <a:latin typeface="Times New Roman" panose="02020603050405020304" pitchFamily="18" charset="0"/>
                <a:cs typeface="Times New Roman" panose="02020603050405020304" pitchFamily="18" charset="0"/>
              </a:rPr>
              <a:t>T as </a:t>
            </a:r>
            <a:r>
              <a:rPr lang="en-IN" b="1" dirty="0">
                <a:solidFill>
                  <a:srgbClr val="C00000"/>
                </a:solidFill>
                <a:latin typeface="Times New Roman" panose="02020603050405020304" pitchFamily="18" charset="0"/>
                <a:cs typeface="Times New Roman" panose="02020603050405020304" pitchFamily="18" charset="0"/>
              </a:rPr>
              <a:t>an operand</a:t>
            </a:r>
            <a:r>
              <a:rPr lang="en-IN" dirty="0">
                <a:latin typeface="Times New Roman" panose="02020603050405020304" pitchFamily="18" charset="0"/>
                <a:cs typeface="Times New Roman" panose="02020603050405020304" pitchFamily="18" charset="0"/>
              </a:rPr>
              <a:t>.</a:t>
            </a:r>
          </a:p>
          <a:p>
            <a:pPr algn="just">
              <a:lnSpc>
                <a:spcPct val="100000"/>
              </a:lnSpc>
            </a:pPr>
            <a:r>
              <a:rPr lang="en-IN" b="1" dirty="0">
                <a:solidFill>
                  <a:srgbClr val="C00000"/>
                </a:solidFill>
                <a:latin typeface="Times New Roman" panose="02020603050405020304" pitchFamily="18" charset="0"/>
                <a:cs typeface="Times New Roman" panose="02020603050405020304" pitchFamily="18" charset="0"/>
              </a:rPr>
              <a:t>With byapss1, </a:t>
            </a:r>
            <a:r>
              <a:rPr lang="en-IN" dirty="0">
                <a:latin typeface="Times New Roman" panose="02020603050405020304" pitchFamily="18" charset="0"/>
                <a:cs typeface="Times New Roman" panose="02020603050405020304" pitchFamily="18" charset="0"/>
              </a:rPr>
              <a:t>the data from </a:t>
            </a:r>
            <a:r>
              <a:rPr lang="en-IN" b="1" dirty="0">
                <a:solidFill>
                  <a:srgbClr val="C00000"/>
                </a:solidFill>
                <a:latin typeface="Times New Roman" panose="02020603050405020304" pitchFamily="18" charset="0"/>
                <a:cs typeface="Times New Roman" panose="02020603050405020304" pitchFamily="18" charset="0"/>
              </a:rPr>
              <a:t>FLD</a:t>
            </a:r>
            <a:r>
              <a:rPr lang="en-IN" dirty="0">
                <a:latin typeface="Times New Roman" panose="02020603050405020304" pitchFamily="18" charset="0"/>
                <a:cs typeface="Times New Roman" panose="02020603050405020304" pitchFamily="18" charset="0"/>
              </a:rPr>
              <a:t> is made available as </a:t>
            </a:r>
            <a:r>
              <a:rPr lang="en-IN" b="1" dirty="0">
                <a:latin typeface="Times New Roman" panose="02020603050405020304" pitchFamily="18" charset="0"/>
                <a:cs typeface="Times New Roman" panose="02020603050405020304" pitchFamily="18" charset="0"/>
              </a:rPr>
              <a:t>an input operand</a:t>
            </a:r>
            <a:r>
              <a:rPr lang="en-IN" dirty="0">
                <a:latin typeface="Times New Roman" panose="02020603050405020304" pitchFamily="18" charset="0"/>
                <a:cs typeface="Times New Roman" panose="02020603050405020304" pitchFamily="18" charset="0"/>
              </a:rPr>
              <a:t> to </a:t>
            </a:r>
            <a:r>
              <a:rPr lang="en-IN" b="1" dirty="0">
                <a:solidFill>
                  <a:schemeClr val="accent4">
                    <a:lumMod val="50000"/>
                  </a:schemeClr>
                </a:solidFill>
                <a:latin typeface="Times New Roman" panose="02020603050405020304" pitchFamily="18" charset="0"/>
                <a:cs typeface="Times New Roman" panose="02020603050405020304" pitchFamily="18" charset="0"/>
              </a:rPr>
              <a:t>FMUL</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before</a:t>
            </a:r>
            <a:r>
              <a:rPr lang="en-IN" dirty="0">
                <a:latin typeface="Times New Roman" panose="02020603050405020304" pitchFamily="18" charset="0"/>
                <a:cs typeface="Times New Roman" panose="02020603050405020304" pitchFamily="18" charset="0"/>
              </a:rPr>
              <a:t> it is written into the </a:t>
            </a:r>
            <a:r>
              <a:rPr lang="en-IN" b="1" dirty="0">
                <a:latin typeface="Times New Roman" panose="02020603050405020304" pitchFamily="18" charset="0"/>
                <a:cs typeface="Times New Roman" panose="02020603050405020304" pitchFamily="18" charset="0"/>
              </a:rPr>
              <a:t>floating point register file</a:t>
            </a:r>
            <a:r>
              <a:rPr lang="en-IN" dirty="0">
                <a:latin typeface="Times New Roman" panose="02020603050405020304" pitchFamily="18" charset="0"/>
                <a:cs typeface="Times New Roman" panose="02020603050405020304" pitchFamily="18" charset="0"/>
              </a:rPr>
              <a:t>.</a:t>
            </a:r>
          </a:p>
          <a:p>
            <a:pPr algn="just">
              <a:lnSpc>
                <a:spcPct val="100000"/>
              </a:lnSpc>
            </a:pPr>
            <a:r>
              <a:rPr lang="en-IN" dirty="0">
                <a:latin typeface="Times New Roman" panose="02020603050405020304" pitchFamily="18" charset="0"/>
                <a:cs typeface="Times New Roman" panose="02020603050405020304" pitchFamily="18" charset="0"/>
              </a:rPr>
              <a:t>This </a:t>
            </a:r>
            <a:r>
              <a:rPr lang="en-IN" b="1" dirty="0">
                <a:latin typeface="Times New Roman" panose="02020603050405020304" pitchFamily="18" charset="0"/>
                <a:cs typeface="Times New Roman" panose="02020603050405020304" pitchFamily="18" charset="0"/>
              </a:rPr>
              <a:t>prevents </a:t>
            </a:r>
            <a:r>
              <a:rPr lang="en-IN" dirty="0">
                <a:latin typeface="Times New Roman" panose="02020603050405020304" pitchFamily="18" charset="0"/>
                <a:cs typeface="Times New Roman" panose="02020603050405020304" pitchFamily="18" charset="0"/>
              </a:rPr>
              <a:t>the pipeline from </a:t>
            </a:r>
            <a:r>
              <a:rPr lang="en-IN" sz="3200" b="1" dirty="0">
                <a:solidFill>
                  <a:srgbClr val="C00000"/>
                </a:solidFill>
                <a:latin typeface="Times New Roman" panose="02020603050405020304" pitchFamily="18" charset="0"/>
                <a:cs typeface="Times New Roman" panose="02020603050405020304" pitchFamily="18" charset="0"/>
              </a:rPr>
              <a:t>stalling</a:t>
            </a:r>
            <a:r>
              <a:rPr lang="en-IN" dirty="0">
                <a:latin typeface="Times New Roman" panose="02020603050405020304" pitchFamily="18" charset="0"/>
                <a:cs typeface="Times New Roman" panose="02020603050405020304" pitchFamily="18" charset="0"/>
              </a:rPr>
              <a:t> and </a:t>
            </a:r>
            <a:r>
              <a:rPr lang="en-IN" b="1" dirty="0">
                <a:latin typeface="Times New Roman" panose="02020603050405020304" pitchFamily="18" charset="0"/>
                <a:cs typeface="Times New Roman" panose="02020603050405020304" pitchFamily="18" charset="0"/>
              </a:rPr>
              <a:t>decreases number of </a:t>
            </a:r>
            <a:r>
              <a:rPr lang="en-IN" b="1" dirty="0" err="1">
                <a:latin typeface="Times New Roman" panose="02020603050405020304" pitchFamily="18" charset="0"/>
                <a:cs typeface="Times New Roman" panose="02020603050405020304" pitchFamily="18" charset="0"/>
              </a:rPr>
              <a:t>clk</a:t>
            </a:r>
            <a:r>
              <a:rPr lang="en-IN" b="1" dirty="0">
                <a:latin typeface="Times New Roman" panose="02020603050405020304" pitchFamily="18" charset="0"/>
                <a:cs typeface="Times New Roman" panose="02020603050405020304" pitchFamily="18" charset="0"/>
              </a:rPr>
              <a:t> cycles.</a:t>
            </a:r>
          </a:p>
          <a:p>
            <a:pPr algn="just">
              <a:lnSpc>
                <a:spcPct val="100000"/>
              </a:lnSpc>
            </a:pPr>
            <a:r>
              <a:rPr lang="en-IN" dirty="0">
                <a:solidFill>
                  <a:srgbClr val="0070C0"/>
                </a:solidFill>
                <a:latin typeface="Times New Roman" panose="02020603050405020304" pitchFamily="18" charset="0"/>
                <a:cs typeface="Times New Roman" panose="02020603050405020304" pitchFamily="18" charset="0"/>
              </a:rPr>
              <a:t>No of clk cycles taken by </a:t>
            </a:r>
            <a:r>
              <a:rPr lang="en-IN" b="1" dirty="0">
                <a:latin typeface="Times New Roman" panose="02020603050405020304" pitchFamily="18" charset="0"/>
                <a:cs typeface="Times New Roman" panose="02020603050405020304" pitchFamily="18" charset="0"/>
              </a:rPr>
              <a:t>8087 </a:t>
            </a:r>
            <a:r>
              <a:rPr lang="en-IN" dirty="0">
                <a:solidFill>
                  <a:srgbClr val="0070C0"/>
                </a:solidFill>
                <a:latin typeface="Times New Roman" panose="02020603050405020304" pitchFamily="18" charset="0"/>
                <a:cs typeface="Times New Roman" panose="02020603050405020304" pitchFamily="18" charset="0"/>
              </a:rPr>
              <a:t>to execute </a:t>
            </a:r>
            <a:r>
              <a:rPr lang="en-IN" b="1" dirty="0">
                <a:solidFill>
                  <a:srgbClr val="C00000"/>
                </a:solidFill>
                <a:latin typeface="Times New Roman" panose="02020603050405020304" pitchFamily="18" charset="0"/>
                <a:cs typeface="Times New Roman" panose="02020603050405020304" pitchFamily="18" charset="0"/>
              </a:rPr>
              <a:t>FMUL</a:t>
            </a:r>
            <a:r>
              <a:rPr lang="en-IN" dirty="0">
                <a:solidFill>
                  <a:srgbClr val="0070C0"/>
                </a:solidFill>
                <a:latin typeface="Times New Roman" panose="02020603050405020304" pitchFamily="18" charset="0"/>
                <a:cs typeface="Times New Roman" panose="02020603050405020304" pitchFamily="18" charset="0"/>
              </a:rPr>
              <a:t> instruction are </a:t>
            </a:r>
            <a:r>
              <a:rPr lang="en-IN" dirty="0">
                <a:solidFill>
                  <a:srgbClr val="FF0000"/>
                </a:solidFill>
                <a:latin typeface="Times New Roman" panose="02020603050405020304" pitchFamily="18" charset="0"/>
                <a:cs typeface="Times New Roman" panose="02020603050405020304" pitchFamily="18" charset="0"/>
              </a:rPr>
              <a:t>130 </a:t>
            </a:r>
            <a:r>
              <a:rPr lang="en-IN" dirty="0">
                <a:solidFill>
                  <a:srgbClr val="0070C0"/>
                </a:solidFill>
                <a:latin typeface="Times New Roman" panose="02020603050405020304" pitchFamily="18" charset="0"/>
                <a:cs typeface="Times New Roman" panose="02020603050405020304" pitchFamily="18" charset="0"/>
              </a:rPr>
              <a:t>whereas, </a:t>
            </a:r>
            <a:r>
              <a:rPr lang="en-IN" b="1" dirty="0">
                <a:solidFill>
                  <a:srgbClr val="C00000"/>
                </a:solidFill>
                <a:latin typeface="Times New Roman" panose="02020603050405020304" pitchFamily="18" charset="0"/>
                <a:cs typeface="Times New Roman" panose="02020603050405020304" pitchFamily="18" charset="0"/>
              </a:rPr>
              <a:t>Pentium</a:t>
            </a:r>
            <a:r>
              <a:rPr lang="en-IN" dirty="0">
                <a:solidFill>
                  <a:srgbClr val="0070C0"/>
                </a:solidFill>
                <a:latin typeface="Times New Roman" panose="02020603050405020304" pitchFamily="18" charset="0"/>
                <a:cs typeface="Times New Roman" panose="02020603050405020304" pitchFamily="18" charset="0"/>
              </a:rPr>
              <a:t> takes only </a:t>
            </a:r>
            <a:r>
              <a:rPr lang="en-IN" dirty="0">
                <a:solidFill>
                  <a:srgbClr val="FF0000"/>
                </a:solidFill>
                <a:latin typeface="Times New Roman" panose="02020603050405020304" pitchFamily="18" charset="0"/>
                <a:cs typeface="Times New Roman" panose="02020603050405020304" pitchFamily="18" charset="0"/>
              </a:rPr>
              <a:t>1 clk </a:t>
            </a:r>
            <a:r>
              <a:rPr lang="en-IN" dirty="0">
                <a:solidFill>
                  <a:srgbClr val="0070C0"/>
                </a:solidFill>
                <a:latin typeface="Times New Roman" panose="02020603050405020304" pitchFamily="18" charset="0"/>
                <a:cs typeface="Times New Roman" panose="02020603050405020304" pitchFamily="18" charset="0"/>
              </a:rPr>
              <a:t>cycle to perform the same operation</a:t>
            </a:r>
            <a:r>
              <a:rPr lang="en-IN" dirty="0">
                <a:latin typeface="Times New Roman" panose="02020603050405020304" pitchFamily="18" charset="0"/>
                <a:cs typeface="Times New Roman" panose="02020603050405020304" pitchFamily="18" charset="0"/>
              </a:rPr>
              <a:t>!</a:t>
            </a:r>
          </a:p>
          <a:p>
            <a:pPr algn="just">
              <a:lnSpc>
                <a:spcPct val="100000"/>
              </a:lnSpc>
            </a:pPr>
            <a:endParaRPr lang="en-IN" sz="3000" dirty="0">
              <a:latin typeface="Times New Roman" panose="02020603050405020304" pitchFamily="18" charset="0"/>
              <a:cs typeface="Times New Roman" panose="02020603050405020304" pitchFamily="18" charset="0"/>
            </a:endParaRPr>
          </a:p>
          <a:p>
            <a:pPr algn="just">
              <a:lnSpc>
                <a:spcPct val="100000"/>
              </a:lnSpc>
            </a:pPr>
            <a:endParaRPr lang="en-IN" sz="3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rcRect/>
          <a:stretch>
            <a:fillRect/>
          </a:stretch>
        </p:blipFill>
        <p:spPr bwMode="auto">
          <a:xfrm>
            <a:off x="0" y="0"/>
            <a:ext cx="773905" cy="851206"/>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48701A1D-14C3-44B3-8A5A-D80ADA422B02}"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98</a:t>
            </a:fld>
            <a:endParaRPr lang="en-US"/>
          </a:p>
        </p:txBody>
      </p:sp>
      <p:sp>
        <p:nvSpPr>
          <p:cNvPr id="7" name="Footer Placeholder 6"/>
          <p:cNvSpPr>
            <a:spLocks noGrp="1"/>
          </p:cNvSpPr>
          <p:nvPr>
            <p:ph type="ftr" sz="quarter" idx="11"/>
          </p:nvPr>
        </p:nvSpPr>
        <p:spPr/>
        <p:txBody>
          <a:bodyPr/>
          <a:lstStyle/>
          <a:p>
            <a:pPr>
              <a:defRPr/>
            </a:pPr>
            <a:r>
              <a:rPr lang="en-GB"/>
              <a:t>Unit 1            Microprocessor and Microcontroller_CET2004B         2023-24     S3  </a:t>
            </a:r>
            <a:endParaRPr lang="en-US"/>
          </a:p>
        </p:txBody>
      </p:sp>
      <p:cxnSp>
        <p:nvCxnSpPr>
          <p:cNvPr id="8" name="Straight Connector 7"/>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0" name="Straight Connector 9"/>
          <p:cNvCxnSpPr/>
          <p:nvPr/>
        </p:nvCxnSpPr>
        <p:spPr>
          <a:xfrm flipH="1">
            <a:off x="773905" y="13063"/>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6054143" y="1612903"/>
            <a:ext cx="5780806" cy="1159100"/>
          </a:xfrm>
          <a:prstGeom prst="rect">
            <a:avLst/>
          </a:prstGeom>
          <a:noFill/>
          <a:ln w="9525">
            <a:noFill/>
            <a:miter lim="800000"/>
            <a:headEnd/>
            <a:tailEnd/>
          </a:ln>
        </p:spPr>
      </p:pic>
    </p:spTree>
    <p:extLst>
      <p:ext uri="{BB962C8B-B14F-4D97-AF65-F5344CB8AC3E}">
        <p14:creationId xmlns:p14="http://schemas.microsoft.com/office/powerpoint/2010/main" val="278378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237" y="284246"/>
            <a:ext cx="9205872" cy="396875"/>
          </a:xfrm>
        </p:spPr>
        <p:txBody>
          <a:bodyPr>
            <a:noAutofit/>
          </a:bodyPr>
          <a:lstStyle/>
          <a:p>
            <a:r>
              <a:rPr lang="en-US" sz="7200" b="1" dirty="0">
                <a:solidFill>
                  <a:srgbClr val="C00000"/>
                </a:solidFill>
                <a:latin typeface="Times New Roman" pitchFamily="18" charset="0"/>
                <a:cs typeface="Times New Roman" pitchFamily="18" charset="0"/>
              </a:rPr>
              <a:t>Bypass 2   </a:t>
            </a:r>
            <a:r>
              <a:rPr lang="en-US" sz="7200" b="1" dirty="0">
                <a:latin typeface="Times New Roman" pitchFamily="18" charset="0"/>
                <a:cs typeface="Times New Roman" pitchFamily="18" charset="0"/>
              </a:rPr>
              <a:t>Details</a:t>
            </a:r>
            <a:endParaRPr lang="en-IN" sz="6600" b="1" dirty="0">
              <a:latin typeface="Times New Roman" pitchFamily="18" charset="0"/>
              <a:cs typeface="Times New Roman" pitchFamily="18" charset="0"/>
            </a:endParaRPr>
          </a:p>
        </p:txBody>
      </p:sp>
      <p:sp>
        <p:nvSpPr>
          <p:cNvPr id="3" name="Content Placeholder 2"/>
          <p:cNvSpPr>
            <a:spLocks noGrp="1"/>
          </p:cNvSpPr>
          <p:nvPr>
            <p:ph idx="1"/>
          </p:nvPr>
        </p:nvSpPr>
        <p:spPr>
          <a:xfrm>
            <a:off x="922652" y="1002897"/>
            <a:ext cx="11160491" cy="2597998"/>
          </a:xfrm>
        </p:spPr>
        <p:txBody>
          <a:bodyPr>
            <a:noAutofit/>
          </a:bodyPr>
          <a:lstStyle/>
          <a:p>
            <a:pPr algn="just">
              <a:lnSpc>
                <a:spcPct val="100000"/>
              </a:lnSpc>
              <a:spcBef>
                <a:spcPts val="0"/>
              </a:spcBef>
            </a:pPr>
            <a:r>
              <a:rPr lang="en-US" sz="3200" dirty="0">
                <a:latin typeface="Times New Roman" pitchFamily="18" charset="0"/>
                <a:cs typeface="Times New Roman" pitchFamily="18" charset="0"/>
              </a:rPr>
              <a:t>Bypass the </a:t>
            </a:r>
            <a:r>
              <a:rPr lang="en-US" sz="3200" b="1" dirty="0">
                <a:latin typeface="Times New Roman" pitchFamily="18" charset="0"/>
                <a:cs typeface="Times New Roman" pitchFamily="18" charset="0"/>
              </a:rPr>
              <a:t>WF stage </a:t>
            </a:r>
            <a:r>
              <a:rPr lang="en-US" sz="3200" dirty="0">
                <a:latin typeface="Times New Roman" pitchFamily="18" charset="0"/>
                <a:cs typeface="Times New Roman" pitchFamily="18" charset="0"/>
              </a:rPr>
              <a:t>register file </a:t>
            </a:r>
            <a:r>
              <a:rPr lang="en-US" sz="3200" b="1" dirty="0">
                <a:latin typeface="Times New Roman" pitchFamily="18" charset="0"/>
                <a:cs typeface="Times New Roman" pitchFamily="18" charset="0"/>
              </a:rPr>
              <a:t>write port </a:t>
            </a:r>
            <a:r>
              <a:rPr lang="en-US" sz="3200" dirty="0">
                <a:latin typeface="Times New Roman" pitchFamily="18" charset="0"/>
                <a:cs typeface="Times New Roman" pitchFamily="18" charset="0"/>
              </a:rPr>
              <a:t>and the </a:t>
            </a:r>
            <a:r>
              <a:rPr lang="en-US" sz="3200" b="1" dirty="0">
                <a:solidFill>
                  <a:schemeClr val="accent6">
                    <a:lumMod val="50000"/>
                  </a:schemeClr>
                </a:solidFill>
                <a:latin typeface="Times New Roman" pitchFamily="18" charset="0"/>
                <a:cs typeface="Times New Roman" pitchFamily="18" charset="0"/>
              </a:rPr>
              <a:t>EX stage register file read port.</a:t>
            </a:r>
          </a:p>
          <a:p>
            <a:pPr marL="0" indent="0" algn="just">
              <a:lnSpc>
                <a:spcPct val="100000"/>
              </a:lnSpc>
              <a:spcBef>
                <a:spcPts val="0"/>
              </a:spcBef>
            </a:pPr>
            <a:r>
              <a:rPr lang="en-US" sz="3200" dirty="0">
                <a:solidFill>
                  <a:srgbClr val="FF0000"/>
                </a:solidFill>
                <a:latin typeface="Times New Roman" pitchFamily="18" charset="0"/>
                <a:cs typeface="Times New Roman" pitchFamily="18" charset="0"/>
              </a:rPr>
              <a:t> With bypass 2</a:t>
            </a:r>
            <a:r>
              <a:rPr lang="en-US" sz="3200" dirty="0">
                <a:latin typeface="Times New Roman" pitchFamily="18" charset="0"/>
                <a:cs typeface="Times New Roman" pitchFamily="18" charset="0"/>
              </a:rPr>
              <a:t>, the result of </a:t>
            </a:r>
            <a:r>
              <a:rPr lang="en-US" sz="3200" b="1" dirty="0">
                <a:latin typeface="Times New Roman" pitchFamily="18" charset="0"/>
                <a:cs typeface="Times New Roman" pitchFamily="18" charset="0"/>
              </a:rPr>
              <a:t>any arithmetic operation </a:t>
            </a:r>
            <a:r>
              <a:rPr lang="en-US" sz="3200" dirty="0">
                <a:latin typeface="Times New Roman" pitchFamily="18" charset="0"/>
                <a:cs typeface="Times New Roman" pitchFamily="18" charset="0"/>
              </a:rPr>
              <a:t>can </a:t>
            </a:r>
            <a:r>
              <a:rPr lang="en-US" sz="3200" b="1" dirty="0">
                <a:solidFill>
                  <a:schemeClr val="accent6">
                    <a:lumMod val="50000"/>
                  </a:schemeClr>
                </a:solidFill>
                <a:latin typeface="Times New Roman" pitchFamily="18" charset="0"/>
                <a:cs typeface="Times New Roman" pitchFamily="18" charset="0"/>
              </a:rPr>
              <a:t>bypass</a:t>
            </a:r>
            <a:r>
              <a:rPr lang="en-US" sz="3200" dirty="0">
                <a:latin typeface="Times New Roman" pitchFamily="18" charset="0"/>
                <a:cs typeface="Times New Roman" pitchFamily="18" charset="0"/>
              </a:rPr>
              <a:t> the </a:t>
            </a:r>
            <a:r>
              <a:rPr lang="en-US" sz="3200" b="1" dirty="0">
                <a:latin typeface="Times New Roman" pitchFamily="18" charset="0"/>
                <a:cs typeface="Times New Roman" pitchFamily="18" charset="0"/>
              </a:rPr>
              <a:t>WF stage </a:t>
            </a:r>
            <a:r>
              <a:rPr lang="en-US" sz="3200" dirty="0">
                <a:solidFill>
                  <a:schemeClr val="accent6">
                    <a:lumMod val="50000"/>
                  </a:schemeClr>
                </a:solidFill>
                <a:latin typeface="Times New Roman" pitchFamily="18" charset="0"/>
                <a:cs typeface="Times New Roman" pitchFamily="18" charset="0"/>
              </a:rPr>
              <a:t>write to the register file</a:t>
            </a:r>
            <a:r>
              <a:rPr lang="en-US" sz="3200" dirty="0">
                <a:latin typeface="Times New Roman" pitchFamily="18" charset="0"/>
                <a:cs typeface="Times New Roman" pitchFamily="18" charset="0"/>
              </a:rPr>
              <a:t>, and be sent directly to the desired execution unit as an operand for the next instruction.</a:t>
            </a:r>
            <a:endParaRPr lang="en-IN" sz="3200" dirty="0">
              <a:latin typeface="Times New Roman" pitchFamily="18" charset="0"/>
              <a:cs typeface="Times New Roman" pitchFamily="18" charset="0"/>
            </a:endParaRPr>
          </a:p>
          <a:p>
            <a:pPr indent="0" algn="just">
              <a:lnSpc>
                <a:spcPct val="100000"/>
              </a:lnSpc>
              <a:buNone/>
            </a:pPr>
            <a:endParaRPr lang="en-IN" sz="3200" dirty="0"/>
          </a:p>
        </p:txBody>
      </p:sp>
      <p:pic>
        <p:nvPicPr>
          <p:cNvPr id="4" name="Picture 3"/>
          <p:cNvPicPr>
            <a:picLocks noChangeAspect="1"/>
          </p:cNvPicPr>
          <p:nvPr/>
        </p:nvPicPr>
        <p:blipFill>
          <a:blip r:embed="rId2" cstate="print"/>
          <a:srcRect/>
          <a:stretch>
            <a:fillRect/>
          </a:stretch>
        </p:blipFill>
        <p:spPr bwMode="auto">
          <a:xfrm>
            <a:off x="6490" y="105260"/>
            <a:ext cx="835240" cy="754848"/>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CC6F9CD0-2DA6-4E88-8502-09F7E78CB50B}" type="datetime1">
              <a:rPr lang="en-US" smtClean="0"/>
              <a:t>9/10/2023</a:t>
            </a:fld>
            <a:endParaRPr lang="en-US"/>
          </a:p>
        </p:txBody>
      </p:sp>
      <p:sp>
        <p:nvSpPr>
          <p:cNvPr id="6" name="Slide Number Placeholder 5"/>
          <p:cNvSpPr>
            <a:spLocks noGrp="1"/>
          </p:cNvSpPr>
          <p:nvPr>
            <p:ph type="sldNum" sz="quarter" idx="12"/>
          </p:nvPr>
        </p:nvSpPr>
        <p:spPr/>
        <p:txBody>
          <a:bodyPr/>
          <a:lstStyle/>
          <a:p>
            <a:pPr>
              <a:defRPr/>
            </a:pPr>
            <a:fld id="{86E3E4F9-1BBA-46FB-A770-05CF0AA7799E}" type="slidenum">
              <a:rPr lang="en-US" smtClean="0"/>
              <a:pPr>
                <a:defRPr/>
              </a:pPr>
              <a:t>99</a:t>
            </a:fld>
            <a:endParaRPr lang="en-US"/>
          </a:p>
        </p:txBody>
      </p:sp>
      <p:sp>
        <p:nvSpPr>
          <p:cNvPr id="7" name="Footer Placeholder 6"/>
          <p:cNvSpPr>
            <a:spLocks noGrp="1"/>
          </p:cNvSpPr>
          <p:nvPr>
            <p:ph type="ftr" sz="quarter" idx="11"/>
          </p:nvPr>
        </p:nvSpPr>
        <p:spPr/>
        <p:txBody>
          <a:bodyPr/>
          <a:lstStyle/>
          <a:p>
            <a:pPr>
              <a:defRPr/>
            </a:pPr>
            <a:r>
              <a:rPr lang="en-GB"/>
              <a:t>Unit 1            Microprocessor and Microcontroller_CET2004B         2023-24     S3  </a:t>
            </a:r>
            <a:endParaRPr lang="en-US"/>
          </a:p>
        </p:txBody>
      </p:sp>
      <p:pic>
        <p:nvPicPr>
          <p:cNvPr id="8" name="Picture 2"/>
          <p:cNvPicPr>
            <a:picLocks noChangeAspect="1" noChangeArrowheads="1"/>
          </p:cNvPicPr>
          <p:nvPr/>
        </p:nvPicPr>
        <p:blipFill>
          <a:blip r:embed="rId3" cstate="print"/>
          <a:srcRect/>
          <a:stretch>
            <a:fillRect/>
          </a:stretch>
        </p:blipFill>
        <p:spPr bwMode="auto">
          <a:xfrm>
            <a:off x="1182390" y="3890763"/>
            <a:ext cx="10576559" cy="2272085"/>
          </a:xfrm>
          <a:prstGeom prst="rect">
            <a:avLst/>
          </a:prstGeom>
          <a:noFill/>
          <a:ln w="9525">
            <a:noFill/>
            <a:miter lim="800000"/>
            <a:headEnd/>
            <a:tailEnd/>
          </a:ln>
        </p:spPr>
      </p:pic>
      <p:sp>
        <p:nvSpPr>
          <p:cNvPr id="9" name="Rectangle 8"/>
          <p:cNvSpPr/>
          <p:nvPr/>
        </p:nvSpPr>
        <p:spPr>
          <a:xfrm>
            <a:off x="1212871" y="3890763"/>
            <a:ext cx="10576559" cy="227208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10316" y="943280"/>
            <a:ext cx="12192000" cy="277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051" y="6356350"/>
            <a:ext cx="471487"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2" name="Straight Connector 11"/>
          <p:cNvCxnSpPr/>
          <p:nvPr/>
        </p:nvCxnSpPr>
        <p:spPr>
          <a:xfrm flipH="1">
            <a:off x="807719" y="63108"/>
            <a:ext cx="14288" cy="682148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316" y="6264275"/>
            <a:ext cx="121920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5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2397</TotalTime>
  <Words>10757</Words>
  <Application>Microsoft Office PowerPoint</Application>
  <PresentationFormat>Widescreen</PresentationFormat>
  <Paragraphs>1599</Paragraphs>
  <Slides>151</Slides>
  <Notes>14</Notes>
  <HiddenSlides>0</HiddenSlides>
  <MMClips>0</MMClips>
  <ScaleCrop>false</ScaleCrop>
  <HeadingPairs>
    <vt:vector size="4" baseType="variant">
      <vt:variant>
        <vt:lpstr>Theme</vt:lpstr>
      </vt:variant>
      <vt:variant>
        <vt:i4>1</vt:i4>
      </vt:variant>
      <vt:variant>
        <vt:lpstr>Slide Titles</vt:lpstr>
      </vt:variant>
      <vt:variant>
        <vt:i4>151</vt:i4>
      </vt:variant>
    </vt:vector>
  </HeadingPairs>
  <TitlesOfParts>
    <vt:vector size="152" baseType="lpstr">
      <vt:lpstr>Office Theme</vt:lpstr>
      <vt:lpstr>Microprocessor and Microcontroller   MMC</vt:lpstr>
      <vt:lpstr>PowerPoint Presentation</vt:lpstr>
      <vt:lpstr>CCA &amp; LCA   </vt:lpstr>
      <vt:lpstr>Unit wise distribution of CCA-100  Marks  </vt:lpstr>
      <vt:lpstr>Syllabus</vt:lpstr>
      <vt:lpstr>Syllabus</vt:lpstr>
      <vt:lpstr>Syllabus</vt:lpstr>
      <vt:lpstr>Learning Resources:  </vt:lpstr>
      <vt:lpstr>PowerPoint Presentation</vt:lpstr>
      <vt:lpstr>PowerPoint Presentation</vt:lpstr>
      <vt:lpstr>Unit 1: Pentium Architecture </vt:lpstr>
      <vt:lpstr>PowerPoint Presentation</vt:lpstr>
      <vt:lpstr>PowerPoint Presentation</vt:lpstr>
      <vt:lpstr>PowerPoint Presentation</vt:lpstr>
      <vt:lpstr>Extra Information</vt:lpstr>
      <vt:lpstr>Extra Information</vt:lpstr>
      <vt:lpstr>PowerPoint Presentation</vt:lpstr>
      <vt:lpstr>PowerPoint Presentation</vt:lpstr>
      <vt:lpstr>Pentium Processor</vt:lpstr>
      <vt:lpstr>Pentium Architecture</vt:lpstr>
      <vt:lpstr>Pentium Processor Features</vt:lpstr>
      <vt:lpstr>Pentium Processor Features</vt:lpstr>
      <vt:lpstr>  </vt:lpstr>
      <vt:lpstr>Pentium Processor features</vt:lpstr>
      <vt:lpstr>     </vt:lpstr>
      <vt:lpstr>   </vt:lpstr>
      <vt:lpstr>   </vt:lpstr>
      <vt:lpstr>   </vt:lpstr>
      <vt:lpstr>Pentium Processor features</vt:lpstr>
      <vt:lpstr>Pentium features</vt:lpstr>
      <vt:lpstr>Pentium features</vt:lpstr>
      <vt:lpstr>Only for understanding</vt:lpstr>
      <vt:lpstr>Only for understanding</vt:lpstr>
      <vt:lpstr>Only for understanding</vt:lpstr>
      <vt:lpstr>Pentium features</vt:lpstr>
      <vt:lpstr>PowerPoint Presentation</vt:lpstr>
      <vt:lpstr>Pentium features</vt:lpstr>
      <vt:lpstr>Pentium features</vt:lpstr>
      <vt:lpstr>Pentium features</vt:lpstr>
      <vt:lpstr>Pentium Features</vt:lpstr>
      <vt:lpstr>Pentium features</vt:lpstr>
      <vt:lpstr>   </vt:lpstr>
      <vt:lpstr>Pentium Architecture</vt:lpstr>
      <vt:lpstr>     </vt:lpstr>
      <vt:lpstr>On Chip Caches</vt:lpstr>
      <vt:lpstr>PowerPoint Presentation</vt:lpstr>
      <vt:lpstr>TLB - Translation Look Aside Buffer  </vt:lpstr>
      <vt:lpstr>TLB - Translation Look Aside Buffer  </vt:lpstr>
      <vt:lpstr>Pre-Fetch Buffer</vt:lpstr>
      <vt:lpstr>PowerPoint Presentation</vt:lpstr>
      <vt:lpstr>Control Unit</vt:lpstr>
      <vt:lpstr>  </vt:lpstr>
      <vt:lpstr>Pentium Super-Scalar architecture</vt:lpstr>
      <vt:lpstr>PowerPoint Presentation</vt:lpstr>
      <vt:lpstr>Pipelining</vt:lpstr>
      <vt:lpstr>Pipelining stages Details</vt:lpstr>
      <vt:lpstr>Details of Prefetch Pipeline stages of Pentium</vt:lpstr>
      <vt:lpstr>Prefetch stage</vt:lpstr>
      <vt:lpstr>Pipelining stages Details</vt:lpstr>
      <vt:lpstr>Pipelining stages Details</vt:lpstr>
      <vt:lpstr>Pipelining stages Details</vt:lpstr>
      <vt:lpstr>Pipelining stages Details</vt:lpstr>
      <vt:lpstr>Instruction flow in Pentium pipeline</vt:lpstr>
      <vt:lpstr>Pipeline performance</vt:lpstr>
      <vt:lpstr>  </vt:lpstr>
      <vt:lpstr>PowerPoint Presentation</vt:lpstr>
      <vt:lpstr>PowerPoint Presentation</vt:lpstr>
      <vt:lpstr>PowerPoint Presentation</vt:lpstr>
      <vt:lpstr>   </vt:lpstr>
      <vt:lpstr>Instruction Pairing Restrictions /Rules for parallel execution</vt:lpstr>
      <vt:lpstr>Instruction Pairing Restrictions /Rules for parallel execution</vt:lpstr>
      <vt:lpstr>   </vt:lpstr>
      <vt:lpstr>Branch Prediction</vt:lpstr>
      <vt:lpstr>Branch Prediction                   Continued…</vt:lpstr>
      <vt:lpstr>Branch Prediction Algorithm</vt:lpstr>
      <vt:lpstr>Branch Prediction</vt:lpstr>
      <vt:lpstr>Branch Prediction Algorithm</vt:lpstr>
      <vt:lpstr>Branch Prediction Algorithm</vt:lpstr>
      <vt:lpstr>Example of Branch prediction and subsequent explanation</vt:lpstr>
      <vt:lpstr>PowerPoint Presentation</vt:lpstr>
      <vt:lpstr>PowerPoint Presentation</vt:lpstr>
      <vt:lpstr>PowerPoint Presentation</vt:lpstr>
      <vt:lpstr>PowerPoint Presentation</vt:lpstr>
      <vt:lpstr>PowerPoint Presentation</vt:lpstr>
      <vt:lpstr>Second occurrence of “JNZ” instruction </vt:lpstr>
      <vt:lpstr>BTB Example</vt:lpstr>
      <vt:lpstr>   </vt:lpstr>
      <vt:lpstr>Floating Point Unit</vt:lpstr>
      <vt:lpstr>Floating Point instructions in the  pipeline </vt:lpstr>
      <vt:lpstr>Floating Point Unit (FPU) – Key Points</vt:lpstr>
      <vt:lpstr>Floating Point Unit Pipeline Stages</vt:lpstr>
      <vt:lpstr>PowerPoint Presentation</vt:lpstr>
      <vt:lpstr>8 pipeline stages of FPU with Bypass 1 and Bypass 2</vt:lpstr>
      <vt:lpstr>Floating Point Pipeline with Bypass</vt:lpstr>
      <vt:lpstr>FPU Register File</vt:lpstr>
      <vt:lpstr>Impact of Bypass Technique</vt:lpstr>
      <vt:lpstr>Bypass 1 Details</vt:lpstr>
      <vt:lpstr>BYPASS 1    Example </vt:lpstr>
      <vt:lpstr>Bypass 2   Details</vt:lpstr>
      <vt:lpstr>BYPASS 2 Example</vt:lpstr>
      <vt:lpstr>PowerPoint Presentation</vt:lpstr>
      <vt:lpstr>System Level Architecture </vt:lpstr>
      <vt:lpstr>Register categories  </vt:lpstr>
      <vt:lpstr>Register Categories </vt:lpstr>
      <vt:lpstr>PowerPoint Presentation</vt:lpstr>
      <vt:lpstr>Segment Registers</vt:lpstr>
      <vt:lpstr>EFLAG Registers</vt:lpstr>
      <vt:lpstr>PowerPoint Presentation</vt:lpstr>
      <vt:lpstr>PowerPoint Presentation</vt:lpstr>
      <vt:lpstr>PowerPoint Presentation</vt:lpstr>
      <vt:lpstr>Control Registers </vt:lpstr>
      <vt:lpstr>Control Register- CR0  Extra Information </vt:lpstr>
      <vt:lpstr>PowerPoint Presentation</vt:lpstr>
      <vt:lpstr>PowerPoint Presentation</vt:lpstr>
      <vt:lpstr>Memory Management Registers </vt:lpstr>
      <vt:lpstr>GDTR</vt:lpstr>
      <vt:lpstr>IDTR</vt:lpstr>
      <vt:lpstr>LDTR</vt:lpstr>
      <vt:lpstr>Task Register </vt:lpstr>
      <vt:lpstr>Control Registers </vt:lpstr>
      <vt:lpstr>Control Registers </vt:lpstr>
      <vt:lpstr>PowerPoint Presentation</vt:lpstr>
      <vt:lpstr>Debug Registers</vt:lpstr>
      <vt:lpstr>Data Types </vt:lpstr>
      <vt:lpstr>Data Types </vt:lpstr>
      <vt:lpstr>Data Types </vt:lpstr>
      <vt:lpstr>Data Types </vt:lpstr>
      <vt:lpstr>Addressing Modes</vt:lpstr>
      <vt:lpstr>Addressing Modes</vt:lpstr>
      <vt:lpstr>Addressing Mode with Example </vt:lpstr>
      <vt:lpstr>Addressing mode with example </vt:lpstr>
      <vt:lpstr>Addressing Modes</vt:lpstr>
      <vt:lpstr>Few Important Rules</vt:lpstr>
      <vt:lpstr>Few important Rules</vt:lpstr>
      <vt:lpstr>Few important Rules</vt:lpstr>
      <vt:lpstr>Few important Rules</vt:lpstr>
      <vt:lpstr>Addressing Modes</vt:lpstr>
      <vt:lpstr>PowerPoint Presentation</vt:lpstr>
      <vt:lpstr> Data Transfer Instructions </vt:lpstr>
      <vt:lpstr> Data Transfer Instructions </vt:lpstr>
      <vt:lpstr> Binary Arithmetic Instructions </vt:lpstr>
      <vt:lpstr> Binary Arithmetic Instructions </vt:lpstr>
      <vt:lpstr>Bit Manipulation Instructions</vt:lpstr>
      <vt:lpstr>Bit Manipulation Instructions</vt:lpstr>
      <vt:lpstr> Control Transfer Instructions </vt:lpstr>
      <vt:lpstr>  String Instructions </vt:lpstr>
      <vt:lpstr> Flag Control Instructions </vt:lpstr>
      <vt:lpstr>PowerPoint Presentation</vt:lpstr>
      <vt:lpstr>    Protected Mode Instructions   </vt:lpstr>
      <vt:lpstr>  Protected Mode Instructions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Microprocessor Architecture and Internet of Things</dc:title>
  <dc:creator>Anita.Gunjal</dc:creator>
  <cp:lastModifiedBy>918767633653</cp:lastModifiedBy>
  <cp:revision>100</cp:revision>
  <dcterms:created xsi:type="dcterms:W3CDTF">2017-06-20T09:56:08Z</dcterms:created>
  <dcterms:modified xsi:type="dcterms:W3CDTF">2023-09-10T13:54:30Z</dcterms:modified>
</cp:coreProperties>
</file>